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2"/>
  </p:notesMasterIdLst>
  <p:sldIdLst>
    <p:sldId id="514" r:id="rId2"/>
    <p:sldId id="430" r:id="rId3"/>
    <p:sldId id="288" r:id="rId4"/>
    <p:sldId id="373" r:id="rId5"/>
    <p:sldId id="293" r:id="rId6"/>
    <p:sldId id="300" r:id="rId7"/>
    <p:sldId id="394" r:id="rId8"/>
    <p:sldId id="423" r:id="rId9"/>
    <p:sldId id="424" r:id="rId10"/>
    <p:sldId id="425" r:id="rId11"/>
    <p:sldId id="297" r:id="rId12"/>
    <p:sldId id="266" r:id="rId13"/>
    <p:sldId id="398" r:id="rId14"/>
    <p:sldId id="426" r:id="rId15"/>
    <p:sldId id="381" r:id="rId16"/>
    <p:sldId id="262" r:id="rId17"/>
    <p:sldId id="263" r:id="rId18"/>
    <p:sldId id="268" r:id="rId19"/>
    <p:sldId id="270" r:id="rId20"/>
    <p:sldId id="364" r:id="rId21"/>
    <p:sldId id="400" r:id="rId22"/>
    <p:sldId id="402" r:id="rId23"/>
    <p:sldId id="375" r:id="rId24"/>
    <p:sldId id="429" r:id="rId25"/>
    <p:sldId id="376" r:id="rId26"/>
    <p:sldId id="427" r:id="rId27"/>
    <p:sldId id="409" r:id="rId28"/>
    <p:sldId id="418" r:id="rId29"/>
    <p:sldId id="419" r:id="rId30"/>
    <p:sldId id="411" r:id="rId31"/>
    <p:sldId id="412" r:id="rId32"/>
    <p:sldId id="413" r:id="rId33"/>
    <p:sldId id="414" r:id="rId34"/>
    <p:sldId id="415" r:id="rId35"/>
    <p:sldId id="259" r:id="rId36"/>
    <p:sldId id="504" r:id="rId37"/>
    <p:sldId id="420" r:id="rId38"/>
    <p:sldId id="256" r:id="rId39"/>
    <p:sldId id="417" r:id="rId40"/>
    <p:sldId id="422" r:id="rId41"/>
    <p:sldId id="428" r:id="rId42"/>
    <p:sldId id="431" r:id="rId43"/>
    <p:sldId id="421" r:id="rId44"/>
    <p:sldId id="265" r:id="rId45"/>
    <p:sldId id="432" r:id="rId46"/>
    <p:sldId id="275" r:id="rId47"/>
    <p:sldId id="499" r:id="rId48"/>
    <p:sldId id="500" r:id="rId49"/>
    <p:sldId id="503" r:id="rId50"/>
    <p:sldId id="258" r:id="rId51"/>
    <p:sldId id="309" r:id="rId52"/>
    <p:sldId id="502" r:id="rId53"/>
    <p:sldId id="509" r:id="rId54"/>
    <p:sldId id="506" r:id="rId55"/>
    <p:sldId id="507" r:id="rId56"/>
    <p:sldId id="508" r:id="rId57"/>
    <p:sldId id="516" r:id="rId58"/>
    <p:sldId id="511" r:id="rId59"/>
    <p:sldId id="510" r:id="rId60"/>
    <p:sldId id="515" r:id="rId61"/>
    <p:sldId id="517" r:id="rId62"/>
    <p:sldId id="518" r:id="rId63"/>
    <p:sldId id="513" r:id="rId64"/>
    <p:sldId id="519" r:id="rId65"/>
    <p:sldId id="512" r:id="rId66"/>
    <p:sldId id="366" r:id="rId67"/>
    <p:sldId id="501" r:id="rId68"/>
    <p:sldId id="401" r:id="rId69"/>
    <p:sldId id="260" r:id="rId70"/>
    <p:sldId id="382" r:id="rId71"/>
    <p:sldId id="404" r:id="rId72"/>
    <p:sldId id="405" r:id="rId73"/>
    <p:sldId id="406" r:id="rId74"/>
    <p:sldId id="374" r:id="rId75"/>
    <p:sldId id="408" r:id="rId76"/>
    <p:sldId id="257" r:id="rId77"/>
    <p:sldId id="281" r:id="rId78"/>
    <p:sldId id="282" r:id="rId79"/>
    <p:sldId id="283" r:id="rId80"/>
    <p:sldId id="505"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64" autoAdjust="0"/>
    <p:restoredTop sz="96821" autoAdjust="0"/>
  </p:normalViewPr>
  <p:slideViewPr>
    <p:cSldViewPr snapToGrid="0">
      <p:cViewPr>
        <p:scale>
          <a:sx n="66" d="100"/>
          <a:sy n="66" d="100"/>
        </p:scale>
        <p:origin x="1238" y="379"/>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65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6C53B2-C611-6C48-B031-74CECA4530ED}" type="datetimeFigureOut">
              <a:rPr lang="en-US" smtClean="0"/>
              <a:t>9/13/2025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4800CD-E145-C14A-8790-3C4C414D1AB6}" type="slidenum">
              <a:rPr lang="en-US" smtClean="0"/>
              <a:t>‹#›</a:t>
            </a:fld>
            <a:endParaRPr lang="en-US"/>
          </a:p>
        </p:txBody>
      </p:sp>
    </p:spTree>
    <p:extLst>
      <p:ext uri="{BB962C8B-B14F-4D97-AF65-F5344CB8AC3E}">
        <p14:creationId xmlns:p14="http://schemas.microsoft.com/office/powerpoint/2010/main" val="19618489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Hello I’m LA</a:t>
            </a:r>
            <a:r>
              <a:rPr lang="en-US" baseline="0" dirty="0"/>
              <a:t> from MDP’s lab at EPFL in Switzerland. I’m here to go through a quick recap of the results of CASP13 in the track for tertiary structure prediction of hard targets, and then to discuss some ideas for the future of this track of CASP</a:t>
            </a:r>
            <a:endParaRPr lang="en-US" dirty="0"/>
          </a:p>
        </p:txBody>
      </p:sp>
      <p:sp>
        <p:nvSpPr>
          <p:cNvPr id="4" name="Slide Number Placeholder 3"/>
          <p:cNvSpPr>
            <a:spLocks noGrp="1"/>
          </p:cNvSpPr>
          <p:nvPr>
            <p:ph type="sldNum" sz="quarter" idx="10"/>
          </p:nvPr>
        </p:nvSpPr>
        <p:spPr/>
        <p:txBody>
          <a:bodyPr/>
          <a:lstStyle/>
          <a:p>
            <a:fld id="{364800CD-E145-C14A-8790-3C4C414D1AB6}" type="slidenum">
              <a:rPr lang="en-US" smtClean="0"/>
              <a:t>1</a:t>
            </a:fld>
            <a:endParaRPr lang="en-US"/>
          </a:p>
        </p:txBody>
      </p:sp>
    </p:spTree>
    <p:extLst>
      <p:ext uri="{BB962C8B-B14F-4D97-AF65-F5344CB8AC3E}">
        <p14:creationId xmlns:p14="http://schemas.microsoft.com/office/powerpoint/2010/main" val="4155288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what we do in CASP is to evaluate all models for each EU. This evaluation is mainly visual but guided by scores,</a:t>
            </a:r>
            <a:r>
              <a:rPr lang="en-US" baseline="0" dirty="0"/>
              <a:t> and we group very similar models into clusters. One contribution from our group to CASP is a web app that we can use to easily navigate models and compare them to the targets in a single interface. Moreover, once the evaluation is done we can open this to the world such that then when you read our paper you can follow each thing we describe directly here online. Let me show you quickly how this works… T0955D1</a:t>
            </a:r>
            <a:endParaRPr lang="en-US" dirty="0"/>
          </a:p>
        </p:txBody>
      </p:sp>
      <p:sp>
        <p:nvSpPr>
          <p:cNvPr id="4" name="Slide Number Placeholder 3"/>
          <p:cNvSpPr>
            <a:spLocks noGrp="1"/>
          </p:cNvSpPr>
          <p:nvPr>
            <p:ph type="sldNum" sz="quarter" idx="10"/>
          </p:nvPr>
        </p:nvSpPr>
        <p:spPr/>
        <p:txBody>
          <a:bodyPr/>
          <a:lstStyle/>
          <a:p>
            <a:fld id="{364800CD-E145-C14A-8790-3C4C414D1AB6}" type="slidenum">
              <a:rPr lang="en-US" smtClean="0"/>
              <a:t>4</a:t>
            </a:fld>
            <a:endParaRPr lang="en-US"/>
          </a:p>
        </p:txBody>
      </p:sp>
    </p:spTree>
    <p:extLst>
      <p:ext uri="{BB962C8B-B14F-4D97-AF65-F5344CB8AC3E}">
        <p14:creationId xmlns:p14="http://schemas.microsoft.com/office/powerpoint/2010/main" val="2746573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what we do in CASP is to evaluate all models for each EU. This evaluation is mainly visual but guided by scores,</a:t>
            </a:r>
            <a:r>
              <a:rPr lang="en-US" baseline="0" dirty="0"/>
              <a:t> and we group very similar models into clusters. One contribution from our group to CASP is a web app that we can use to easily navigate models and compare them to the targets in a single interface. Moreover, once the evaluation is done we can open this to the world such that then when you read our paper you can follow each thing we describe directly here online. Let me show you quickly how this works… T0955D1</a:t>
            </a:r>
            <a:endParaRPr lang="en-US" dirty="0"/>
          </a:p>
        </p:txBody>
      </p:sp>
      <p:sp>
        <p:nvSpPr>
          <p:cNvPr id="4" name="Slide Number Placeholder 3"/>
          <p:cNvSpPr>
            <a:spLocks noGrp="1"/>
          </p:cNvSpPr>
          <p:nvPr>
            <p:ph type="sldNum" sz="quarter" idx="10"/>
          </p:nvPr>
        </p:nvSpPr>
        <p:spPr/>
        <p:txBody>
          <a:bodyPr/>
          <a:lstStyle/>
          <a:p>
            <a:fld id="{364800CD-E145-C14A-8790-3C4C414D1AB6}" type="slidenum">
              <a:rPr lang="en-US" smtClean="0"/>
              <a:t>7</a:t>
            </a:fld>
            <a:endParaRPr lang="en-US"/>
          </a:p>
        </p:txBody>
      </p:sp>
    </p:spTree>
    <p:extLst>
      <p:ext uri="{BB962C8B-B14F-4D97-AF65-F5344CB8AC3E}">
        <p14:creationId xmlns:p14="http://schemas.microsoft.com/office/powerpoint/2010/main" val="493375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Shape 762"/>
          <p:cNvSpPr>
            <a:spLocks noGrp="1" noRot="1" noChangeAspect="1"/>
          </p:cNvSpPr>
          <p:nvPr>
            <p:ph type="sldImg"/>
          </p:nvPr>
        </p:nvSpPr>
        <p:spPr>
          <a:xfrm>
            <a:off x="381000" y="685800"/>
            <a:ext cx="6096000" cy="3429000"/>
          </a:xfrm>
          <a:prstGeom prst="rect">
            <a:avLst/>
          </a:prstGeom>
        </p:spPr>
        <p:txBody>
          <a:bodyPr/>
          <a:lstStyle/>
          <a:p>
            <a:endParaRPr/>
          </a:p>
        </p:txBody>
      </p:sp>
      <p:sp>
        <p:nvSpPr>
          <p:cNvPr id="763" name="Shape 763"/>
          <p:cNvSpPr>
            <a:spLocks noGrp="1"/>
          </p:cNvSpPr>
          <p:nvPr>
            <p:ph type="body" sz="quarter" idx="1"/>
          </p:nvPr>
        </p:nvSpPr>
        <p:spPr>
          <a:prstGeom prst="rect">
            <a:avLst/>
          </a:prstGeom>
        </p:spPr>
        <p:txBody>
          <a:bodyPr/>
          <a:lstStyle/>
          <a:p>
            <a:r>
              <a:t>We describe a protein structure as </a:t>
            </a:r>
            <a:r>
              <a:rPr b="1"/>
              <a:t>point clouds</a:t>
            </a:r>
            <a:r>
              <a:t> and its geometry is described through pairwise distances and relative displacement vectors  -  The atoms are described using </a:t>
            </a:r>
            <a:r>
              <a:rPr b="1"/>
              <a:t>only their elemental names and coordinates </a:t>
            </a:r>
            <a:r>
              <a:t>without any explicit numerical parametrization such as mass, radius, charge or hydrophobicity.</a:t>
            </a:r>
          </a:p>
          <a:p>
            <a:r>
              <a:t>We define a </a:t>
            </a:r>
            <a:r>
              <a:rPr b="1"/>
              <a:t>geometrical transformer</a:t>
            </a:r>
            <a:r>
              <a:t> operation acting on this cloud of points to update these states using the states and geometry in their </a:t>
            </a:r>
            <a:r>
              <a:rPr b="1"/>
              <a:t>local neighborhood</a:t>
            </a:r>
            <a:r>
              <a:t>.</a:t>
            </a:r>
          </a:p>
          <a:p>
            <a:pPr>
              <a:defRPr b="1"/>
            </a:pPr>
            <a:r>
              <a:t>The query is encoded from the central atom state and used with the keys and values of the interactions to compute the output state with a multi-headed attention operation. The model is composed of multiple layers of </a:t>
            </a:r>
            <a:r>
              <a:rPr u="sng"/>
              <a:t>geometric convolutions </a:t>
            </a:r>
            <a:r>
              <a:t>with a fixed number of nearest neighbors (nn).</a:t>
            </a:r>
          </a:p>
          <a:p>
            <a:pPr>
              <a:defRPr b="1"/>
            </a:pPr>
            <a:r>
              <a:t>The structure is reduced to a residue representation through a transformer-based geometric pooling. The residue states are collapsed and the final prediction is computed from a multi-layer perceptron (MLP).</a:t>
            </a:r>
          </a:p>
          <a:p>
            <a:endParaRPr/>
          </a:p>
          <a:p>
            <a:r>
              <a:rPr b="1"/>
              <a:t>independent of the order of the atoms and order of the interactions</a:t>
            </a:r>
            <a:r>
              <a:t>. The attention operation allows for a dynamic number of nearest neighbors (nn). However, in practice, the operation is much more computationally efficient with a </a:t>
            </a:r>
            <a:r>
              <a:rPr b="1"/>
              <a:t>fixed number of nearest neighbors</a:t>
            </a:r>
            <a:r>
              <a:t>. In the same fashion as applying convolution operations on an image, </a:t>
            </a:r>
            <a:r>
              <a:rPr b="1"/>
              <a:t>chaining geometric transformers can propagate information at a longer range t</a:t>
            </a:r>
            <a:r>
              <a:t>han the local context of a single operation. The main architecture is based on a bottom-up approach, starting from a small context of 8 nearest neighbors (≈ 3.4 Å radius) up to long-range interactions with 64 nearest neighbors (≈ 8.2 Å radius), see Figure 1c. The size of the context gradually increases allowing the model to p</a:t>
            </a:r>
            <a:r>
              <a:rPr b="1"/>
              <a:t>rogressively include more information while remaining cheaper in computation requirements and memory for deep models</a:t>
            </a:r>
            <a:r>
              <a:t>. The </a:t>
            </a:r>
            <a:r>
              <a:rPr b="1"/>
              <a:t>residual connection between geometric transformers</a:t>
            </a:r>
            <a:r>
              <a:t> enables us to train deeper neural network architectures. Two additional modules aggregate the atom-based geometric description at the </a:t>
            </a:r>
            <a:r>
              <a:rPr b="1"/>
              <a:t>residue level independently of the number of atoms within a residue (geometric residue pool</a:t>
            </a:r>
            <a:r>
              <a:t>) and predict whether each amino acid is at an interacting interface or not (interface model). </a:t>
            </a:r>
          </a:p>
          <a:p>
            <a:endParaRPr/>
          </a:p>
          <a:p>
            <a:r>
              <a:t>The interactions between atoms for all nearest neighbors is encoded and a </a:t>
            </a:r>
            <a:r>
              <a:rPr b="1"/>
              <a:t>multi-headed attention layer decodes and regulates the propagation of the information</a:t>
            </a:r>
            <a:r>
              <a:t>,</a:t>
            </a:r>
          </a:p>
          <a:p>
            <a:pPr>
              <a:defRPr b="1"/>
            </a:pPr>
            <a:endParaRPr/>
          </a:p>
          <a:p>
            <a: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Shape 762"/>
          <p:cNvSpPr>
            <a:spLocks noGrp="1" noRot="1" noChangeAspect="1"/>
          </p:cNvSpPr>
          <p:nvPr>
            <p:ph type="sldImg"/>
          </p:nvPr>
        </p:nvSpPr>
        <p:spPr>
          <a:xfrm>
            <a:off x="381000" y="685800"/>
            <a:ext cx="6096000" cy="3429000"/>
          </a:xfrm>
          <a:prstGeom prst="rect">
            <a:avLst/>
          </a:prstGeom>
        </p:spPr>
        <p:txBody>
          <a:bodyPr/>
          <a:lstStyle/>
          <a:p>
            <a:endParaRPr/>
          </a:p>
        </p:txBody>
      </p:sp>
      <p:sp>
        <p:nvSpPr>
          <p:cNvPr id="763" name="Shape 763"/>
          <p:cNvSpPr>
            <a:spLocks noGrp="1"/>
          </p:cNvSpPr>
          <p:nvPr>
            <p:ph type="body" sz="quarter" idx="1"/>
          </p:nvPr>
        </p:nvSpPr>
        <p:spPr>
          <a:prstGeom prst="rect">
            <a:avLst/>
          </a:prstGeom>
        </p:spPr>
        <p:txBody>
          <a:bodyPr/>
          <a:lstStyle/>
          <a:p>
            <a:r>
              <a:t>We describe a protein structure as </a:t>
            </a:r>
            <a:r>
              <a:rPr b="1"/>
              <a:t>point clouds</a:t>
            </a:r>
            <a:r>
              <a:t> and its geometry is described through pairwise distances and relative displacement vectors  -  The atoms are described using </a:t>
            </a:r>
            <a:r>
              <a:rPr b="1"/>
              <a:t>only their elemental names and coordinates </a:t>
            </a:r>
            <a:r>
              <a:t>without any explicit numerical parametrization such as mass, radius, charge or hydrophobicity.</a:t>
            </a:r>
          </a:p>
          <a:p>
            <a:r>
              <a:t>We define a </a:t>
            </a:r>
            <a:r>
              <a:rPr b="1"/>
              <a:t>geometrical transformer</a:t>
            </a:r>
            <a:r>
              <a:t> operation acting on this cloud of points to update these states using the states and geometry in their </a:t>
            </a:r>
            <a:r>
              <a:rPr b="1"/>
              <a:t>local neighborhood</a:t>
            </a:r>
            <a:r>
              <a:t>.</a:t>
            </a:r>
          </a:p>
          <a:p>
            <a:pPr>
              <a:defRPr b="1"/>
            </a:pPr>
            <a:r>
              <a:t>The query is encoded from the central atom state and used with the keys and values of the interactions to compute the output state with a multi-headed attention operation. The model is composed of multiple layers of </a:t>
            </a:r>
            <a:r>
              <a:rPr u="sng"/>
              <a:t>geometric convolutions </a:t>
            </a:r>
            <a:r>
              <a:t>with a fixed number of nearest neighbors (nn).</a:t>
            </a:r>
          </a:p>
          <a:p>
            <a:pPr>
              <a:defRPr b="1"/>
            </a:pPr>
            <a:r>
              <a:t>The structure is reduced to a residue representation through a transformer-based geometric pooling. The residue states are collapsed and the final prediction is computed from a multi-layer perceptron (MLP).</a:t>
            </a:r>
          </a:p>
          <a:p>
            <a:endParaRPr/>
          </a:p>
          <a:p>
            <a:r>
              <a:rPr b="1"/>
              <a:t>independent of the order of the atoms and order of the interactions</a:t>
            </a:r>
            <a:r>
              <a:t>. The attention operation allows for a dynamic number of nearest neighbors (nn). However, in practice, the operation is much more computationally efficient with a </a:t>
            </a:r>
            <a:r>
              <a:rPr b="1"/>
              <a:t>fixed number of nearest neighbors</a:t>
            </a:r>
            <a:r>
              <a:t>. In the same fashion as applying convolution operations on an image, </a:t>
            </a:r>
            <a:r>
              <a:rPr b="1"/>
              <a:t>chaining geometric transformers can propagate information at a longer range t</a:t>
            </a:r>
            <a:r>
              <a:t>han the local context of a single operation. The main architecture is based on a bottom-up approach, starting from a small context of 8 nearest neighbors (≈ 3.4 Å radius) up to long-range interactions with 64 nearest neighbors (≈ 8.2 Å radius), see Figure 1c. The size of the context gradually increases allowing the model to p</a:t>
            </a:r>
            <a:r>
              <a:rPr b="1"/>
              <a:t>rogressively include more information while remaining cheaper in computation requirements and memory for deep models</a:t>
            </a:r>
            <a:r>
              <a:t>. The </a:t>
            </a:r>
            <a:r>
              <a:rPr b="1"/>
              <a:t>residual connection between geometric transformers</a:t>
            </a:r>
            <a:r>
              <a:t> enables us to train deeper neural network architectures. Two additional modules aggregate the atom-based geometric description at the </a:t>
            </a:r>
            <a:r>
              <a:rPr b="1"/>
              <a:t>residue level independently of the number of atoms within a residue (geometric residue pool</a:t>
            </a:r>
            <a:r>
              <a:t>) and predict whether each amino acid is at an interacting interface or not (interface model). </a:t>
            </a:r>
          </a:p>
          <a:p>
            <a:endParaRPr/>
          </a:p>
          <a:p>
            <a:r>
              <a:t>The interactions between atoms for all nearest neighbors is encoded and a </a:t>
            </a:r>
            <a:r>
              <a:rPr b="1"/>
              <a:t>multi-headed attention layer decodes and regulates the propagation of the information</a:t>
            </a:r>
            <a:r>
              <a:t>,</a:t>
            </a:r>
          </a:p>
          <a:p>
            <a:pPr>
              <a:defRPr b="1"/>
            </a:pPr>
            <a:endParaRPr/>
          </a:p>
          <a:p>
            <a:r>
              <a:t> </a:t>
            </a:r>
          </a:p>
        </p:txBody>
      </p:sp>
    </p:spTree>
    <p:extLst>
      <p:ext uri="{BB962C8B-B14F-4D97-AF65-F5344CB8AC3E}">
        <p14:creationId xmlns:p14="http://schemas.microsoft.com/office/powerpoint/2010/main" val="3873142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what we do in CASP is to evaluate all models for each EU. This evaluation is mainly visual but guided by scores,</a:t>
            </a:r>
            <a:r>
              <a:rPr lang="en-US" baseline="0" dirty="0"/>
              <a:t> and we group very similar models into clusters. One contribution from our group to CASP is a web app that we can use to easily navigate models and compare them to the targets in a single interface. Moreover, once the evaluation is done we can open this to the world such that then when you read our paper you can follow each thing we describe directly here online. Let me show you quickly how this works… T0955D1</a:t>
            </a:r>
            <a:endParaRPr lang="en-US" dirty="0"/>
          </a:p>
        </p:txBody>
      </p:sp>
      <p:sp>
        <p:nvSpPr>
          <p:cNvPr id="4" name="Slide Number Placeholder 3"/>
          <p:cNvSpPr>
            <a:spLocks noGrp="1"/>
          </p:cNvSpPr>
          <p:nvPr>
            <p:ph type="sldNum" sz="quarter" idx="10"/>
          </p:nvPr>
        </p:nvSpPr>
        <p:spPr/>
        <p:txBody>
          <a:bodyPr/>
          <a:lstStyle/>
          <a:p>
            <a:fld id="{364800CD-E145-C14A-8790-3C4C414D1AB6}" type="slidenum">
              <a:rPr lang="en-US" smtClean="0"/>
              <a:t>71</a:t>
            </a:fld>
            <a:endParaRPr lang="en-US"/>
          </a:p>
        </p:txBody>
      </p:sp>
    </p:spTree>
    <p:extLst>
      <p:ext uri="{BB962C8B-B14F-4D97-AF65-F5344CB8AC3E}">
        <p14:creationId xmlns:p14="http://schemas.microsoft.com/office/powerpoint/2010/main" val="3189069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BFF305-0F04-41D6-9055-C69EE489E1A3}" type="datetime1">
              <a:rPr lang="en-US" smtClean="0"/>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BAC2AB-1E6F-4A95-9245-B46318CC102D}" type="slidenum">
              <a:rPr lang="en-US" smtClean="0"/>
              <a:t>‹#›</a:t>
            </a:fld>
            <a:endParaRPr lang="en-US"/>
          </a:p>
        </p:txBody>
      </p:sp>
    </p:spTree>
    <p:extLst>
      <p:ext uri="{BB962C8B-B14F-4D97-AF65-F5344CB8AC3E}">
        <p14:creationId xmlns:p14="http://schemas.microsoft.com/office/powerpoint/2010/main" val="1946121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41806C-1AD9-47DC-9C7D-AA72598AE022}" type="datetime1">
              <a:rPr lang="en-US" smtClean="0"/>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BAC2AB-1E6F-4A95-9245-B46318CC102D}" type="slidenum">
              <a:rPr lang="en-US" smtClean="0"/>
              <a:t>‹#›</a:t>
            </a:fld>
            <a:endParaRPr lang="en-US"/>
          </a:p>
        </p:txBody>
      </p:sp>
    </p:spTree>
    <p:extLst>
      <p:ext uri="{BB962C8B-B14F-4D97-AF65-F5344CB8AC3E}">
        <p14:creationId xmlns:p14="http://schemas.microsoft.com/office/powerpoint/2010/main" val="413859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94ED4F-A2B7-4D9A-ABFD-53213A3806DA}" type="datetime1">
              <a:rPr lang="en-US" smtClean="0"/>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BAC2AB-1E6F-4A95-9245-B46318CC102D}" type="slidenum">
              <a:rPr lang="en-US" smtClean="0"/>
              <a:t>‹#›</a:t>
            </a:fld>
            <a:endParaRPr lang="en-US"/>
          </a:p>
        </p:txBody>
      </p:sp>
    </p:spTree>
    <p:extLst>
      <p:ext uri="{BB962C8B-B14F-4D97-AF65-F5344CB8AC3E}">
        <p14:creationId xmlns:p14="http://schemas.microsoft.com/office/powerpoint/2010/main" val="447243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993092-8D26-49C5-BAB5-CAE595458836}" type="datetime1">
              <a:rPr lang="en-US" smtClean="0"/>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BAC2AB-1E6F-4A95-9245-B46318CC102D}" type="slidenum">
              <a:rPr lang="en-US" smtClean="0"/>
              <a:t>‹#›</a:t>
            </a:fld>
            <a:endParaRPr lang="en-US"/>
          </a:p>
        </p:txBody>
      </p:sp>
    </p:spTree>
    <p:extLst>
      <p:ext uri="{BB962C8B-B14F-4D97-AF65-F5344CB8AC3E}">
        <p14:creationId xmlns:p14="http://schemas.microsoft.com/office/powerpoint/2010/main" val="3034108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B12723-6521-4543-9E20-655DB903AE44}" type="datetime1">
              <a:rPr lang="en-US" smtClean="0"/>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BAC2AB-1E6F-4A95-9245-B46318CC102D}" type="slidenum">
              <a:rPr lang="en-US" smtClean="0"/>
              <a:t>‹#›</a:t>
            </a:fld>
            <a:endParaRPr lang="en-US"/>
          </a:p>
        </p:txBody>
      </p:sp>
    </p:spTree>
    <p:extLst>
      <p:ext uri="{BB962C8B-B14F-4D97-AF65-F5344CB8AC3E}">
        <p14:creationId xmlns:p14="http://schemas.microsoft.com/office/powerpoint/2010/main" val="3459688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3BCEA2-482A-4FB9-B06D-C6E4278D39DB}" type="datetime1">
              <a:rPr lang="en-US" smtClean="0"/>
              <a:t>9/13/2025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BAC2AB-1E6F-4A95-9245-B46318CC102D}" type="slidenum">
              <a:rPr lang="en-US" smtClean="0"/>
              <a:t>‹#›</a:t>
            </a:fld>
            <a:endParaRPr lang="en-US"/>
          </a:p>
        </p:txBody>
      </p:sp>
    </p:spTree>
    <p:extLst>
      <p:ext uri="{BB962C8B-B14F-4D97-AF65-F5344CB8AC3E}">
        <p14:creationId xmlns:p14="http://schemas.microsoft.com/office/powerpoint/2010/main" val="2182930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CB2840-9549-4D2E-964D-3555B350F4C7}" type="datetime1">
              <a:rPr lang="en-US" smtClean="0"/>
              <a:t>9/13/2025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BAC2AB-1E6F-4A95-9245-B46318CC102D}" type="slidenum">
              <a:rPr lang="en-US" smtClean="0"/>
              <a:t>‹#›</a:t>
            </a:fld>
            <a:endParaRPr lang="en-US"/>
          </a:p>
        </p:txBody>
      </p:sp>
    </p:spTree>
    <p:extLst>
      <p:ext uri="{BB962C8B-B14F-4D97-AF65-F5344CB8AC3E}">
        <p14:creationId xmlns:p14="http://schemas.microsoft.com/office/powerpoint/2010/main" val="4259567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54D517-A01F-43DF-8039-48F46DE8262A}" type="datetime1">
              <a:rPr lang="en-US" smtClean="0"/>
              <a:t>9/13/2025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BAC2AB-1E6F-4A95-9245-B46318CC102D}" type="slidenum">
              <a:rPr lang="en-US" smtClean="0"/>
              <a:t>‹#›</a:t>
            </a:fld>
            <a:endParaRPr lang="en-US"/>
          </a:p>
        </p:txBody>
      </p:sp>
    </p:spTree>
    <p:extLst>
      <p:ext uri="{BB962C8B-B14F-4D97-AF65-F5344CB8AC3E}">
        <p14:creationId xmlns:p14="http://schemas.microsoft.com/office/powerpoint/2010/main" val="1287459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8726DB-DBF9-4493-A5A9-BDEAC7103D46}" type="datetime1">
              <a:rPr lang="en-US" smtClean="0"/>
              <a:t>9/13/2025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BAC2AB-1E6F-4A95-9245-B46318CC102D}" type="slidenum">
              <a:rPr lang="en-US" smtClean="0"/>
              <a:t>‹#›</a:t>
            </a:fld>
            <a:endParaRPr lang="en-US"/>
          </a:p>
        </p:txBody>
      </p:sp>
    </p:spTree>
    <p:extLst>
      <p:ext uri="{BB962C8B-B14F-4D97-AF65-F5344CB8AC3E}">
        <p14:creationId xmlns:p14="http://schemas.microsoft.com/office/powerpoint/2010/main" val="4000828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06D324-70A5-4932-8149-24234D5B320E}" type="datetime1">
              <a:rPr lang="en-US" smtClean="0"/>
              <a:t>9/13/2025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BAC2AB-1E6F-4A95-9245-B46318CC102D}" type="slidenum">
              <a:rPr lang="en-US" smtClean="0"/>
              <a:t>‹#›</a:t>
            </a:fld>
            <a:endParaRPr lang="en-US"/>
          </a:p>
        </p:txBody>
      </p:sp>
    </p:spTree>
    <p:extLst>
      <p:ext uri="{BB962C8B-B14F-4D97-AF65-F5344CB8AC3E}">
        <p14:creationId xmlns:p14="http://schemas.microsoft.com/office/powerpoint/2010/main" val="3560676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458E8F-5CB0-4301-A9DF-3F08CD50CD36}" type="datetime1">
              <a:rPr lang="en-US" smtClean="0"/>
              <a:t>9/13/2025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BAC2AB-1E6F-4A95-9245-B46318CC102D}" type="slidenum">
              <a:rPr lang="en-US" smtClean="0"/>
              <a:t>‹#›</a:t>
            </a:fld>
            <a:endParaRPr lang="en-US"/>
          </a:p>
        </p:txBody>
      </p:sp>
    </p:spTree>
    <p:extLst>
      <p:ext uri="{BB962C8B-B14F-4D97-AF65-F5344CB8AC3E}">
        <p14:creationId xmlns:p14="http://schemas.microsoft.com/office/powerpoint/2010/main" val="2867973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3D013-C95D-40B5-A054-1D56CD048D6E}" type="datetime1">
              <a:rPr lang="en-US" smtClean="0"/>
              <a:t>9/13/2025</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BAC2AB-1E6F-4A95-9245-B46318CC102D}" type="slidenum">
              <a:rPr lang="en-US" smtClean="0"/>
              <a:t>‹#›</a:t>
            </a:fld>
            <a:endParaRPr lang="en-US"/>
          </a:p>
        </p:txBody>
      </p:sp>
    </p:spTree>
    <p:extLst>
      <p:ext uri="{BB962C8B-B14F-4D97-AF65-F5344CB8AC3E}">
        <p14:creationId xmlns:p14="http://schemas.microsoft.com/office/powerpoint/2010/main" val="952958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hyperlink" Target="https://go.epfl.ch/structbiol2025"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labriataphd.altervista.org/"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onlinelibrary.wiley.com/doi/10.1002/prot.25787"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labriataphd.altervista.org/" TargetMode="External"/><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hyperlink" Target="https://onlinelibrary.wiley.com/doi/10.1002/prot.25787" TargetMode="Externa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labriataphd.altervista.o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onlinelibrary.wiley.com/doi/10.1002/prot.25787"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onlinelibrary.wiley.com/doi/10.1002/prot.25787"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labriataphd.altervista.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lucianoabriata.altervista.org/papersdata/bib2020.html" TargetMode="External"/><Relationship Id="rId3" Type="http://schemas.openxmlformats.org/officeDocument/2006/relationships/hyperlink" Target="https://zhanglab.ccmb.med.umich.edu/C-I-TASSER/" TargetMode="External"/><Relationship Id="rId7" Type="http://schemas.openxmlformats.org/officeDocument/2006/relationships/hyperlink" Target="https://yanglab.nankai.edu.cn/trRosetta/" TargetMode="External"/><Relationship Id="rId2" Type="http://schemas.openxmlformats.org/officeDocument/2006/relationships/hyperlink" Target="https://zhanglab.ccmb.med.umich.edu/C-QUARK/" TargetMode="External"/><Relationship Id="rId1" Type="http://schemas.openxmlformats.org/officeDocument/2006/relationships/slideLayout" Target="../slideLayouts/slideLayout1.xml"/><Relationship Id="rId6" Type="http://schemas.openxmlformats.org/officeDocument/2006/relationships/hyperlink" Target="https://robetta.bakerlab.org/" TargetMode="External"/><Relationship Id="rId5" Type="http://schemas.openxmlformats.org/officeDocument/2006/relationships/hyperlink" Target="http://raptorx.uchicago.edu/StructPredV2/predict/" TargetMode="External"/><Relationship Id="rId4" Type="http://schemas.openxmlformats.org/officeDocument/2006/relationships/hyperlink" Target="http://raptorx.uchicago.edu/ContactMap/" TargetMode="External"/><Relationship Id="rId9" Type="http://schemas.openxmlformats.org/officeDocument/2006/relationships/hyperlink" Target="http://labriataphd.altervista.org/"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c3.pcons.net/static/download/pfam.tar.gz" TargetMode="External"/><Relationship Id="rId13" Type="http://schemas.openxmlformats.org/officeDocument/2006/relationships/hyperlink" Target="http://labriataphd.altervista.org/" TargetMode="External"/><Relationship Id="rId3" Type="http://schemas.openxmlformats.org/officeDocument/2006/relationships/hyperlink" Target="http://bioinf.cs.ucl.ac.uk/psipred/" TargetMode="External"/><Relationship Id="rId7" Type="http://schemas.openxmlformats.org/officeDocument/2006/relationships/hyperlink" Target="https://gremlin2.bakerlab.org/meta_struct.php" TargetMode="External"/><Relationship Id="rId12" Type="http://schemas.openxmlformats.org/officeDocument/2006/relationships/hyperlink" Target="http://lucianoabriata.altervista.org/papersdata/bib2020.html" TargetMode="External"/><Relationship Id="rId2" Type="http://schemas.openxmlformats.org/officeDocument/2006/relationships/hyperlink" Target="http://bioinf.cs.ucl.ac.uk/downloads/dmpfold/pfam_models.tgz" TargetMode="External"/><Relationship Id="rId1" Type="http://schemas.openxmlformats.org/officeDocument/2006/relationships/slideLayout" Target="../slideLayouts/slideLayout1.xml"/><Relationship Id="rId6" Type="http://schemas.openxmlformats.org/officeDocument/2006/relationships/hyperlink" Target="https://gremlin2.bakerlab.org/struct.php" TargetMode="External"/><Relationship Id="rId11" Type="http://schemas.openxmlformats.org/officeDocument/2006/relationships/hyperlink" Target="http://lucianoabriata.altervista.org/modelsearch/" TargetMode="External"/><Relationship Id="rId5" Type="http://schemas.openxmlformats.org/officeDocument/2006/relationships/hyperlink" Target="https://gremlin2.bakerlab.org/meta/aah4043_final.zip" TargetMode="External"/><Relationship Id="rId10" Type="http://schemas.openxmlformats.org/officeDocument/2006/relationships/hyperlink" Target="https://zhanglab.ccmb.med.umich.edu/Tara-3D/" TargetMode="External"/><Relationship Id="rId4" Type="http://schemas.openxmlformats.org/officeDocument/2006/relationships/hyperlink" Target="https://github.com/psipred/DMPfold" TargetMode="External"/><Relationship Id="rId9" Type="http://schemas.openxmlformats.org/officeDocument/2006/relationships/hyperlink" Target="http://c3.pcons.net/pred/"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labriataphd.altervista.or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hyperlink" Target="http://labriataphd.altervista.org/"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Dp59c1RGyg8" TargetMode="External"/><Relationship Id="rId2" Type="http://schemas.openxmlformats.org/officeDocument/2006/relationships/hyperlink" Target="https://www.youtube.com/watch?v=ebxXWdR4Nh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labriataphd.altervista.or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blopig.com/blog/2021/07/alphafold-2-is-here-whats-behind-the-structure-prediction-miracle/" TargetMode="Externa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hyperlink" Target="https://colab.research.google.com/github/deepmind/alphafold/blob/main/notebooks/AlphaFold.ipynb" TargetMode="External"/><Relationship Id="rId2" Type="http://schemas.openxmlformats.org/officeDocument/2006/relationships/hyperlink" Target="https://github.com/deepmind/alphafold"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s://www.nature.com/articles/s41592-022-01488-1" TargetMode="External"/><Relationship Id="rId4" Type="http://schemas.openxmlformats.org/officeDocument/2006/relationships/hyperlink" Target="https://github.com/sokrypton/ColabFold"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github.com/sokrypton/ColabFold" TargetMode="External"/><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hyperlink" Target="https://www.nature.com/articles/s41592-022-01488-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https://www.nature.com/articles/s41592-022-01488-1" TargetMode="External"/><Relationship Id="rId4" Type="http://schemas.openxmlformats.org/officeDocument/2006/relationships/hyperlink" Target="https://github.com/sokrypton/ColabFold"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labriataphd.altervista.org/"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nature.com/articles/nbt.3988"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hyperlink" Target="https://alphafold.ebi.ac.uk/" TargetMode="External"/><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hyperlink" Target="https://www.ebi.ac.uk/Tools/sss/fasta/"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science.org/doi/10.1126/science.adg7492" TargetMode="External"/><Relationship Id="rId2" Type="http://schemas.openxmlformats.org/officeDocument/2006/relationships/hyperlink" Target="https://medium.com/@nexcoanalytics/alphamissense-transforming-genetic-variant-prediction-for-cutting-edge-biology-and-for-precision-f639745af62e" TargetMode="External"/><Relationship Id="rId1" Type="http://schemas.openxmlformats.org/officeDocument/2006/relationships/slideLayout" Target="../slideLayouts/slideLayout2.xml"/><Relationship Id="rId6" Type="http://schemas.openxmlformats.org/officeDocument/2006/relationships/hyperlink" Target="https://www.nature.com/articles/s41586-023-06622-3" TargetMode="External"/><Relationship Id="rId5" Type="http://schemas.openxmlformats.org/officeDocument/2006/relationships/hyperlink" Target="https://www.nature.com/articles/s41586-023-06510-w" TargetMode="External"/><Relationship Id="rId4" Type="http://schemas.openxmlformats.org/officeDocument/2006/relationships/hyperlink" Target="https://www.nature.com/articles/s41587-023-01773-0"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https://towardsdatascience.com/alphafold-based-databases-and-fully-fledged-easy-to-use-alphafold-interfaces-poised-to-baf865c6d75e"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hyperlink" Target="https://towardsdatascience.com/the-hype-on-alphafold-keeps-growing-with-this-new-preprint-a8c1f21d15c8" TargetMode="Externa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hyperlink" Target="https://www.biorxiv.org/content/10.1101/2021.08.15.456425v1" TargetMode="External"/><Relationship Id="rId5" Type="http://schemas.openxmlformats.org/officeDocument/2006/relationships/hyperlink" Target="https://towardsdatascience.com/google-colab-notebooks-are-already-running-deepminds-alphafold-v-2-92b4531ec127" TargetMode="External"/><Relationship Id="rId4" Type="http://schemas.openxmlformats.org/officeDocument/2006/relationships/image" Target="../media/image64.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predictioncenter.org/casp13/casp13-topology-assessmen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towardsdatascience.com/alphafold-2-spin-offs-three-months-after-its-official-release-90c2d8714757" TargetMode="External"/><Relationship Id="rId1" Type="http://schemas.openxmlformats.org/officeDocument/2006/relationships/slideLayout" Target="../slideLayouts/slideLayout2.xml"/><Relationship Id="rId4" Type="http://schemas.openxmlformats.org/officeDocument/2006/relationships/hyperlink" Target="https://www.biorxiv.org/content/10.1101/2021.09.26.461876v1"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s://towardsdatascience.com/alphafold-2-spin-offs-three-months-after-its-official-release-90c2d8714757"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nature.com/articles/s41594-022-00849-w"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hyperlink" Target="https://onlinelibrary.wiley.com/doi/abs/10.1002/prot.25423" TargetMode="External"/><Relationship Id="rId5" Type="http://schemas.openxmlformats.org/officeDocument/2006/relationships/image" Target="../media/image28.png"/><Relationship Id="rId4" Type="http://schemas.openxmlformats.org/officeDocument/2006/relationships/hyperlink" Target="https://onlinelibrary.wiley.com/doi/abs/10.1002/prot.25787"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hyperlink" Target="https://www.science.org/doi/10.1126/science.add2187"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hyperlink" Target="https://www.biorxiv.org/content/10.1101/2022.05.09.491165v1" TargetMode="External"/><Relationship Id="rId3" Type="http://schemas.openxmlformats.org/officeDocument/2006/relationships/image" Target="../media/image69.tif"/><Relationship Id="rId7" Type="http://schemas.openxmlformats.org/officeDocument/2006/relationships/image" Target="../media/image72.gif"/><Relationship Id="rId12"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hyperlink" Target="https://pesto.epfl.ch/" TargetMode="External"/><Relationship Id="rId10" Type="http://schemas.openxmlformats.org/officeDocument/2006/relationships/image" Target="../media/image75.png"/><Relationship Id="rId4" Type="http://schemas.openxmlformats.org/officeDocument/2006/relationships/image" Target="../media/image70.tif"/><Relationship Id="rId9" Type="http://schemas.openxmlformats.org/officeDocument/2006/relationships/image" Target="../media/image74.png"/><Relationship Id="rId14"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9.tif"/><Relationship Id="rId7"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hyperlink" Target="https://www.nature.com/articles/s41586-021-03819-2" TargetMode="External"/><Relationship Id="rId7" Type="http://schemas.openxmlformats.org/officeDocument/2006/relationships/hyperlink" Target="https://www.biorxiv.org/content/10.1101/2022.07.20.500902v2" TargetMode="Externa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hyperlink" Target="https://towardsdatascience.com/protein-structure-prediction-a-million-times-faster-than-alphafold-2-using-a-protein-language-model-d71c55e6a4b7" TargetMode="External"/><Relationship Id="rId5" Type="http://schemas.openxmlformats.org/officeDocument/2006/relationships/image" Target="../media/image83.jpe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hyperlink" Target="https://ai.facebook.com/blog/protein-folding-esmfold-metagenomics/"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labriataphd.altervista.org/" TargetMode="External"/><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hyperlink" Target="https://towardsdatascience.com/protein-structure-prediction-a-million-times-faster-than-alphafold-2-using-a-protein-language-model-d71c55e6a4b7" TargetMode="External"/><Relationship Id="rId7" Type="http://schemas.openxmlformats.org/officeDocument/2006/relationships/hyperlink" Target="https://www.biorxiv.org/content/10.1101/2021.07.09.450648v2.full.pdf" TargetMode="External"/><Relationship Id="rId2" Type="http://schemas.openxmlformats.org/officeDocument/2006/relationships/hyperlink" Target="https://www.cameo3d.org/" TargetMode="External"/><Relationship Id="rId1" Type="http://schemas.openxmlformats.org/officeDocument/2006/relationships/slideLayout" Target="../slideLayouts/slideLayout2.xml"/><Relationship Id="rId6" Type="http://schemas.openxmlformats.org/officeDocument/2006/relationships/hyperlink" Target="https://www.biorxiv.org/content/10.1101/2022.07.20.500902v2.full.pdf" TargetMode="External"/><Relationship Id="rId5" Type="http://schemas.openxmlformats.org/officeDocument/2006/relationships/hyperlink" Target="https://ai.facebook.com/blog/protein-folding-esmfold-metagenomics/" TargetMode="External"/><Relationship Id="rId4" Type="http://schemas.openxmlformats.org/officeDocument/2006/relationships/hyperlink" Target="https://www.nature.com/articles/s41587-022-01432-w"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lucianoabriata.altervista.org/tests/gpt-3/wikipedia-gpt3-2.html" TargetMode="External"/><Relationship Id="rId13" Type="http://schemas.openxmlformats.org/officeDocument/2006/relationships/image" Target="../media/image86.gif"/><Relationship Id="rId3" Type="http://schemas.openxmlformats.org/officeDocument/2006/relationships/hyperlink" Target="https://medium.com/towards-data-science/gpt-3-like-models-with-extended-training-could-be-the-future-24-7-tutors-for-biology-students-904d2ae7986a" TargetMode="External"/><Relationship Id="rId7" Type="http://schemas.openxmlformats.org/officeDocument/2006/relationships/hyperlink" Target="https://towardsdatascience.com/a-question-answering-bot-powered-by-wikipedia-coupled-to-gpt-3-56889b5976d7" TargetMode="External"/><Relationship Id="rId12" Type="http://schemas.openxmlformats.org/officeDocument/2006/relationships/hyperlink" Target="https://arxiv.org/abs/2005.14165" TargetMode="External"/><Relationship Id="rId2" Type="http://schemas.openxmlformats.org/officeDocument/2006/relationships/hyperlink" Target="https://go.epfl.ch/luciano" TargetMode="External"/><Relationship Id="rId1" Type="http://schemas.openxmlformats.org/officeDocument/2006/relationships/slideLayout" Target="../slideLayouts/slideLayout2.xml"/><Relationship Id="rId6" Type="http://schemas.openxmlformats.org/officeDocument/2006/relationships/hyperlink" Target="http://lucianoabriata.altervista.org/tests/gpt-3/TDSgpt3-speechrec-speechsynth.html" TargetMode="External"/><Relationship Id="rId11" Type="http://schemas.openxmlformats.org/officeDocument/2006/relationships/image" Target="../media/image85.png"/><Relationship Id="rId5" Type="http://schemas.openxmlformats.org/officeDocument/2006/relationships/hyperlink" Target="https://www.youtube.com/watch?v=7wY3ZS1Uz-Y" TargetMode="External"/><Relationship Id="rId10" Type="http://schemas.openxmlformats.org/officeDocument/2006/relationships/hyperlink" Target="http://lucianoabriata.altervista.org/tests/gpt-3/jsmol-gpt3-speechrec-speechsynth.html" TargetMode="External"/><Relationship Id="rId4" Type="http://schemas.openxmlformats.org/officeDocument/2006/relationships/hyperlink" Target="https://www.youtube.com/watch?v=wH32_nu7z1c" TargetMode="External"/><Relationship Id="rId9" Type="http://schemas.openxmlformats.org/officeDocument/2006/relationships/hyperlink" Target="https://www.youtube.com/watch?v=IrOUyazOzHk" TargetMode="External"/><Relationship Id="rId14" Type="http://schemas.openxmlformats.org/officeDocument/2006/relationships/hyperlink" Target="https://lucianoabriata.altervista.org/tests/gpt-3/jsmol-gpt3-speechrec-speechsynth.html"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colab.research.google.com/github/sokrypton/ColabFold/blob/main/ESMFold.ipynb#scrollTo=hkMp_ZwRYfAQ" TargetMode="External"/><Relationship Id="rId3" Type="http://schemas.openxmlformats.org/officeDocument/2006/relationships/hyperlink" Target="https://www.biorxiv.org/content/10.1101/2022.07.20.500902v2.full.pdf" TargetMode="External"/><Relationship Id="rId7" Type="http://schemas.openxmlformats.org/officeDocument/2006/relationships/hyperlink" Target="https://esmatlas.com/resources?action=fold" TargetMode="External"/><Relationship Id="rId2" Type="http://schemas.openxmlformats.org/officeDocument/2006/relationships/hyperlink" Target="https://ai.facebook.com/blog/protein-folding-esmfold-metagenomics/" TargetMode="External"/><Relationship Id="rId1" Type="http://schemas.openxmlformats.org/officeDocument/2006/relationships/slideLayout" Target="../slideLayouts/slideLayout2.xml"/><Relationship Id="rId6" Type="http://schemas.openxmlformats.org/officeDocument/2006/relationships/hyperlink" Target="https://www.pnas.org/doi/10.1073/pnas.2016239118" TargetMode="External"/><Relationship Id="rId5" Type="http://schemas.openxmlformats.org/officeDocument/2006/relationships/hyperlink" Target="https://www.biorxiv.org/content/10.1101/2021.02.12.430858v3" TargetMode="External"/><Relationship Id="rId4" Type="http://schemas.openxmlformats.org/officeDocument/2006/relationships/hyperlink" Target="https://www.biorxiv.org/content/10.1101/2021.07.09.450648v2.full.pdf"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towardsdatascience.com/whats-up-after-alphafold-on-ml-for-structural-biology-7bb9758925b8"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onlinelibrary.wiley.com/doi/10.1002/prot.26515"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pubmed.ncbi.nlm.nih.gov/37503072/" TargetMode="External"/><Relationship Id="rId2" Type="http://schemas.openxmlformats.org/officeDocument/2006/relationships/hyperlink" Target="https://onlinelibrary.wiley.com/doi/full/10.1002/prot.26570" TargetMode="Externa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hyperlink" Target="https://onlinelibrary.wiley.com/doi/10.1002/prot.26551"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2" Type="http://schemas.openxmlformats.org/officeDocument/2006/relationships/hyperlink" Target="https://www.youtube.com/watch?v=oaUIQfuV6FU"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hyperlink" Target="https://blog.google/technology/ai/google-deepmind-isomorphic-alphafold-3-ai-model/" TargetMode="Externa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hyperlink" Target="https://towardsdatascience.com/googles-ai-companies-strike-again-alphafold-3-now-spans-even-more-of-structural-biology-67fb8fd14305" TargetMode="External"/><Relationship Id="rId5" Type="http://schemas.openxmlformats.org/officeDocument/2006/relationships/hyperlink" Target="https://elanapearl.github.io/blog/2024/the-illustrated-alphafold/" TargetMode="External"/><Relationship Id="rId4" Type="http://schemas.openxmlformats.org/officeDocument/2006/relationships/hyperlink" Target="https://www.nature.com/articles/s41586-024-07487-w"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hyperlink" Target="https://pub.towardsai.net/new-ai-method-for-protein-structure-prediction-handles-all-kinds-of-biologically-relevant-molecules-46e4dc2352a1" TargetMode="Externa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hyperlink" Target="https://www.authorea.com/users/939516/articles/1309525-practical-outcomes-from-casp16-for-users-in-need-of-biomolecular-structure-prediction"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3.xml.rels><?xml version="1.0" encoding="UTF-8" standalone="yes"?>
<Relationships xmlns="http://schemas.openxmlformats.org/package/2006/relationships"><Relationship Id="rId3" Type="http://schemas.openxmlformats.org/officeDocument/2006/relationships/hyperlink" Target="https://github.com/sokrypton/ColabFold" TargetMode="External"/><Relationship Id="rId7" Type="http://schemas.openxmlformats.org/officeDocument/2006/relationships/hyperlink" Target="https://build.nvidia.com/models?q=protein" TargetMode="External"/><Relationship Id="rId2" Type="http://schemas.openxmlformats.org/officeDocument/2006/relationships/hyperlink" Target="https://swissmodel.expasy.org/" TargetMode="External"/><Relationship Id="rId1" Type="http://schemas.openxmlformats.org/officeDocument/2006/relationships/slideLayout" Target="../slideLayouts/slideLayout2.xml"/><Relationship Id="rId6" Type="http://schemas.openxmlformats.org/officeDocument/2006/relationships/hyperlink" Target="https://app.tamarind.bio/app" TargetMode="External"/><Relationship Id="rId5" Type="http://schemas.openxmlformats.org/officeDocument/2006/relationships/hyperlink" Target="https://lab.chaidiscovery.com/dashboard" TargetMode="External"/><Relationship Id="rId4" Type="http://schemas.openxmlformats.org/officeDocument/2006/relationships/hyperlink" Target="http://www.alphafoldserver.com/"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hyperlink" Target="http://labriataphd.altervista.org/" TargetMode="External"/><Relationship Id="rId3" Type="http://schemas.openxmlformats.org/officeDocument/2006/relationships/image" Target="../media/image109.jpeg"/><Relationship Id="rId7" Type="http://schemas.openxmlformats.org/officeDocument/2006/relationships/image" Target="../media/image113.jpg"/><Relationship Id="rId12" Type="http://schemas.openxmlformats.org/officeDocument/2006/relationships/image" Target="../media/image118.jpeg"/><Relationship Id="rId2" Type="http://schemas.openxmlformats.org/officeDocument/2006/relationships/image" Target="../media/image108.gif"/><Relationship Id="rId1" Type="http://schemas.openxmlformats.org/officeDocument/2006/relationships/slideLayout" Target="../slideLayouts/slideLayout2.xml"/><Relationship Id="rId6" Type="http://schemas.openxmlformats.org/officeDocument/2006/relationships/image" Target="../media/image112.gif"/><Relationship Id="rId11" Type="http://schemas.openxmlformats.org/officeDocument/2006/relationships/image" Target="../media/image117.pn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19.jpeg"/></Relationships>
</file>

<file path=ppt/slides/_rels/slide67.xml.rels><?xml version="1.0" encoding="UTF-8" standalone="yes"?>
<Relationships xmlns="http://schemas.openxmlformats.org/package/2006/relationships"><Relationship Id="rId2" Type="http://schemas.openxmlformats.org/officeDocument/2006/relationships/hyperlink" Target="https://go.epfl.ch/luciano"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6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hyperlink" Target="https://towardsdatascience.com/alphafold-based-databases-and-fully-fledged-easy-to-use-alphafold-interfaces-poised-to-baf865c6d75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onlinelibrary.wiley.com/doi/10.1002/prot.25787" TargetMode="External"/><Relationship Id="rId5" Type="http://schemas.openxmlformats.org/officeDocument/2006/relationships/hyperlink" Target="http://predictioncenter.org/casp13/casp13-topology-assessment/" TargetMode="Externa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predictioncenter.org/casp13/casp13-topology-assessmen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labriataphd.altervista.org/"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labriataphd.altervista.org/" TargetMode="External"/><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labriataphd.altervista.org/"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onlinelibrary.wiley.com/doi/10.1002/prot.26515" TargetMode="Externa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s://pubmed.ncbi.nlm.nih.gov/37503072/" TargetMode="External"/><Relationship Id="rId2" Type="http://schemas.openxmlformats.org/officeDocument/2006/relationships/hyperlink" Target="https://onlinelibrary.wiley.com/doi/full/10.1002/prot.26570" TargetMode="Externa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hyperlink" Target="https://onlinelibrary.wiley.com/doi/10.1002/prot.26551"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onlinelibrary.wiley.com/doi/10.1002/prot.25787"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hyperlink" Target="https://pub.towardsai.net/new-ai-method-for-protein-structure-prediction-handles-all-kinds-of-biologically-relevant-molecules-46e4dc2352a1" TargetMode="External"/><Relationship Id="rId2" Type="http://schemas.openxmlformats.org/officeDocument/2006/relationships/hyperlink" Target="https://towardsdatascience.com/whats-up-after-alphafold-on-ml-for-structural-biology-7bb9758925b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onlinelibrary.wiley.com/doi/10.1002/prot.25787"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9863"/>
            <a:ext cx="9144000" cy="2327645"/>
          </a:xfrm>
        </p:spPr>
        <p:txBody>
          <a:bodyPr>
            <a:normAutofit/>
          </a:bodyPr>
          <a:lstStyle/>
          <a:p>
            <a:r>
              <a:rPr lang="en-US" sz="2800" b="1" dirty="0"/>
              <a:t>Modern tools to model</a:t>
            </a:r>
            <a:br>
              <a:rPr lang="en-US" sz="2800" b="1" dirty="0"/>
            </a:br>
            <a:br>
              <a:rPr lang="en-US" sz="2800" b="1" dirty="0"/>
            </a:br>
            <a:r>
              <a:rPr lang="en-US" sz="2800" b="1" strike="sngStrike" dirty="0"/>
              <a:t>proteins</a:t>
            </a:r>
            <a:r>
              <a:rPr lang="en-US" sz="2800" b="1" dirty="0"/>
              <a:t> biomolecules</a:t>
            </a:r>
            <a:br>
              <a:rPr lang="en-US" sz="2800" b="1" dirty="0"/>
            </a:br>
            <a:br>
              <a:rPr lang="en-US" sz="2800" b="1" dirty="0"/>
            </a:br>
            <a:r>
              <a:rPr lang="en-US" sz="2800" b="1" dirty="0"/>
              <a:t>even without templates in the PDB</a:t>
            </a:r>
          </a:p>
        </p:txBody>
      </p:sp>
      <p:sp>
        <p:nvSpPr>
          <p:cNvPr id="3" name="Subtitle 2"/>
          <p:cNvSpPr>
            <a:spLocks noGrp="1"/>
          </p:cNvSpPr>
          <p:nvPr>
            <p:ph type="subTitle" idx="1"/>
          </p:nvPr>
        </p:nvSpPr>
        <p:spPr>
          <a:xfrm>
            <a:off x="1524000" y="3120220"/>
            <a:ext cx="9144000" cy="617561"/>
          </a:xfrm>
        </p:spPr>
        <p:txBody>
          <a:bodyPr>
            <a:noAutofit/>
          </a:bodyPr>
          <a:lstStyle/>
          <a:p>
            <a:r>
              <a:rPr lang="en-US" sz="2400" i="1" dirty="0">
                <a:solidFill>
                  <a:schemeClr val="tx1"/>
                </a:solidFill>
              </a:rPr>
              <a:t>Luciano A. Abriata</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6019" y="4817060"/>
            <a:ext cx="2450878" cy="617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2453" y="4795238"/>
            <a:ext cx="903529" cy="682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Image result for epfl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0868" y="4850638"/>
            <a:ext cx="1897338" cy="5528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24000" y="6364310"/>
            <a:ext cx="9144000" cy="369332"/>
          </a:xfrm>
          <a:prstGeom prst="rect">
            <a:avLst/>
          </a:prstGeom>
          <a:noFill/>
        </p:spPr>
        <p:txBody>
          <a:bodyPr wrap="square" rtlCol="0">
            <a:spAutoFit/>
          </a:bodyPr>
          <a:lstStyle/>
          <a:p>
            <a:r>
              <a:rPr lang="en-US" b="1" dirty="0">
                <a:hlinkClick r:id="rId6"/>
              </a:rPr>
              <a:t>http://labriataphd.altervista.org/</a:t>
            </a:r>
            <a:r>
              <a:rPr lang="en-US" b="1" dirty="0"/>
              <a:t>             </a:t>
            </a:r>
            <a:r>
              <a:rPr lang="en-US" b="1" dirty="0">
                <a:hlinkClick r:id="rId7"/>
              </a:rPr>
              <a:t>https://go.epfl.ch/structbiol2025</a:t>
            </a:r>
            <a:r>
              <a:rPr lang="en-US" b="1" dirty="0"/>
              <a:t>        </a:t>
            </a:r>
            <a:r>
              <a:rPr lang="en-US" b="1" dirty="0">
                <a:sym typeface="Wingdings" panose="05000000000000000000" pitchFamily="2" charset="2"/>
              </a:rPr>
              <a:t> Links &amp; more</a:t>
            </a:r>
            <a:endParaRPr lang="en-US" b="1" dirty="0"/>
          </a:p>
        </p:txBody>
      </p:sp>
      <p:pic>
        <p:nvPicPr>
          <p:cNvPr id="9" name="Picture 8">
            <a:extLst>
              <a:ext uri="{FF2B5EF4-FFF2-40B4-BE49-F238E27FC236}">
                <a16:creationId xmlns:a16="http://schemas.microsoft.com/office/drawing/2014/main" id="{7BD8A8D2-4F76-429D-B239-1062545F6AEF}"/>
              </a:ext>
            </a:extLst>
          </p:cNvPr>
          <p:cNvPicPr>
            <a:picLocks noChangeAspect="1"/>
          </p:cNvPicPr>
          <p:nvPr/>
        </p:nvPicPr>
        <p:blipFill>
          <a:blip r:embed="rId8"/>
          <a:stretch>
            <a:fillRect/>
          </a:stretch>
        </p:blipFill>
        <p:spPr>
          <a:xfrm>
            <a:off x="4566320" y="4817060"/>
            <a:ext cx="1974466" cy="586475"/>
          </a:xfrm>
          <a:prstGeom prst="rect">
            <a:avLst/>
          </a:prstGeom>
        </p:spPr>
      </p:pic>
      <p:sp>
        <p:nvSpPr>
          <p:cNvPr id="10" name="Subtitle 2">
            <a:extLst>
              <a:ext uri="{FF2B5EF4-FFF2-40B4-BE49-F238E27FC236}">
                <a16:creationId xmlns:a16="http://schemas.microsoft.com/office/drawing/2014/main" id="{50F4655D-5158-4843-A375-80372D8D1836}"/>
              </a:ext>
            </a:extLst>
          </p:cNvPr>
          <p:cNvSpPr txBox="1">
            <a:spLocks/>
          </p:cNvSpPr>
          <p:nvPr/>
        </p:nvSpPr>
        <p:spPr>
          <a:xfrm>
            <a:off x="1756019" y="137424"/>
            <a:ext cx="9144000" cy="2752724"/>
          </a:xfrm>
          <a:prstGeom prst="rect">
            <a:avLst/>
          </a:prstGeom>
          <a:solidFill>
            <a:schemeClr val="bg1"/>
          </a:solidFill>
        </p:spPr>
        <p:txBody>
          <a:bodyPr vert="horz" lIns="91440" tIns="45720" rIns="91440" bIns="45720" rtlCol="0">
            <a:noAutofit/>
          </a:bodyPr>
          <a:lstStyle>
            <a:lvl1pPr marL="0" indent="0" algn="ctr" defTabSz="914377"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4800" b="1" dirty="0">
              <a:solidFill>
                <a:srgbClr val="7030A0"/>
              </a:solidFill>
            </a:endParaRPr>
          </a:p>
          <a:p>
            <a:r>
              <a:rPr lang="en-US" sz="4800" b="1" dirty="0" err="1">
                <a:solidFill>
                  <a:srgbClr val="7030A0"/>
                </a:solidFill>
              </a:rPr>
              <a:t>AlphaFold</a:t>
            </a:r>
            <a:r>
              <a:rPr lang="en-US" sz="4800" b="1" dirty="0">
                <a:solidFill>
                  <a:srgbClr val="7030A0"/>
                </a:solidFill>
              </a:rPr>
              <a:t> 2, 3, etc.</a:t>
            </a:r>
            <a:endParaRPr lang="en-US" sz="4800" i="1" dirty="0">
              <a:solidFill>
                <a:schemeClr val="tx1"/>
              </a:solidFill>
            </a:endParaRPr>
          </a:p>
        </p:txBody>
      </p:sp>
    </p:spTree>
    <p:extLst>
      <p:ext uri="{BB962C8B-B14F-4D97-AF65-F5344CB8AC3E}">
        <p14:creationId xmlns:p14="http://schemas.microsoft.com/office/powerpoint/2010/main" val="249676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9BAD8F-15B0-4825-80C9-CE27FF588287}"/>
              </a:ext>
            </a:extLst>
          </p:cNvPr>
          <p:cNvSpPr>
            <a:spLocks noGrp="1"/>
          </p:cNvSpPr>
          <p:nvPr>
            <p:ph type="sldNum" sz="quarter" idx="12"/>
          </p:nvPr>
        </p:nvSpPr>
        <p:spPr>
          <a:xfrm>
            <a:off x="8534400" y="6492876"/>
            <a:ext cx="2133600" cy="365125"/>
          </a:xfrm>
        </p:spPr>
        <p:txBody>
          <a:bodyPr/>
          <a:lstStyle/>
          <a:p>
            <a:fld id="{B7BAC2AB-1E6F-4A95-9245-B46318CC102D}" type="slidenum">
              <a:rPr lang="en-US" smtClean="0"/>
              <a:t>10</a:t>
            </a:fld>
            <a:endParaRPr lang="en-US"/>
          </a:p>
        </p:txBody>
      </p:sp>
      <p:pic>
        <p:nvPicPr>
          <p:cNvPr id="6" name="Picture 5">
            <a:extLst>
              <a:ext uri="{FF2B5EF4-FFF2-40B4-BE49-F238E27FC236}">
                <a16:creationId xmlns:a16="http://schemas.microsoft.com/office/drawing/2014/main" id="{4C48342E-741D-4BE6-B694-3BD25E97ECA4}"/>
              </a:ext>
            </a:extLst>
          </p:cNvPr>
          <p:cNvPicPr>
            <a:picLocks noChangeAspect="1"/>
          </p:cNvPicPr>
          <p:nvPr/>
        </p:nvPicPr>
        <p:blipFill>
          <a:blip r:embed="rId2"/>
          <a:stretch>
            <a:fillRect/>
          </a:stretch>
        </p:blipFill>
        <p:spPr>
          <a:xfrm>
            <a:off x="1838028" y="0"/>
            <a:ext cx="3562945" cy="6858000"/>
          </a:xfrm>
          <a:prstGeom prst="rect">
            <a:avLst/>
          </a:prstGeom>
        </p:spPr>
      </p:pic>
      <p:sp>
        <p:nvSpPr>
          <p:cNvPr id="7" name="Rectangle 6">
            <a:extLst>
              <a:ext uri="{FF2B5EF4-FFF2-40B4-BE49-F238E27FC236}">
                <a16:creationId xmlns:a16="http://schemas.microsoft.com/office/drawing/2014/main" id="{EF71C077-B0A0-4EE2-8D34-F92D356E998F}"/>
              </a:ext>
            </a:extLst>
          </p:cNvPr>
          <p:cNvSpPr/>
          <p:nvPr/>
        </p:nvSpPr>
        <p:spPr>
          <a:xfrm>
            <a:off x="6057900" y="182483"/>
            <a:ext cx="4362450" cy="646331"/>
          </a:xfrm>
          <a:prstGeom prst="rect">
            <a:avLst/>
          </a:prstGeom>
        </p:spPr>
        <p:txBody>
          <a:bodyPr wrap="square">
            <a:spAutoFit/>
          </a:bodyPr>
          <a:lstStyle/>
          <a:p>
            <a:pPr algn="ctr"/>
            <a:r>
              <a:rPr lang="en-US" b="1" dirty="0"/>
              <a:t>Ranking of best human and server predictors in CASP 13</a:t>
            </a:r>
          </a:p>
        </p:txBody>
      </p:sp>
      <p:sp>
        <p:nvSpPr>
          <p:cNvPr id="8" name="TextBox 7">
            <a:extLst>
              <a:ext uri="{FF2B5EF4-FFF2-40B4-BE49-F238E27FC236}">
                <a16:creationId xmlns:a16="http://schemas.microsoft.com/office/drawing/2014/main" id="{5999F12B-1EC9-4AE1-A949-E41FC0AE55DE}"/>
              </a:ext>
            </a:extLst>
          </p:cNvPr>
          <p:cNvSpPr txBox="1"/>
          <p:nvPr/>
        </p:nvSpPr>
        <p:spPr>
          <a:xfrm>
            <a:off x="6610350" y="6324540"/>
            <a:ext cx="3914775" cy="400110"/>
          </a:xfrm>
          <a:prstGeom prst="rect">
            <a:avLst/>
          </a:prstGeom>
          <a:noFill/>
        </p:spPr>
        <p:txBody>
          <a:bodyPr wrap="square" rtlCol="0">
            <a:spAutoFit/>
          </a:bodyPr>
          <a:lstStyle/>
          <a:p>
            <a:r>
              <a:rPr lang="en-US" sz="1000" b="1" dirty="0"/>
              <a:t>Abriata, </a:t>
            </a:r>
            <a:r>
              <a:rPr lang="en-US" sz="1000" b="1" dirty="0" err="1"/>
              <a:t>Tamo</a:t>
            </a:r>
            <a:r>
              <a:rPr lang="en-US" sz="1000" b="1" dirty="0"/>
              <a:t>, Dal </a:t>
            </a:r>
            <a:r>
              <a:rPr lang="en-US" sz="1000" b="1" dirty="0" err="1"/>
              <a:t>Peraro</a:t>
            </a:r>
            <a:r>
              <a:rPr lang="en-US" sz="1000" b="1" dirty="0"/>
              <a:t>, </a:t>
            </a:r>
            <a:r>
              <a:rPr lang="en-US" sz="1000" b="1" i="1" dirty="0"/>
              <a:t>Proteins</a:t>
            </a:r>
            <a:r>
              <a:rPr lang="en-US" sz="1000" b="1" dirty="0"/>
              <a:t> 2019 (official CASP13 assessment)</a:t>
            </a:r>
          </a:p>
          <a:p>
            <a:r>
              <a:rPr lang="en-US" sz="1000" b="1" dirty="0">
                <a:hlinkClick r:id="rId3"/>
              </a:rPr>
              <a:t>https://onlinelibrary.wiley.com/doi/10.1002/prot.25787</a:t>
            </a:r>
            <a:r>
              <a:rPr lang="en-US" sz="1000" b="1" dirty="0"/>
              <a:t> </a:t>
            </a:r>
          </a:p>
        </p:txBody>
      </p:sp>
    </p:spTree>
    <p:extLst>
      <p:ext uri="{BB962C8B-B14F-4D97-AF65-F5344CB8AC3E}">
        <p14:creationId xmlns:p14="http://schemas.microsoft.com/office/powerpoint/2010/main" val="3516799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2906234" y="1090777"/>
            <a:ext cx="6285417" cy="1757178"/>
          </a:xfrm>
          <a:prstGeom prst="rect">
            <a:avLst/>
          </a:prstGeom>
          <a:gradFill flip="none" rotWithShape="1">
            <a:gsLst>
              <a:gs pos="0">
                <a:schemeClr val="accent1">
                  <a:lumMod val="5000"/>
                  <a:lumOff val="95000"/>
                  <a:alpha val="0"/>
                </a:schemeClr>
              </a:gs>
              <a:gs pos="62000">
                <a:srgbClr val="92D050">
                  <a:alpha val="4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796717" y="821878"/>
            <a:ext cx="7922250" cy="5174782"/>
            <a:chOff x="1884870" y="1650763"/>
            <a:chExt cx="5135325" cy="3354374"/>
          </a:xfrm>
        </p:grpSpPr>
        <p:sp>
          <p:nvSpPr>
            <p:cNvPr id="46" name="Rectangle 45"/>
            <p:cNvSpPr/>
            <p:nvPr/>
          </p:nvSpPr>
          <p:spPr>
            <a:xfrm>
              <a:off x="2197622" y="4603307"/>
              <a:ext cx="141316" cy="191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6495263" y="2625421"/>
              <a:ext cx="169332" cy="453410"/>
              <a:chOff x="7670801" y="3818957"/>
              <a:chExt cx="169332" cy="1138819"/>
            </a:xfrm>
          </p:grpSpPr>
          <p:sp>
            <p:nvSpPr>
              <p:cNvPr id="55" name="Isosceles Triangle 54"/>
              <p:cNvSpPr/>
              <p:nvPr/>
            </p:nvSpPr>
            <p:spPr>
              <a:xfrm>
                <a:off x="7670801" y="3818957"/>
                <a:ext cx="169332" cy="567699"/>
              </a:xfrm>
              <a:prstGeom prst="triangl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flipV="1">
                <a:off x="7670801" y="4390077"/>
                <a:ext cx="169332" cy="567699"/>
              </a:xfrm>
              <a:prstGeom prst="triangl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2329239" y="4571889"/>
              <a:ext cx="141316" cy="191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6180764" y="2570915"/>
              <a:ext cx="169332" cy="579354"/>
              <a:chOff x="7670801" y="3829606"/>
              <a:chExt cx="169332" cy="1136200"/>
            </a:xfrm>
          </p:grpSpPr>
          <p:sp>
            <p:nvSpPr>
              <p:cNvPr id="53" name="Isosceles Triangle 52"/>
              <p:cNvSpPr/>
              <p:nvPr/>
            </p:nvSpPr>
            <p:spPr>
              <a:xfrm>
                <a:off x="7670801" y="3829606"/>
                <a:ext cx="169332" cy="567700"/>
              </a:xfrm>
              <a:prstGeom prst="triangl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p:nvSpPr>
            <p:spPr>
              <a:xfrm flipV="1">
                <a:off x="7670801" y="4398106"/>
                <a:ext cx="169332" cy="567700"/>
              </a:xfrm>
              <a:prstGeom prst="triangl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p:cNvPicPr>
              <a:picLocks noChangeAspect="1"/>
            </p:cNvPicPr>
            <p:nvPr/>
          </p:nvPicPr>
          <p:blipFill rotWithShape="1">
            <a:blip r:embed="rId2"/>
            <a:srcRect b="52157"/>
            <a:stretch/>
          </p:blipFill>
          <p:spPr>
            <a:xfrm>
              <a:off x="1884870" y="1650763"/>
              <a:ext cx="5135325" cy="3354374"/>
            </a:xfrm>
            <a:prstGeom prst="rect">
              <a:avLst/>
            </a:prstGeom>
          </p:spPr>
        </p:pic>
      </p:grpSp>
      <p:sp>
        <p:nvSpPr>
          <p:cNvPr id="47" name="Rectangle 46"/>
          <p:cNvSpPr/>
          <p:nvPr/>
        </p:nvSpPr>
        <p:spPr>
          <a:xfrm>
            <a:off x="4062789" y="8095991"/>
            <a:ext cx="141316" cy="191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1524001" y="55484"/>
            <a:ext cx="5021503" cy="446276"/>
          </a:xfrm>
          <a:prstGeom prst="rect">
            <a:avLst/>
          </a:prstGeom>
          <a:noFill/>
        </p:spPr>
        <p:txBody>
          <a:bodyPr wrap="none" rtlCol="0">
            <a:spAutoFit/>
          </a:bodyPr>
          <a:lstStyle/>
          <a:p>
            <a:r>
              <a:rPr lang="en-US" sz="2300" b="1" dirty="0"/>
              <a:t>Progress in modeling very hard targets?</a:t>
            </a:r>
          </a:p>
        </p:txBody>
      </p:sp>
      <p:sp>
        <p:nvSpPr>
          <p:cNvPr id="71" name="TextBox 70"/>
          <p:cNvSpPr txBox="1"/>
          <p:nvPr/>
        </p:nvSpPr>
        <p:spPr>
          <a:xfrm>
            <a:off x="1524000" y="6488668"/>
            <a:ext cx="5486400" cy="369332"/>
          </a:xfrm>
          <a:prstGeom prst="rect">
            <a:avLst/>
          </a:prstGeom>
          <a:noFill/>
        </p:spPr>
        <p:txBody>
          <a:bodyPr wrap="square" rtlCol="0">
            <a:spAutoFit/>
          </a:bodyPr>
          <a:lstStyle/>
          <a:p>
            <a:r>
              <a:rPr lang="en-US" b="1" dirty="0">
                <a:hlinkClick r:id="rId3"/>
              </a:rPr>
              <a:t>http://labriataphd.altervista.org/</a:t>
            </a:r>
            <a:r>
              <a:rPr lang="en-US" b="1" dirty="0"/>
              <a:t> </a:t>
            </a:r>
          </a:p>
        </p:txBody>
      </p:sp>
      <p:sp>
        <p:nvSpPr>
          <p:cNvPr id="16" name="TextBox 15"/>
          <p:cNvSpPr txBox="1"/>
          <p:nvPr/>
        </p:nvSpPr>
        <p:spPr>
          <a:xfrm rot="19524998">
            <a:off x="2614610" y="5516852"/>
            <a:ext cx="921973" cy="369332"/>
          </a:xfrm>
          <a:prstGeom prst="rect">
            <a:avLst/>
          </a:prstGeom>
          <a:noFill/>
        </p:spPr>
        <p:txBody>
          <a:bodyPr wrap="square" rtlCol="0">
            <a:spAutoFit/>
          </a:bodyPr>
          <a:lstStyle/>
          <a:p>
            <a:r>
              <a:rPr lang="en-US" dirty="0"/>
              <a:t>(1994)</a:t>
            </a:r>
          </a:p>
        </p:txBody>
      </p:sp>
      <p:sp>
        <p:nvSpPr>
          <p:cNvPr id="17" name="Rectangle 16"/>
          <p:cNvSpPr/>
          <p:nvPr/>
        </p:nvSpPr>
        <p:spPr>
          <a:xfrm>
            <a:off x="2662056" y="5209738"/>
            <a:ext cx="482482" cy="31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rot="19524998">
            <a:off x="8346207" y="5516851"/>
            <a:ext cx="921973" cy="369332"/>
          </a:xfrm>
          <a:prstGeom prst="rect">
            <a:avLst/>
          </a:prstGeom>
          <a:noFill/>
        </p:spPr>
        <p:txBody>
          <a:bodyPr wrap="square" rtlCol="0">
            <a:spAutoFit/>
          </a:bodyPr>
          <a:lstStyle/>
          <a:p>
            <a:r>
              <a:rPr lang="en-US" dirty="0"/>
              <a:t>(2018)</a:t>
            </a:r>
          </a:p>
        </p:txBody>
      </p:sp>
      <p:grpSp>
        <p:nvGrpSpPr>
          <p:cNvPr id="26" name="Group 25"/>
          <p:cNvGrpSpPr/>
          <p:nvPr/>
        </p:nvGrpSpPr>
        <p:grpSpPr>
          <a:xfrm>
            <a:off x="7613937" y="253211"/>
            <a:ext cx="2541006" cy="854495"/>
            <a:chOff x="6089937" y="253210"/>
            <a:chExt cx="2541006" cy="854495"/>
          </a:xfrm>
        </p:grpSpPr>
        <p:sp>
          <p:nvSpPr>
            <p:cNvPr id="66" name="Right Brace 65"/>
            <p:cNvSpPr/>
            <p:nvPr/>
          </p:nvSpPr>
          <p:spPr>
            <a:xfrm rot="5400000" flipH="1">
              <a:off x="7620861" y="307883"/>
              <a:ext cx="186590" cy="126524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Oval 66"/>
            <p:cNvSpPr/>
            <p:nvPr/>
          </p:nvSpPr>
          <p:spPr>
            <a:xfrm>
              <a:off x="8247253" y="790229"/>
              <a:ext cx="383690" cy="3174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p:nvPr/>
          </p:nvCxnSpPr>
          <p:spPr>
            <a:xfrm flipH="1">
              <a:off x="8051439" y="927928"/>
              <a:ext cx="269619" cy="1058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033290" y="843493"/>
              <a:ext cx="287768" cy="844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6089937" y="253210"/>
              <a:ext cx="2231121" cy="584775"/>
            </a:xfrm>
            <a:prstGeom prst="rect">
              <a:avLst/>
            </a:prstGeom>
            <a:noFill/>
          </p:spPr>
          <p:txBody>
            <a:bodyPr wrap="square" rtlCol="0">
              <a:spAutoFit/>
            </a:bodyPr>
            <a:lstStyle/>
            <a:p>
              <a:pPr algn="ctr"/>
              <a:r>
                <a:rPr lang="en-US" sz="1600" dirty="0">
                  <a:solidFill>
                    <a:srgbClr val="FF0000"/>
                  </a:solidFill>
                </a:rPr>
                <a:t>Machine Learning for molecular modeling</a:t>
              </a:r>
            </a:p>
          </p:txBody>
        </p:sp>
      </p:grpSp>
      <p:grpSp>
        <p:nvGrpSpPr>
          <p:cNvPr id="22" name="Group 21"/>
          <p:cNvGrpSpPr/>
          <p:nvPr/>
        </p:nvGrpSpPr>
        <p:grpSpPr>
          <a:xfrm>
            <a:off x="3264188" y="735669"/>
            <a:ext cx="6698910" cy="3993595"/>
            <a:chOff x="1740188" y="735668"/>
            <a:chExt cx="6698910" cy="3993595"/>
          </a:xfrm>
        </p:grpSpPr>
        <p:sp>
          <p:nvSpPr>
            <p:cNvPr id="61" name="Right Brace 60"/>
            <p:cNvSpPr/>
            <p:nvPr/>
          </p:nvSpPr>
          <p:spPr>
            <a:xfrm rot="5400000">
              <a:off x="6649422" y="3114490"/>
              <a:ext cx="168808" cy="170188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61"/>
            <p:cNvSpPr txBox="1"/>
            <p:nvPr/>
          </p:nvSpPr>
          <p:spPr>
            <a:xfrm>
              <a:off x="5540991" y="4144488"/>
              <a:ext cx="2898107" cy="584775"/>
            </a:xfrm>
            <a:prstGeom prst="rect">
              <a:avLst/>
            </a:prstGeom>
            <a:noFill/>
          </p:spPr>
          <p:txBody>
            <a:bodyPr wrap="square" rtlCol="0">
              <a:spAutoFit/>
            </a:bodyPr>
            <a:lstStyle/>
            <a:p>
              <a:pPr algn="ctr"/>
              <a:r>
                <a:rPr lang="en-US" sz="1600" dirty="0">
                  <a:solidFill>
                    <a:srgbClr val="FF0000"/>
                  </a:solidFill>
                </a:rPr>
                <a:t>Coevolution-based contact prediction methods in literature</a:t>
              </a:r>
            </a:p>
          </p:txBody>
        </p:sp>
        <p:pic>
          <p:nvPicPr>
            <p:cNvPr id="73" name="Picture 2" descr="http://journals.plos.org/plosone/article/figure/image?size=large&amp;id=info:doi/10.1371/journal.pone.0028766.g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0188" y="735668"/>
              <a:ext cx="3884200" cy="1558702"/>
            </a:xfrm>
            <a:prstGeom prst="rect">
              <a:avLst/>
            </a:prstGeom>
            <a:solidFill>
              <a:srgbClr val="FFFFFF"/>
            </a:solidFill>
          </p:spPr>
        </p:pic>
      </p:grpSp>
      <p:sp>
        <p:nvSpPr>
          <p:cNvPr id="2" name="Rectangle 1"/>
          <p:cNvSpPr/>
          <p:nvPr/>
        </p:nvSpPr>
        <p:spPr>
          <a:xfrm>
            <a:off x="2906234" y="3742661"/>
            <a:ext cx="6285417" cy="1307805"/>
          </a:xfrm>
          <a:prstGeom prst="rect">
            <a:avLst/>
          </a:prstGeom>
          <a:gradFill>
            <a:gsLst>
              <a:gs pos="12000">
                <a:schemeClr val="accent1">
                  <a:lumMod val="5000"/>
                  <a:lumOff val="95000"/>
                  <a:alpha val="0"/>
                </a:schemeClr>
              </a:gs>
              <a:gs pos="57000">
                <a:schemeClr val="bg1">
                  <a:lumMod val="65000"/>
                  <a:alpha val="40000"/>
                </a:schemeClr>
              </a:gs>
              <a:gs pos="86000">
                <a:schemeClr val="bg1">
                  <a:lumMod val="5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96480" y="3016203"/>
            <a:ext cx="6285417" cy="886742"/>
          </a:xfrm>
          <a:prstGeom prst="rect">
            <a:avLst/>
          </a:prstGeom>
          <a:gradFill>
            <a:gsLst>
              <a:gs pos="0">
                <a:schemeClr val="accent1">
                  <a:lumMod val="5000"/>
                  <a:lumOff val="95000"/>
                  <a:alpha val="0"/>
                </a:schemeClr>
              </a:gs>
              <a:gs pos="53000">
                <a:srgbClr val="FFC000">
                  <a:alpha val="42000"/>
                </a:srgbClr>
              </a:gs>
              <a:gs pos="100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DE90D82-5BF5-476B-BEA0-C7D2CA5ACD6C}"/>
              </a:ext>
            </a:extLst>
          </p:cNvPr>
          <p:cNvSpPr>
            <a:spLocks noGrp="1"/>
          </p:cNvSpPr>
          <p:nvPr>
            <p:ph type="sldNum" sz="quarter" idx="12"/>
          </p:nvPr>
        </p:nvSpPr>
        <p:spPr>
          <a:xfrm>
            <a:off x="8534400" y="6492876"/>
            <a:ext cx="2133600" cy="365125"/>
          </a:xfrm>
        </p:spPr>
        <p:txBody>
          <a:bodyPr/>
          <a:lstStyle/>
          <a:p>
            <a:fld id="{B7BAC2AB-1E6F-4A95-9245-B46318CC102D}" type="slidenum">
              <a:rPr lang="en-US" smtClean="0"/>
              <a:t>11</a:t>
            </a:fld>
            <a:endParaRPr lang="en-US"/>
          </a:p>
        </p:txBody>
      </p:sp>
      <p:sp>
        <p:nvSpPr>
          <p:cNvPr id="33" name="TextBox 32">
            <a:extLst>
              <a:ext uri="{FF2B5EF4-FFF2-40B4-BE49-F238E27FC236}">
                <a16:creationId xmlns:a16="http://schemas.microsoft.com/office/drawing/2014/main" id="{60FA1D6C-2CA4-4EA8-95F3-5F272538AE22}"/>
              </a:ext>
            </a:extLst>
          </p:cNvPr>
          <p:cNvSpPr txBox="1"/>
          <p:nvPr/>
        </p:nvSpPr>
        <p:spPr>
          <a:xfrm>
            <a:off x="6562725" y="6353115"/>
            <a:ext cx="3914775" cy="400110"/>
          </a:xfrm>
          <a:prstGeom prst="rect">
            <a:avLst/>
          </a:prstGeom>
          <a:noFill/>
        </p:spPr>
        <p:txBody>
          <a:bodyPr wrap="square" rtlCol="0">
            <a:spAutoFit/>
          </a:bodyPr>
          <a:lstStyle/>
          <a:p>
            <a:r>
              <a:rPr lang="en-US" sz="1000" b="1" dirty="0"/>
              <a:t>Abriata, </a:t>
            </a:r>
            <a:r>
              <a:rPr lang="en-US" sz="1000" b="1" dirty="0" err="1"/>
              <a:t>Tamo</a:t>
            </a:r>
            <a:r>
              <a:rPr lang="en-US" sz="1000" b="1" dirty="0"/>
              <a:t>, Dal </a:t>
            </a:r>
            <a:r>
              <a:rPr lang="en-US" sz="1000" b="1" dirty="0" err="1"/>
              <a:t>Peraro</a:t>
            </a:r>
            <a:r>
              <a:rPr lang="en-US" sz="1000" b="1" dirty="0"/>
              <a:t>, </a:t>
            </a:r>
            <a:r>
              <a:rPr lang="en-US" sz="1000" b="1" i="1" dirty="0"/>
              <a:t>Proteins</a:t>
            </a:r>
            <a:r>
              <a:rPr lang="en-US" sz="1000" b="1" dirty="0"/>
              <a:t> 2019 (official CASP13 assessment)</a:t>
            </a:r>
          </a:p>
          <a:p>
            <a:r>
              <a:rPr lang="en-US" sz="1000" b="1" dirty="0">
                <a:hlinkClick r:id="rId5"/>
              </a:rPr>
              <a:t>https://onlinelibrary.wiley.com/doi/10.1002/prot.25787</a:t>
            </a:r>
            <a:r>
              <a:rPr lang="en-US" sz="1000" b="1" dirty="0"/>
              <a:t> </a:t>
            </a:r>
          </a:p>
        </p:txBody>
      </p:sp>
    </p:spTree>
    <p:extLst>
      <p:ext uri="{BB962C8B-B14F-4D97-AF65-F5344CB8AC3E}">
        <p14:creationId xmlns:p14="http://schemas.microsoft.com/office/powerpoint/2010/main" val="357346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8524CE-4CCA-4C33-A398-A5E4BCFE3799}"/>
              </a:ext>
            </a:extLst>
          </p:cNvPr>
          <p:cNvSpPr txBox="1"/>
          <p:nvPr/>
        </p:nvSpPr>
        <p:spPr>
          <a:xfrm>
            <a:off x="1826675" y="94915"/>
            <a:ext cx="8176700" cy="369332"/>
          </a:xfrm>
          <a:prstGeom prst="rect">
            <a:avLst/>
          </a:prstGeom>
          <a:noFill/>
        </p:spPr>
        <p:txBody>
          <a:bodyPr wrap="square" rtlCol="0">
            <a:spAutoFit/>
          </a:bodyPr>
          <a:lstStyle/>
          <a:p>
            <a:pPr algn="ctr"/>
            <a:r>
              <a:rPr lang="en-US" b="1" dirty="0"/>
              <a:t>Machine learning </a:t>
            </a:r>
            <a:r>
              <a:rPr lang="en-US" b="1" dirty="0">
                <a:sym typeface="Wingdings" panose="05000000000000000000" pitchFamily="2" charset="2"/>
              </a:rPr>
              <a:t>for Protein structure (pre-</a:t>
            </a:r>
            <a:r>
              <a:rPr lang="en-US" b="1" dirty="0" err="1">
                <a:sym typeface="Wingdings" panose="05000000000000000000" pitchFamily="2" charset="2"/>
              </a:rPr>
              <a:t>AlphaFold</a:t>
            </a:r>
            <a:r>
              <a:rPr lang="en-US" b="1" dirty="0">
                <a:sym typeface="Wingdings" panose="05000000000000000000" pitchFamily="2" charset="2"/>
              </a:rPr>
              <a:t> 2)</a:t>
            </a:r>
            <a:endParaRPr lang="en-US" dirty="0"/>
          </a:p>
        </p:txBody>
      </p:sp>
      <p:pic>
        <p:nvPicPr>
          <p:cNvPr id="7" name="Picture 6">
            <a:extLst>
              <a:ext uri="{FF2B5EF4-FFF2-40B4-BE49-F238E27FC236}">
                <a16:creationId xmlns:a16="http://schemas.microsoft.com/office/drawing/2014/main" id="{E9C2DFC7-565E-4C3A-920F-D6DEC95D12E2}"/>
              </a:ext>
            </a:extLst>
          </p:cNvPr>
          <p:cNvPicPr>
            <a:picLocks noChangeAspect="1"/>
          </p:cNvPicPr>
          <p:nvPr/>
        </p:nvPicPr>
        <p:blipFill>
          <a:blip r:embed="rId2"/>
          <a:stretch>
            <a:fillRect/>
          </a:stretch>
        </p:blipFill>
        <p:spPr>
          <a:xfrm>
            <a:off x="-3290809" y="4712882"/>
            <a:ext cx="3113110" cy="1249817"/>
          </a:xfrm>
          <a:prstGeom prst="rect">
            <a:avLst/>
          </a:prstGeom>
        </p:spPr>
      </p:pic>
      <p:pic>
        <p:nvPicPr>
          <p:cNvPr id="8" name="Picture 7">
            <a:extLst>
              <a:ext uri="{FF2B5EF4-FFF2-40B4-BE49-F238E27FC236}">
                <a16:creationId xmlns:a16="http://schemas.microsoft.com/office/drawing/2014/main" id="{95E327FD-2D34-4BBC-8232-02327B486AEA}"/>
              </a:ext>
            </a:extLst>
          </p:cNvPr>
          <p:cNvPicPr>
            <a:picLocks noChangeAspect="1"/>
          </p:cNvPicPr>
          <p:nvPr/>
        </p:nvPicPr>
        <p:blipFill>
          <a:blip r:embed="rId3"/>
          <a:stretch>
            <a:fillRect/>
          </a:stretch>
        </p:blipFill>
        <p:spPr>
          <a:xfrm>
            <a:off x="-2585118" y="6045450"/>
            <a:ext cx="1615704" cy="537349"/>
          </a:xfrm>
          <a:prstGeom prst="rect">
            <a:avLst/>
          </a:prstGeom>
        </p:spPr>
      </p:pic>
      <p:sp>
        <p:nvSpPr>
          <p:cNvPr id="12" name="TextBox 11">
            <a:extLst>
              <a:ext uri="{FF2B5EF4-FFF2-40B4-BE49-F238E27FC236}">
                <a16:creationId xmlns:a16="http://schemas.microsoft.com/office/drawing/2014/main" id="{97D02CE0-4199-4736-BC05-FAFCF705254D}"/>
              </a:ext>
            </a:extLst>
          </p:cNvPr>
          <p:cNvSpPr txBox="1"/>
          <p:nvPr/>
        </p:nvSpPr>
        <p:spPr>
          <a:xfrm>
            <a:off x="7757165" y="2023745"/>
            <a:ext cx="2844161" cy="1200329"/>
          </a:xfrm>
          <a:prstGeom prst="rect">
            <a:avLst/>
          </a:prstGeom>
          <a:noFill/>
        </p:spPr>
        <p:txBody>
          <a:bodyPr wrap="square" rtlCol="0">
            <a:spAutoFit/>
          </a:bodyPr>
          <a:lstStyle/>
          <a:p>
            <a:pPr algn="r"/>
            <a:r>
              <a:rPr lang="en-US" sz="1200" dirty="0"/>
              <a:t>Wang et al </a:t>
            </a:r>
            <a:r>
              <a:rPr lang="en-US" sz="1200" i="1" dirty="0" err="1"/>
              <a:t>PLoS</a:t>
            </a:r>
            <a:r>
              <a:rPr lang="en-US" sz="1200" i="1" dirty="0"/>
              <a:t> Comp Biol </a:t>
            </a:r>
            <a:r>
              <a:rPr lang="en-US" sz="1200" dirty="0"/>
              <a:t>2017</a:t>
            </a:r>
          </a:p>
          <a:p>
            <a:pPr algn="r"/>
            <a:r>
              <a:rPr lang="en-US" sz="1200" dirty="0" err="1"/>
              <a:t>Kandathil</a:t>
            </a:r>
            <a:r>
              <a:rPr lang="en-US" sz="1200" dirty="0"/>
              <a:t> et al </a:t>
            </a:r>
            <a:r>
              <a:rPr lang="en-US" sz="1200" i="1" dirty="0"/>
              <a:t>Proteins</a:t>
            </a:r>
            <a:r>
              <a:rPr lang="en-US" sz="1200" dirty="0"/>
              <a:t> 2019</a:t>
            </a:r>
          </a:p>
          <a:p>
            <a:pPr algn="r"/>
            <a:r>
              <a:rPr lang="en-US" sz="1200" dirty="0"/>
              <a:t>Hou et al </a:t>
            </a:r>
            <a:r>
              <a:rPr lang="en-US" sz="1200" i="1" dirty="0"/>
              <a:t>Proteins</a:t>
            </a:r>
            <a:r>
              <a:rPr lang="en-US" sz="1200" dirty="0"/>
              <a:t> 2019</a:t>
            </a:r>
          </a:p>
          <a:p>
            <a:pPr algn="r"/>
            <a:r>
              <a:rPr lang="en-US" sz="1200" dirty="0"/>
              <a:t>Xu </a:t>
            </a:r>
            <a:r>
              <a:rPr lang="en-US" sz="1200" i="1" dirty="0"/>
              <a:t>PNAS </a:t>
            </a:r>
            <a:r>
              <a:rPr lang="en-US" sz="1200" dirty="0"/>
              <a:t>2020</a:t>
            </a:r>
          </a:p>
          <a:p>
            <a:pPr algn="r"/>
            <a:r>
              <a:rPr lang="en-US" sz="1200" dirty="0"/>
              <a:t>Senior et al </a:t>
            </a:r>
            <a:r>
              <a:rPr lang="en-US" sz="1200" i="1" dirty="0"/>
              <a:t>Nature</a:t>
            </a:r>
            <a:r>
              <a:rPr lang="en-US" sz="1200" dirty="0"/>
              <a:t> 2020</a:t>
            </a:r>
          </a:p>
          <a:p>
            <a:pPr algn="r"/>
            <a:r>
              <a:rPr lang="en-US" sz="1200" dirty="0"/>
              <a:t>Yang et al </a:t>
            </a:r>
            <a:r>
              <a:rPr lang="en-US" sz="1200" i="1" dirty="0"/>
              <a:t>PNAS </a:t>
            </a:r>
            <a:r>
              <a:rPr lang="en-US" sz="1200" dirty="0"/>
              <a:t>2020</a:t>
            </a:r>
            <a:endParaRPr lang="LID4096" sz="1200" dirty="0"/>
          </a:p>
        </p:txBody>
      </p:sp>
      <p:grpSp>
        <p:nvGrpSpPr>
          <p:cNvPr id="44" name="Group 43">
            <a:extLst>
              <a:ext uri="{FF2B5EF4-FFF2-40B4-BE49-F238E27FC236}">
                <a16:creationId xmlns:a16="http://schemas.microsoft.com/office/drawing/2014/main" id="{4447FAF1-1182-4608-9F8E-FA11FF1CD0F4}"/>
              </a:ext>
            </a:extLst>
          </p:cNvPr>
          <p:cNvGrpSpPr/>
          <p:nvPr/>
        </p:nvGrpSpPr>
        <p:grpSpPr>
          <a:xfrm>
            <a:off x="1666407" y="1062228"/>
            <a:ext cx="4107304" cy="872610"/>
            <a:chOff x="142407" y="1607871"/>
            <a:chExt cx="4107304" cy="872610"/>
          </a:xfrm>
        </p:grpSpPr>
        <p:sp>
          <p:nvSpPr>
            <p:cNvPr id="2" name="TextBox 1">
              <a:extLst>
                <a:ext uri="{FF2B5EF4-FFF2-40B4-BE49-F238E27FC236}">
                  <a16:creationId xmlns:a16="http://schemas.microsoft.com/office/drawing/2014/main" id="{BDFD252F-2A6C-4349-8289-469E147531A7}"/>
                </a:ext>
              </a:extLst>
            </p:cNvPr>
            <p:cNvSpPr txBox="1"/>
            <p:nvPr/>
          </p:nvSpPr>
          <p:spPr>
            <a:xfrm>
              <a:off x="142407" y="1610991"/>
              <a:ext cx="1109272" cy="369332"/>
            </a:xfrm>
            <a:prstGeom prst="rect">
              <a:avLst/>
            </a:prstGeom>
            <a:noFill/>
          </p:spPr>
          <p:txBody>
            <a:bodyPr wrap="square" rtlCol="0">
              <a:spAutoFit/>
            </a:bodyPr>
            <a:lstStyle/>
            <a:p>
              <a:r>
                <a:rPr lang="en-US" dirty="0"/>
                <a:t>Sequence</a:t>
              </a:r>
              <a:endParaRPr lang="LID4096" dirty="0"/>
            </a:p>
          </p:txBody>
        </p:sp>
        <p:cxnSp>
          <p:nvCxnSpPr>
            <p:cNvPr id="4" name="Straight Arrow Connector 3">
              <a:extLst>
                <a:ext uri="{FF2B5EF4-FFF2-40B4-BE49-F238E27FC236}">
                  <a16:creationId xmlns:a16="http://schemas.microsoft.com/office/drawing/2014/main" id="{0BE8188A-D6EA-42A4-9D7D-95DC677E80FF}"/>
                </a:ext>
              </a:extLst>
            </p:cNvPr>
            <p:cNvCxnSpPr>
              <a:cxnSpLocks/>
              <a:stCxn id="2" idx="3"/>
            </p:cNvCxnSpPr>
            <p:nvPr/>
          </p:nvCxnSpPr>
          <p:spPr>
            <a:xfrm>
              <a:off x="1251679" y="1795657"/>
              <a:ext cx="122919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8D469C8-6AC4-40F5-B0AC-8893E6DFACFB}"/>
                </a:ext>
              </a:extLst>
            </p:cNvPr>
            <p:cNvCxnSpPr>
              <a:cxnSpLocks/>
            </p:cNvCxnSpPr>
            <p:nvPr/>
          </p:nvCxnSpPr>
          <p:spPr>
            <a:xfrm>
              <a:off x="773243" y="1952716"/>
              <a:ext cx="348708" cy="3107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C82AF8F-8E88-483A-A523-FC4AC307A3C1}"/>
                </a:ext>
              </a:extLst>
            </p:cNvPr>
            <p:cNvSpPr txBox="1"/>
            <p:nvPr/>
          </p:nvSpPr>
          <p:spPr>
            <a:xfrm>
              <a:off x="1079291" y="2100469"/>
              <a:ext cx="1281659" cy="369332"/>
            </a:xfrm>
            <a:prstGeom prst="rect">
              <a:avLst/>
            </a:prstGeom>
            <a:noFill/>
          </p:spPr>
          <p:txBody>
            <a:bodyPr wrap="square" rtlCol="0">
              <a:spAutoFit/>
            </a:bodyPr>
            <a:lstStyle/>
            <a:p>
              <a:r>
                <a:rPr lang="en-US" dirty="0"/>
                <a:t>Alignments</a:t>
              </a:r>
              <a:endParaRPr lang="LID4096" dirty="0"/>
            </a:p>
          </p:txBody>
        </p:sp>
        <p:cxnSp>
          <p:nvCxnSpPr>
            <p:cNvPr id="16" name="Straight Arrow Connector 15">
              <a:extLst>
                <a:ext uri="{FF2B5EF4-FFF2-40B4-BE49-F238E27FC236}">
                  <a16:creationId xmlns:a16="http://schemas.microsoft.com/office/drawing/2014/main" id="{9B7BD1E1-8348-4BF7-B544-5E03E68DFCF2}"/>
                </a:ext>
              </a:extLst>
            </p:cNvPr>
            <p:cNvCxnSpPr>
              <a:cxnSpLocks/>
            </p:cNvCxnSpPr>
            <p:nvPr/>
          </p:nvCxnSpPr>
          <p:spPr>
            <a:xfrm flipV="1">
              <a:off x="2286001" y="1990816"/>
              <a:ext cx="277317" cy="3049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24D7583-3052-4061-98D7-65F0F1DFF505}"/>
                </a:ext>
              </a:extLst>
            </p:cNvPr>
            <p:cNvSpPr txBox="1"/>
            <p:nvPr/>
          </p:nvSpPr>
          <p:spPr>
            <a:xfrm>
              <a:off x="2480872" y="1607871"/>
              <a:ext cx="1281659" cy="369332"/>
            </a:xfrm>
            <a:prstGeom prst="rect">
              <a:avLst/>
            </a:prstGeom>
            <a:noFill/>
          </p:spPr>
          <p:txBody>
            <a:bodyPr wrap="square" rtlCol="0">
              <a:spAutoFit/>
            </a:bodyPr>
            <a:lstStyle/>
            <a:p>
              <a:r>
                <a:rPr lang="en-US" dirty="0"/>
                <a:t>Features</a:t>
              </a:r>
              <a:endParaRPr lang="LID4096" dirty="0"/>
            </a:p>
          </p:txBody>
        </p:sp>
        <p:sp>
          <p:nvSpPr>
            <p:cNvPr id="21" name="TextBox 20">
              <a:extLst>
                <a:ext uri="{FF2B5EF4-FFF2-40B4-BE49-F238E27FC236}">
                  <a16:creationId xmlns:a16="http://schemas.microsoft.com/office/drawing/2014/main" id="{B3E7EF06-946B-4D1B-8BEF-BDFC7BED6447}"/>
                </a:ext>
              </a:extLst>
            </p:cNvPr>
            <p:cNvSpPr txBox="1"/>
            <p:nvPr/>
          </p:nvSpPr>
          <p:spPr>
            <a:xfrm>
              <a:off x="2860562" y="2111149"/>
              <a:ext cx="1389149" cy="369332"/>
            </a:xfrm>
            <a:prstGeom prst="rect">
              <a:avLst/>
            </a:prstGeom>
            <a:noFill/>
          </p:spPr>
          <p:txBody>
            <a:bodyPr wrap="square" rtlCol="0">
              <a:spAutoFit/>
            </a:bodyPr>
            <a:lstStyle/>
            <a:p>
              <a:r>
                <a:rPr lang="en-US" dirty="0"/>
                <a:t>Coevolution</a:t>
              </a:r>
              <a:endParaRPr lang="LID4096" dirty="0"/>
            </a:p>
          </p:txBody>
        </p:sp>
        <p:cxnSp>
          <p:nvCxnSpPr>
            <p:cNvPr id="22" name="Straight Arrow Connector 21">
              <a:extLst>
                <a:ext uri="{FF2B5EF4-FFF2-40B4-BE49-F238E27FC236}">
                  <a16:creationId xmlns:a16="http://schemas.microsoft.com/office/drawing/2014/main" id="{703A6F81-0B78-4CEB-8C71-89ADFA44DF1A}"/>
                </a:ext>
              </a:extLst>
            </p:cNvPr>
            <p:cNvCxnSpPr>
              <a:cxnSpLocks/>
            </p:cNvCxnSpPr>
            <p:nvPr/>
          </p:nvCxnSpPr>
          <p:spPr>
            <a:xfrm>
              <a:off x="2286001" y="2312419"/>
              <a:ext cx="61459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B1C2CD49-090B-4275-BF30-527746A85A6B}"/>
              </a:ext>
            </a:extLst>
          </p:cNvPr>
          <p:cNvGrpSpPr/>
          <p:nvPr/>
        </p:nvGrpSpPr>
        <p:grpSpPr>
          <a:xfrm>
            <a:off x="4648200" y="1087064"/>
            <a:ext cx="3009900" cy="1799749"/>
            <a:chOff x="3124200" y="1632706"/>
            <a:chExt cx="3009900" cy="1799749"/>
          </a:xfrm>
        </p:grpSpPr>
        <p:cxnSp>
          <p:nvCxnSpPr>
            <p:cNvPr id="24" name="Straight Arrow Connector 23">
              <a:extLst>
                <a:ext uri="{FF2B5EF4-FFF2-40B4-BE49-F238E27FC236}">
                  <a16:creationId xmlns:a16="http://schemas.microsoft.com/office/drawing/2014/main" id="{83D7EF65-7471-4373-960D-6034F57421EA}"/>
                </a:ext>
              </a:extLst>
            </p:cNvPr>
            <p:cNvCxnSpPr>
              <a:cxnSpLocks/>
            </p:cNvCxnSpPr>
            <p:nvPr/>
          </p:nvCxnSpPr>
          <p:spPr>
            <a:xfrm>
              <a:off x="3515194" y="1818142"/>
              <a:ext cx="122919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1403C55-8CEE-4D2C-BB88-C4CA03F67C07}"/>
                </a:ext>
              </a:extLst>
            </p:cNvPr>
            <p:cNvCxnSpPr>
              <a:cxnSpLocks/>
            </p:cNvCxnSpPr>
            <p:nvPr/>
          </p:nvCxnSpPr>
          <p:spPr>
            <a:xfrm flipV="1">
              <a:off x="4166641" y="1985083"/>
              <a:ext cx="642078" cy="3107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DC88953-7E6D-461F-B621-C2A5940D3E1C}"/>
                </a:ext>
              </a:extLst>
            </p:cNvPr>
            <p:cNvCxnSpPr>
              <a:cxnSpLocks/>
              <a:stCxn id="29" idx="0"/>
            </p:cNvCxnSpPr>
            <p:nvPr/>
          </p:nvCxnSpPr>
          <p:spPr>
            <a:xfrm flipV="1">
              <a:off x="4629150" y="2041574"/>
              <a:ext cx="332594" cy="806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37317E7-5139-48A1-9C36-5EC3D4FE6020}"/>
                </a:ext>
              </a:extLst>
            </p:cNvPr>
            <p:cNvSpPr txBox="1"/>
            <p:nvPr/>
          </p:nvSpPr>
          <p:spPr>
            <a:xfrm>
              <a:off x="3124200" y="2847680"/>
              <a:ext cx="3009900" cy="584775"/>
            </a:xfrm>
            <a:prstGeom prst="rect">
              <a:avLst/>
            </a:prstGeom>
            <a:noFill/>
          </p:spPr>
          <p:txBody>
            <a:bodyPr wrap="square" rtlCol="0">
              <a:spAutoFit/>
            </a:bodyPr>
            <a:lstStyle/>
            <a:p>
              <a:pPr algn="ctr"/>
              <a:r>
                <a:rPr lang="en-US" sz="1600" dirty="0"/>
                <a:t>Contacts, distances and orientations from PDB structures</a:t>
              </a:r>
              <a:endParaRPr lang="LID4096" sz="1600" dirty="0"/>
            </a:p>
          </p:txBody>
        </p:sp>
        <p:sp>
          <p:nvSpPr>
            <p:cNvPr id="33" name="TextBox 32">
              <a:extLst>
                <a:ext uri="{FF2B5EF4-FFF2-40B4-BE49-F238E27FC236}">
                  <a16:creationId xmlns:a16="http://schemas.microsoft.com/office/drawing/2014/main" id="{5F9FDC1C-EE30-41FD-A223-1391D1ED719D}"/>
                </a:ext>
              </a:extLst>
            </p:cNvPr>
            <p:cNvSpPr txBox="1"/>
            <p:nvPr/>
          </p:nvSpPr>
          <p:spPr>
            <a:xfrm>
              <a:off x="4768807" y="1632706"/>
              <a:ext cx="1281659" cy="369332"/>
            </a:xfrm>
            <a:prstGeom prst="rect">
              <a:avLst/>
            </a:prstGeom>
            <a:noFill/>
          </p:spPr>
          <p:txBody>
            <a:bodyPr wrap="square" rtlCol="0">
              <a:spAutoFit/>
            </a:bodyPr>
            <a:lstStyle/>
            <a:p>
              <a:r>
                <a:rPr lang="en-US" dirty="0"/>
                <a:t>Predictions</a:t>
              </a:r>
              <a:endParaRPr lang="LID4096" dirty="0"/>
            </a:p>
          </p:txBody>
        </p:sp>
      </p:grpSp>
      <p:grpSp>
        <p:nvGrpSpPr>
          <p:cNvPr id="47" name="Group 46">
            <a:extLst>
              <a:ext uri="{FF2B5EF4-FFF2-40B4-BE49-F238E27FC236}">
                <a16:creationId xmlns:a16="http://schemas.microsoft.com/office/drawing/2014/main" id="{29296963-449C-489C-BF8C-4B3D092E15D2}"/>
              </a:ext>
            </a:extLst>
          </p:cNvPr>
          <p:cNvGrpSpPr/>
          <p:nvPr/>
        </p:nvGrpSpPr>
        <p:grpSpPr>
          <a:xfrm>
            <a:off x="7499516" y="1037693"/>
            <a:ext cx="2999597" cy="1014628"/>
            <a:chOff x="5975515" y="1517634"/>
            <a:chExt cx="2999597" cy="1014628"/>
          </a:xfrm>
        </p:grpSpPr>
        <p:sp>
          <p:nvSpPr>
            <p:cNvPr id="34" name="TextBox 33">
              <a:extLst>
                <a:ext uri="{FF2B5EF4-FFF2-40B4-BE49-F238E27FC236}">
                  <a16:creationId xmlns:a16="http://schemas.microsoft.com/office/drawing/2014/main" id="{6B3A15D2-C355-4CE3-8D01-20DFA8F1D912}"/>
                </a:ext>
              </a:extLst>
            </p:cNvPr>
            <p:cNvSpPr txBox="1"/>
            <p:nvPr/>
          </p:nvSpPr>
          <p:spPr>
            <a:xfrm>
              <a:off x="7356545" y="1517634"/>
              <a:ext cx="1281659" cy="369332"/>
            </a:xfrm>
            <a:prstGeom prst="rect">
              <a:avLst/>
            </a:prstGeom>
            <a:noFill/>
          </p:spPr>
          <p:txBody>
            <a:bodyPr wrap="square" rtlCol="0">
              <a:spAutoFit/>
            </a:bodyPr>
            <a:lstStyle/>
            <a:p>
              <a:r>
                <a:rPr lang="en-US" dirty="0"/>
                <a:t>Folding</a:t>
              </a:r>
              <a:endParaRPr lang="LID4096" dirty="0"/>
            </a:p>
          </p:txBody>
        </p:sp>
        <p:cxnSp>
          <p:nvCxnSpPr>
            <p:cNvPr id="35" name="Straight Arrow Connector 34">
              <a:extLst>
                <a:ext uri="{FF2B5EF4-FFF2-40B4-BE49-F238E27FC236}">
                  <a16:creationId xmlns:a16="http://schemas.microsoft.com/office/drawing/2014/main" id="{6AEF197E-A949-4AE0-BB94-6B146DD4B766}"/>
                </a:ext>
              </a:extLst>
            </p:cNvPr>
            <p:cNvCxnSpPr>
              <a:cxnSpLocks/>
            </p:cNvCxnSpPr>
            <p:nvPr/>
          </p:nvCxnSpPr>
          <p:spPr>
            <a:xfrm>
              <a:off x="6074886" y="1741659"/>
              <a:ext cx="1229193" cy="7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9E25601-9AEE-43BE-9578-028789DA4429}"/>
                </a:ext>
              </a:extLst>
            </p:cNvPr>
            <p:cNvCxnSpPr>
              <a:cxnSpLocks/>
            </p:cNvCxnSpPr>
            <p:nvPr/>
          </p:nvCxnSpPr>
          <p:spPr>
            <a:xfrm>
              <a:off x="5975515" y="1900588"/>
              <a:ext cx="482435" cy="3605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E4AF346-7999-425F-9312-47098DDDAC6F}"/>
                </a:ext>
              </a:extLst>
            </p:cNvPr>
            <p:cNvSpPr txBox="1"/>
            <p:nvPr/>
          </p:nvSpPr>
          <p:spPr>
            <a:xfrm>
              <a:off x="6316450" y="1947487"/>
              <a:ext cx="1082227" cy="584775"/>
            </a:xfrm>
            <a:prstGeom prst="rect">
              <a:avLst/>
            </a:prstGeom>
            <a:noFill/>
          </p:spPr>
          <p:txBody>
            <a:bodyPr wrap="square" rtlCol="0">
              <a:spAutoFit/>
            </a:bodyPr>
            <a:lstStyle/>
            <a:p>
              <a:pPr algn="ctr"/>
              <a:r>
                <a:rPr lang="en-US" sz="1600" dirty="0"/>
                <a:t>Template search</a:t>
              </a:r>
              <a:endParaRPr lang="LID4096" sz="1600" dirty="0"/>
            </a:p>
          </p:txBody>
        </p:sp>
        <p:cxnSp>
          <p:nvCxnSpPr>
            <p:cNvPr id="40" name="Straight Arrow Connector 39">
              <a:extLst>
                <a:ext uri="{FF2B5EF4-FFF2-40B4-BE49-F238E27FC236}">
                  <a16:creationId xmlns:a16="http://schemas.microsoft.com/office/drawing/2014/main" id="{1D4D3C57-3343-4E22-B342-A8C01889A78F}"/>
                </a:ext>
              </a:extLst>
            </p:cNvPr>
            <p:cNvCxnSpPr>
              <a:cxnSpLocks/>
            </p:cNvCxnSpPr>
            <p:nvPr/>
          </p:nvCxnSpPr>
          <p:spPr>
            <a:xfrm>
              <a:off x="7175945" y="2273252"/>
              <a:ext cx="5266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2C535E6-F59C-4E76-9C75-A1A97C55DF05}"/>
                </a:ext>
              </a:extLst>
            </p:cNvPr>
            <p:cNvSpPr txBox="1"/>
            <p:nvPr/>
          </p:nvSpPr>
          <p:spPr>
            <a:xfrm>
              <a:off x="7693453" y="2082640"/>
              <a:ext cx="1281659" cy="369332"/>
            </a:xfrm>
            <a:prstGeom prst="rect">
              <a:avLst/>
            </a:prstGeom>
            <a:noFill/>
          </p:spPr>
          <p:txBody>
            <a:bodyPr wrap="square" rtlCol="0">
              <a:spAutoFit/>
            </a:bodyPr>
            <a:lstStyle/>
            <a:p>
              <a:r>
                <a:rPr lang="en-US" dirty="0"/>
                <a:t>Threading</a:t>
              </a:r>
              <a:endParaRPr lang="LID4096" dirty="0"/>
            </a:p>
          </p:txBody>
        </p:sp>
      </p:grpSp>
      <p:sp>
        <p:nvSpPr>
          <p:cNvPr id="49" name="Slide Number Placeholder 48">
            <a:extLst>
              <a:ext uri="{FF2B5EF4-FFF2-40B4-BE49-F238E27FC236}">
                <a16:creationId xmlns:a16="http://schemas.microsoft.com/office/drawing/2014/main" id="{EB1B5E4A-7CB3-4FA8-A69A-3D360B6BDAF4}"/>
              </a:ext>
            </a:extLst>
          </p:cNvPr>
          <p:cNvSpPr>
            <a:spLocks noGrp="1"/>
          </p:cNvSpPr>
          <p:nvPr>
            <p:ph type="sldNum" sz="quarter" idx="12"/>
          </p:nvPr>
        </p:nvSpPr>
        <p:spPr/>
        <p:txBody>
          <a:bodyPr/>
          <a:lstStyle/>
          <a:p>
            <a:fld id="{B7BAC2AB-1E6F-4A95-9245-B46318CC102D}" type="slidenum">
              <a:rPr lang="en-US" smtClean="0"/>
              <a:t>12</a:t>
            </a:fld>
            <a:endParaRPr lang="en-US" dirty="0"/>
          </a:p>
        </p:txBody>
      </p:sp>
      <p:sp>
        <p:nvSpPr>
          <p:cNvPr id="31" name="TextBox 30">
            <a:extLst>
              <a:ext uri="{FF2B5EF4-FFF2-40B4-BE49-F238E27FC236}">
                <a16:creationId xmlns:a16="http://schemas.microsoft.com/office/drawing/2014/main" id="{93D28B81-CB1F-49FF-BA18-213DCC01FBAD}"/>
              </a:ext>
            </a:extLst>
          </p:cNvPr>
          <p:cNvSpPr txBox="1"/>
          <p:nvPr/>
        </p:nvSpPr>
        <p:spPr>
          <a:xfrm>
            <a:off x="1524000" y="6488668"/>
            <a:ext cx="5486400" cy="369332"/>
          </a:xfrm>
          <a:prstGeom prst="rect">
            <a:avLst/>
          </a:prstGeom>
          <a:noFill/>
        </p:spPr>
        <p:txBody>
          <a:bodyPr wrap="square" rtlCol="0">
            <a:spAutoFit/>
          </a:bodyPr>
          <a:lstStyle/>
          <a:p>
            <a:r>
              <a:rPr lang="en-US" b="1" dirty="0">
                <a:hlinkClick r:id="rId4"/>
              </a:rPr>
              <a:t>http://labriataphd.altervista.org/</a:t>
            </a:r>
            <a:r>
              <a:rPr lang="en-US" b="1" dirty="0"/>
              <a:t> </a:t>
            </a:r>
          </a:p>
        </p:txBody>
      </p:sp>
      <p:grpSp>
        <p:nvGrpSpPr>
          <p:cNvPr id="11" name="Group 10">
            <a:extLst>
              <a:ext uri="{FF2B5EF4-FFF2-40B4-BE49-F238E27FC236}">
                <a16:creationId xmlns:a16="http://schemas.microsoft.com/office/drawing/2014/main" id="{148E06FE-5049-4E24-99F4-77C1BC843691}"/>
              </a:ext>
            </a:extLst>
          </p:cNvPr>
          <p:cNvGrpSpPr/>
          <p:nvPr/>
        </p:nvGrpSpPr>
        <p:grpSpPr>
          <a:xfrm>
            <a:off x="1743074" y="3143251"/>
            <a:ext cx="8639176" cy="3309937"/>
            <a:chOff x="219074" y="3143250"/>
            <a:chExt cx="8639176" cy="3309937"/>
          </a:xfrm>
        </p:grpSpPr>
        <p:pic>
          <p:nvPicPr>
            <p:cNvPr id="32" name="Picture 31">
              <a:extLst>
                <a:ext uri="{FF2B5EF4-FFF2-40B4-BE49-F238E27FC236}">
                  <a16:creationId xmlns:a16="http://schemas.microsoft.com/office/drawing/2014/main" id="{83F331F5-70A0-4C5A-AF2E-B9FEBF9DF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074" y="3143250"/>
              <a:ext cx="6527719" cy="3309937"/>
            </a:xfrm>
            <a:prstGeom prst="rect">
              <a:avLst/>
            </a:prstGeom>
          </p:spPr>
        </p:pic>
        <p:sp>
          <p:nvSpPr>
            <p:cNvPr id="37" name="TextBox 36">
              <a:extLst>
                <a:ext uri="{FF2B5EF4-FFF2-40B4-BE49-F238E27FC236}">
                  <a16:creationId xmlns:a16="http://schemas.microsoft.com/office/drawing/2014/main" id="{1727EE03-0F9B-4908-82FC-681594FC6772}"/>
                </a:ext>
              </a:extLst>
            </p:cNvPr>
            <p:cNvSpPr txBox="1"/>
            <p:nvPr/>
          </p:nvSpPr>
          <p:spPr>
            <a:xfrm>
              <a:off x="7304080" y="3922848"/>
              <a:ext cx="1554170" cy="1200329"/>
            </a:xfrm>
            <a:prstGeom prst="rect">
              <a:avLst/>
            </a:prstGeom>
            <a:noFill/>
          </p:spPr>
          <p:txBody>
            <a:bodyPr wrap="square" rtlCol="0">
              <a:spAutoFit/>
            </a:bodyPr>
            <a:lstStyle/>
            <a:p>
              <a:pPr algn="r"/>
              <a:r>
                <a:rPr lang="en-US" b="1" dirty="0">
                  <a:sym typeface="Wingdings" panose="05000000000000000000" pitchFamily="2" charset="2"/>
                </a:rPr>
                <a:t>AF 1 simply engineered the SOTA to the max.</a:t>
              </a:r>
              <a:endParaRPr lang="LID4096" b="1" dirty="0"/>
            </a:p>
          </p:txBody>
        </p:sp>
      </p:grpSp>
    </p:spTree>
    <p:extLst>
      <p:ext uri="{BB962C8B-B14F-4D97-AF65-F5344CB8AC3E}">
        <p14:creationId xmlns:p14="http://schemas.microsoft.com/office/powerpoint/2010/main" val="55170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E59FBA-E145-469C-8BEE-7453E3915BF1}"/>
              </a:ext>
            </a:extLst>
          </p:cNvPr>
          <p:cNvSpPr>
            <a:spLocks noGrp="1"/>
          </p:cNvSpPr>
          <p:nvPr>
            <p:ph type="sldNum" sz="quarter" idx="12"/>
          </p:nvPr>
        </p:nvSpPr>
        <p:spPr>
          <a:xfrm>
            <a:off x="8534400" y="6492876"/>
            <a:ext cx="2133600" cy="365125"/>
          </a:xfrm>
        </p:spPr>
        <p:txBody>
          <a:bodyPr/>
          <a:lstStyle/>
          <a:p>
            <a:fld id="{B7BAC2AB-1E6F-4A95-9245-B46318CC102D}" type="slidenum">
              <a:rPr lang="en-US" smtClean="0"/>
              <a:t>13</a:t>
            </a:fld>
            <a:endParaRPr lang="en-US" dirty="0"/>
          </a:p>
        </p:txBody>
      </p:sp>
      <p:sp>
        <p:nvSpPr>
          <p:cNvPr id="5" name="TextBox 4">
            <a:extLst>
              <a:ext uri="{FF2B5EF4-FFF2-40B4-BE49-F238E27FC236}">
                <a16:creationId xmlns:a16="http://schemas.microsoft.com/office/drawing/2014/main" id="{E3EEC8EF-3767-43F4-90FA-7DCF2750A903}"/>
              </a:ext>
            </a:extLst>
          </p:cNvPr>
          <p:cNvSpPr txBox="1"/>
          <p:nvPr/>
        </p:nvSpPr>
        <p:spPr>
          <a:xfrm>
            <a:off x="1524000" y="256839"/>
            <a:ext cx="8176700" cy="3754874"/>
          </a:xfrm>
          <a:prstGeom prst="rect">
            <a:avLst/>
          </a:prstGeom>
          <a:noFill/>
        </p:spPr>
        <p:txBody>
          <a:bodyPr wrap="square" rtlCol="0">
            <a:spAutoFit/>
          </a:bodyPr>
          <a:lstStyle/>
          <a:p>
            <a:r>
              <a:rPr lang="en-US" sz="2200" b="1" dirty="0"/>
              <a:t>Limitations as of CASP13 ?</a:t>
            </a:r>
          </a:p>
          <a:p>
            <a:endParaRPr lang="en-US" b="1" dirty="0"/>
          </a:p>
          <a:p>
            <a:r>
              <a:rPr lang="en-US" b="1" dirty="0"/>
              <a:t>          -3ry structure of domains,</a:t>
            </a:r>
          </a:p>
          <a:p>
            <a:r>
              <a:rPr lang="en-US" b="1" dirty="0"/>
              <a:t>	little or no quaternary structure</a:t>
            </a:r>
          </a:p>
          <a:p>
            <a:endParaRPr lang="en-US" b="1" dirty="0"/>
          </a:p>
          <a:p>
            <a:r>
              <a:rPr lang="en-US" b="1" dirty="0"/>
              <a:t>	-side chains not evaluated</a:t>
            </a:r>
          </a:p>
          <a:p>
            <a:endParaRPr lang="en-US" b="1" dirty="0"/>
          </a:p>
          <a:p>
            <a:r>
              <a:rPr lang="en-US" b="1" dirty="0"/>
              <a:t>      -Nets may be ”recalling” structures</a:t>
            </a:r>
          </a:p>
          <a:p>
            <a:endParaRPr lang="en-US" b="1" dirty="0"/>
          </a:p>
          <a:p>
            <a:r>
              <a:rPr lang="en-US" b="1" dirty="0">
                <a:sym typeface="Wingdings" panose="05000000000000000000" pitchFamily="2" charset="2"/>
              </a:rPr>
              <a:t></a:t>
            </a:r>
            <a:r>
              <a:rPr lang="en-US" b="1" dirty="0"/>
              <a:t>       -Alignment depths: coevolution</a:t>
            </a:r>
          </a:p>
          <a:p>
            <a:r>
              <a:rPr lang="en-US" b="1" dirty="0"/>
              <a:t>		data quite essential</a:t>
            </a:r>
          </a:p>
          <a:p>
            <a:endParaRPr lang="en-US" b="1" dirty="0"/>
          </a:p>
          <a:p>
            <a:r>
              <a:rPr lang="en-US" b="1" dirty="0"/>
              <a:t>                           - Exquisite details</a:t>
            </a:r>
            <a:endParaRPr lang="en-US" dirty="0"/>
          </a:p>
        </p:txBody>
      </p:sp>
      <p:pic>
        <p:nvPicPr>
          <p:cNvPr id="3" name="Picture 2">
            <a:extLst>
              <a:ext uri="{FF2B5EF4-FFF2-40B4-BE49-F238E27FC236}">
                <a16:creationId xmlns:a16="http://schemas.microsoft.com/office/drawing/2014/main" id="{A8FFE850-E055-4F52-9A20-8808EC5381C3}"/>
              </a:ext>
            </a:extLst>
          </p:cNvPr>
          <p:cNvPicPr>
            <a:picLocks noChangeAspect="1"/>
          </p:cNvPicPr>
          <p:nvPr/>
        </p:nvPicPr>
        <p:blipFill>
          <a:blip r:embed="rId2"/>
          <a:stretch>
            <a:fillRect/>
          </a:stretch>
        </p:blipFill>
        <p:spPr>
          <a:xfrm>
            <a:off x="5897811" y="219075"/>
            <a:ext cx="4700570" cy="4181475"/>
          </a:xfrm>
          <a:prstGeom prst="rect">
            <a:avLst/>
          </a:prstGeom>
        </p:spPr>
      </p:pic>
      <p:sp>
        <p:nvSpPr>
          <p:cNvPr id="7" name="TextBox 6">
            <a:extLst>
              <a:ext uri="{FF2B5EF4-FFF2-40B4-BE49-F238E27FC236}">
                <a16:creationId xmlns:a16="http://schemas.microsoft.com/office/drawing/2014/main" id="{A3A375B1-7A60-49A4-80FA-0275FEA9C601}"/>
              </a:ext>
            </a:extLst>
          </p:cNvPr>
          <p:cNvSpPr txBox="1"/>
          <p:nvPr/>
        </p:nvSpPr>
        <p:spPr>
          <a:xfrm>
            <a:off x="2600325" y="6601162"/>
            <a:ext cx="7524751" cy="249814"/>
          </a:xfrm>
          <a:prstGeom prst="rect">
            <a:avLst/>
          </a:prstGeom>
          <a:noFill/>
        </p:spPr>
        <p:txBody>
          <a:bodyPr wrap="square" rtlCol="0">
            <a:spAutoFit/>
          </a:bodyPr>
          <a:lstStyle/>
          <a:p>
            <a:r>
              <a:rPr lang="en-US" sz="1000" b="1" dirty="0"/>
              <a:t>Abriata, </a:t>
            </a:r>
            <a:r>
              <a:rPr lang="en-US" sz="1000" b="1" dirty="0" err="1"/>
              <a:t>Tamo</a:t>
            </a:r>
            <a:r>
              <a:rPr lang="en-US" sz="1000" b="1" dirty="0"/>
              <a:t>, Dal </a:t>
            </a:r>
            <a:r>
              <a:rPr lang="en-US" sz="1000" b="1" dirty="0" err="1"/>
              <a:t>Peraro</a:t>
            </a:r>
            <a:r>
              <a:rPr lang="en-US" sz="1000" b="1" dirty="0"/>
              <a:t>, </a:t>
            </a:r>
            <a:r>
              <a:rPr lang="en-US" sz="1000" b="1" i="1" dirty="0"/>
              <a:t>Proteins</a:t>
            </a:r>
            <a:r>
              <a:rPr lang="en-US" sz="1000" b="1" dirty="0"/>
              <a:t> 2019 (official CASP13 assessment) </a:t>
            </a:r>
            <a:r>
              <a:rPr lang="en-US" sz="1000" b="1" dirty="0">
                <a:hlinkClick r:id="rId3"/>
              </a:rPr>
              <a:t>https://onlinelibrary.wiley.com/doi/10.1002/prot.25787</a:t>
            </a:r>
            <a:r>
              <a:rPr lang="en-US" sz="1000" b="1" dirty="0"/>
              <a:t> </a:t>
            </a:r>
          </a:p>
        </p:txBody>
      </p:sp>
      <p:sp>
        <p:nvSpPr>
          <p:cNvPr id="9" name="TextBox 8">
            <a:extLst>
              <a:ext uri="{FF2B5EF4-FFF2-40B4-BE49-F238E27FC236}">
                <a16:creationId xmlns:a16="http://schemas.microsoft.com/office/drawing/2014/main" id="{0E1464C1-AA07-4973-8A6D-0215FD81008A}"/>
              </a:ext>
            </a:extLst>
          </p:cNvPr>
          <p:cNvSpPr txBox="1"/>
          <p:nvPr/>
        </p:nvSpPr>
        <p:spPr>
          <a:xfrm>
            <a:off x="442400" y="4687044"/>
            <a:ext cx="8839200" cy="1631216"/>
          </a:xfrm>
          <a:prstGeom prst="rect">
            <a:avLst/>
          </a:prstGeom>
          <a:noFill/>
        </p:spPr>
        <p:txBody>
          <a:bodyPr wrap="square" rtlCol="0">
            <a:spAutoFit/>
          </a:bodyPr>
          <a:lstStyle/>
          <a:p>
            <a:r>
              <a:rPr lang="en-US" sz="2000" b="1" dirty="0"/>
              <a:t>* None “fully” solved even as of CASP16 / </a:t>
            </a:r>
            <a:r>
              <a:rPr lang="en-US" sz="2000" b="1" dirty="0" err="1"/>
              <a:t>AlphaFold</a:t>
            </a:r>
            <a:r>
              <a:rPr lang="en-US" sz="2000" b="1" dirty="0"/>
              <a:t> 2/3</a:t>
            </a:r>
          </a:p>
          <a:p>
            <a:endParaRPr lang="en-US" sz="2000" b="1" dirty="0"/>
          </a:p>
          <a:p>
            <a:r>
              <a:rPr lang="en-US" sz="2000" b="1" dirty="0"/>
              <a:t>* But global fold for individual evaluation units is “largely solved” since casp14</a:t>
            </a:r>
          </a:p>
          <a:p>
            <a:endParaRPr lang="en-US" sz="2000" b="1" dirty="0"/>
          </a:p>
          <a:p>
            <a:r>
              <a:rPr lang="en-US" sz="2000" b="1" dirty="0"/>
              <a:t>* Protein language models could have been the key, but aren’t stellar</a:t>
            </a:r>
            <a:endParaRPr lang="en-US" sz="2000" dirty="0"/>
          </a:p>
        </p:txBody>
      </p:sp>
    </p:spTree>
    <p:extLst>
      <p:ext uri="{BB962C8B-B14F-4D97-AF65-F5344CB8AC3E}">
        <p14:creationId xmlns:p14="http://schemas.microsoft.com/office/powerpoint/2010/main" val="668919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E59FBA-E145-469C-8BEE-7453E3915BF1}"/>
              </a:ext>
            </a:extLst>
          </p:cNvPr>
          <p:cNvSpPr>
            <a:spLocks noGrp="1"/>
          </p:cNvSpPr>
          <p:nvPr>
            <p:ph type="sldNum" sz="quarter" idx="12"/>
          </p:nvPr>
        </p:nvSpPr>
        <p:spPr>
          <a:xfrm>
            <a:off x="8534400" y="6492876"/>
            <a:ext cx="2133600" cy="365125"/>
          </a:xfrm>
        </p:spPr>
        <p:txBody>
          <a:bodyPr/>
          <a:lstStyle/>
          <a:p>
            <a:fld id="{B7BAC2AB-1E6F-4A95-9245-B46318CC102D}" type="slidenum">
              <a:rPr lang="en-US" smtClean="0"/>
              <a:t>14</a:t>
            </a:fld>
            <a:endParaRPr lang="en-US"/>
          </a:p>
        </p:txBody>
      </p:sp>
      <p:sp>
        <p:nvSpPr>
          <p:cNvPr id="5" name="TextBox 4">
            <a:extLst>
              <a:ext uri="{FF2B5EF4-FFF2-40B4-BE49-F238E27FC236}">
                <a16:creationId xmlns:a16="http://schemas.microsoft.com/office/drawing/2014/main" id="{E3EEC8EF-3767-43F4-90FA-7DCF2750A903}"/>
              </a:ext>
            </a:extLst>
          </p:cNvPr>
          <p:cNvSpPr txBox="1"/>
          <p:nvPr/>
        </p:nvSpPr>
        <p:spPr>
          <a:xfrm>
            <a:off x="1524000" y="161589"/>
            <a:ext cx="9344025" cy="2369880"/>
          </a:xfrm>
          <a:prstGeom prst="rect">
            <a:avLst/>
          </a:prstGeom>
          <a:noFill/>
        </p:spPr>
        <p:txBody>
          <a:bodyPr wrap="square" rtlCol="0">
            <a:spAutoFit/>
          </a:bodyPr>
          <a:lstStyle/>
          <a:p>
            <a:r>
              <a:rPr lang="en-US" sz="2200" b="1" dirty="0"/>
              <a:t>CASP13 prompts new routes for the future –already relevant in CASP14 !!</a:t>
            </a:r>
          </a:p>
          <a:p>
            <a:endParaRPr lang="en-US" b="1" dirty="0"/>
          </a:p>
          <a:p>
            <a:pPr marL="285750" indent="-285750">
              <a:buFont typeface="Arial" panose="020B0604020202020204" pitchFamily="34" charset="0"/>
              <a:buChar char="•"/>
            </a:pPr>
            <a:r>
              <a:rPr lang="en-US" dirty="0"/>
              <a:t>Time to drop splitting into EUs and assess whole structures only</a:t>
            </a:r>
          </a:p>
          <a:p>
            <a:endParaRPr lang="en-US" b="1" dirty="0"/>
          </a:p>
          <a:p>
            <a:pPr marL="285750" indent="-285750">
              <a:buFont typeface="Arial" panose="020B0604020202020204" pitchFamily="34" charset="0"/>
              <a:buChar char="•"/>
            </a:pPr>
            <a:r>
              <a:rPr lang="en-US" dirty="0"/>
              <a:t>Move on to harsher analyses focused on finer details: local details such as packing and side-chain conformations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dirty="0"/>
              <a:t>Assessing not only the models but also predictions of quality estimates:</a:t>
            </a:r>
            <a:endParaRPr lang="en-US" b="1" dirty="0"/>
          </a:p>
        </p:txBody>
      </p:sp>
      <p:pic>
        <p:nvPicPr>
          <p:cNvPr id="6" name="Picture 5">
            <a:extLst>
              <a:ext uri="{FF2B5EF4-FFF2-40B4-BE49-F238E27FC236}">
                <a16:creationId xmlns:a16="http://schemas.microsoft.com/office/drawing/2014/main" id="{F89FC69D-087D-4667-9B25-A8CD8868FAB2}"/>
              </a:ext>
            </a:extLst>
          </p:cNvPr>
          <p:cNvPicPr>
            <a:picLocks noChangeAspect="1"/>
          </p:cNvPicPr>
          <p:nvPr/>
        </p:nvPicPr>
        <p:blipFill>
          <a:blip r:embed="rId2"/>
          <a:stretch>
            <a:fillRect/>
          </a:stretch>
        </p:blipFill>
        <p:spPr>
          <a:xfrm>
            <a:off x="3162300" y="2981689"/>
            <a:ext cx="5257801" cy="3209531"/>
          </a:xfrm>
          <a:prstGeom prst="rect">
            <a:avLst/>
          </a:prstGeom>
        </p:spPr>
      </p:pic>
      <p:sp>
        <p:nvSpPr>
          <p:cNvPr id="8" name="TextBox 7">
            <a:extLst>
              <a:ext uri="{FF2B5EF4-FFF2-40B4-BE49-F238E27FC236}">
                <a16:creationId xmlns:a16="http://schemas.microsoft.com/office/drawing/2014/main" id="{E422772D-9572-4606-BF27-0674BEF01685}"/>
              </a:ext>
            </a:extLst>
          </p:cNvPr>
          <p:cNvSpPr txBox="1"/>
          <p:nvPr/>
        </p:nvSpPr>
        <p:spPr>
          <a:xfrm>
            <a:off x="2600325" y="6601162"/>
            <a:ext cx="7524751" cy="249814"/>
          </a:xfrm>
          <a:prstGeom prst="rect">
            <a:avLst/>
          </a:prstGeom>
          <a:noFill/>
        </p:spPr>
        <p:txBody>
          <a:bodyPr wrap="square" rtlCol="0">
            <a:spAutoFit/>
          </a:bodyPr>
          <a:lstStyle/>
          <a:p>
            <a:r>
              <a:rPr lang="en-US" sz="1000" b="1" dirty="0"/>
              <a:t>Abriata, </a:t>
            </a:r>
            <a:r>
              <a:rPr lang="en-US" sz="1000" b="1" dirty="0" err="1"/>
              <a:t>Tamo</a:t>
            </a:r>
            <a:r>
              <a:rPr lang="en-US" sz="1000" b="1" dirty="0"/>
              <a:t>, Dal </a:t>
            </a:r>
            <a:r>
              <a:rPr lang="en-US" sz="1000" b="1" dirty="0" err="1"/>
              <a:t>Peraro</a:t>
            </a:r>
            <a:r>
              <a:rPr lang="en-US" sz="1000" b="1" dirty="0"/>
              <a:t>, </a:t>
            </a:r>
            <a:r>
              <a:rPr lang="en-US" sz="1000" b="1" i="1" dirty="0"/>
              <a:t>Proteins</a:t>
            </a:r>
            <a:r>
              <a:rPr lang="en-US" sz="1000" b="1" dirty="0"/>
              <a:t> 2019 (official CASP13 assessment) </a:t>
            </a:r>
            <a:r>
              <a:rPr lang="en-US" sz="1000" b="1" dirty="0">
                <a:hlinkClick r:id="rId3"/>
              </a:rPr>
              <a:t>https://onlinelibrary.wiley.com/doi/10.1002/prot.25787</a:t>
            </a:r>
            <a:r>
              <a:rPr lang="en-US" sz="1000" b="1" dirty="0"/>
              <a:t> </a:t>
            </a:r>
          </a:p>
        </p:txBody>
      </p:sp>
    </p:spTree>
    <p:extLst>
      <p:ext uri="{BB962C8B-B14F-4D97-AF65-F5344CB8AC3E}">
        <p14:creationId xmlns:p14="http://schemas.microsoft.com/office/powerpoint/2010/main" val="4121398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DADE37-1274-401A-8AEA-DBCA8AB4283C}"/>
              </a:ext>
            </a:extLst>
          </p:cNvPr>
          <p:cNvSpPr txBox="1"/>
          <p:nvPr/>
        </p:nvSpPr>
        <p:spPr>
          <a:xfrm>
            <a:off x="1676401" y="228600"/>
            <a:ext cx="8991599" cy="3785652"/>
          </a:xfrm>
          <a:prstGeom prst="rect">
            <a:avLst/>
          </a:prstGeom>
          <a:noFill/>
        </p:spPr>
        <p:txBody>
          <a:bodyPr wrap="square" rtlCol="0">
            <a:spAutoFit/>
          </a:bodyPr>
          <a:lstStyle/>
          <a:p>
            <a:pPr algn="ctr"/>
            <a:r>
              <a:rPr lang="en-US" sz="2600" b="1" dirty="0"/>
              <a:t>How can you benefit from all this (as of CASP13)?</a:t>
            </a:r>
          </a:p>
          <a:p>
            <a:pPr algn="ctr"/>
            <a:endParaRPr lang="en-US" sz="2600" b="1" dirty="0"/>
          </a:p>
          <a:p>
            <a:pPr algn="ctr"/>
            <a:r>
              <a:rPr lang="en-US" sz="2600" b="1" dirty="0"/>
              <a:t>A quick overview now</a:t>
            </a:r>
          </a:p>
          <a:p>
            <a:endParaRPr lang="en-US" sz="2600" dirty="0"/>
          </a:p>
          <a:p>
            <a:endParaRPr lang="en-US" sz="2600" dirty="0"/>
          </a:p>
          <a:p>
            <a:r>
              <a:rPr lang="en-US" sz="2200" dirty="0"/>
              <a:t>For details see</a:t>
            </a:r>
          </a:p>
          <a:p>
            <a:endParaRPr lang="en-US" sz="2200" dirty="0"/>
          </a:p>
          <a:p>
            <a:r>
              <a:rPr lang="en-US" sz="2200" dirty="0"/>
              <a:t>- Abriata, Lepore &amp; Dal </a:t>
            </a:r>
            <a:r>
              <a:rPr lang="en-US" sz="2200" dirty="0" err="1"/>
              <a:t>Peraro</a:t>
            </a:r>
            <a:r>
              <a:rPr lang="en-US" sz="2200" dirty="0"/>
              <a:t> </a:t>
            </a:r>
            <a:r>
              <a:rPr lang="en-US" sz="2200" i="1" dirty="0"/>
              <a:t>Bioinformatics</a:t>
            </a:r>
            <a:r>
              <a:rPr lang="en-US" sz="2200" dirty="0"/>
              <a:t> 2020</a:t>
            </a:r>
          </a:p>
          <a:p>
            <a:endParaRPr lang="en-US" sz="2200" dirty="0"/>
          </a:p>
          <a:p>
            <a:r>
              <a:rPr lang="en-US" sz="2200" dirty="0"/>
              <a:t>- And especially Abriata &amp; Dal </a:t>
            </a:r>
            <a:r>
              <a:rPr lang="en-US" sz="2200" dirty="0" err="1"/>
              <a:t>Peraro</a:t>
            </a:r>
            <a:r>
              <a:rPr lang="en-US" sz="2200" dirty="0"/>
              <a:t> </a:t>
            </a:r>
            <a:r>
              <a:rPr lang="en-US" sz="2200" i="1" dirty="0"/>
              <a:t>Briefings in Bioinformatics </a:t>
            </a:r>
            <a:r>
              <a:rPr lang="en-US" sz="2200" dirty="0"/>
              <a:t>2020</a:t>
            </a:r>
          </a:p>
        </p:txBody>
      </p:sp>
      <p:sp>
        <p:nvSpPr>
          <p:cNvPr id="7" name="Slide Number Placeholder 6">
            <a:extLst>
              <a:ext uri="{FF2B5EF4-FFF2-40B4-BE49-F238E27FC236}">
                <a16:creationId xmlns:a16="http://schemas.microsoft.com/office/drawing/2014/main" id="{7C188D7A-272B-47F1-9788-C7B519994761}"/>
              </a:ext>
            </a:extLst>
          </p:cNvPr>
          <p:cNvSpPr>
            <a:spLocks noGrp="1"/>
          </p:cNvSpPr>
          <p:nvPr>
            <p:ph type="sldNum" sz="quarter" idx="12"/>
          </p:nvPr>
        </p:nvSpPr>
        <p:spPr/>
        <p:txBody>
          <a:bodyPr/>
          <a:lstStyle/>
          <a:p>
            <a:fld id="{B7BAC2AB-1E6F-4A95-9245-B46318CC102D}" type="slidenum">
              <a:rPr lang="en-US" smtClean="0"/>
              <a:t>15</a:t>
            </a:fld>
            <a:endParaRPr lang="en-US"/>
          </a:p>
        </p:txBody>
      </p:sp>
      <p:sp>
        <p:nvSpPr>
          <p:cNvPr id="4" name="TextBox 3">
            <a:extLst>
              <a:ext uri="{FF2B5EF4-FFF2-40B4-BE49-F238E27FC236}">
                <a16:creationId xmlns:a16="http://schemas.microsoft.com/office/drawing/2014/main" id="{9FF35B16-EA42-4B44-84C3-A5D82E13CF67}"/>
              </a:ext>
            </a:extLst>
          </p:cNvPr>
          <p:cNvSpPr txBox="1"/>
          <p:nvPr/>
        </p:nvSpPr>
        <p:spPr>
          <a:xfrm>
            <a:off x="1524000" y="6488668"/>
            <a:ext cx="5486400" cy="369332"/>
          </a:xfrm>
          <a:prstGeom prst="rect">
            <a:avLst/>
          </a:prstGeom>
          <a:noFill/>
        </p:spPr>
        <p:txBody>
          <a:bodyPr wrap="square" rtlCol="0">
            <a:spAutoFit/>
          </a:bodyPr>
          <a:lstStyle/>
          <a:p>
            <a:r>
              <a:rPr lang="en-US" b="1" dirty="0">
                <a:hlinkClick r:id="rId2"/>
              </a:rPr>
              <a:t>http://labriataphd.altervista.org/</a:t>
            </a:r>
            <a:r>
              <a:rPr lang="en-US" b="1" dirty="0"/>
              <a:t> </a:t>
            </a:r>
          </a:p>
        </p:txBody>
      </p:sp>
      <p:sp>
        <p:nvSpPr>
          <p:cNvPr id="2" name="TextBox 1">
            <a:extLst>
              <a:ext uri="{FF2B5EF4-FFF2-40B4-BE49-F238E27FC236}">
                <a16:creationId xmlns:a16="http://schemas.microsoft.com/office/drawing/2014/main" id="{B8FA8314-C753-463B-B935-B17564196428}"/>
              </a:ext>
            </a:extLst>
          </p:cNvPr>
          <p:cNvSpPr txBox="1"/>
          <p:nvPr/>
        </p:nvSpPr>
        <p:spPr>
          <a:xfrm rot="19670203">
            <a:off x="1996440" y="2998590"/>
            <a:ext cx="8199120" cy="1015663"/>
          </a:xfrm>
          <a:prstGeom prst="rect">
            <a:avLst/>
          </a:prstGeom>
          <a:solidFill>
            <a:schemeClr val="bg1">
              <a:lumMod val="75000"/>
            </a:schemeClr>
          </a:solidFill>
        </p:spPr>
        <p:txBody>
          <a:bodyPr wrap="square" rtlCol="0">
            <a:spAutoFit/>
          </a:bodyPr>
          <a:lstStyle/>
          <a:p>
            <a:r>
              <a:rPr lang="en-US" sz="6000" b="1" dirty="0">
                <a:solidFill>
                  <a:srgbClr val="FF0000"/>
                </a:solidFill>
              </a:rPr>
              <a:t>OUTDATED IN 1 YEAR !!</a:t>
            </a:r>
            <a:endParaRPr lang="LID4096" sz="6000" b="1" dirty="0">
              <a:solidFill>
                <a:srgbClr val="FF0000"/>
              </a:solidFill>
            </a:endParaRPr>
          </a:p>
        </p:txBody>
      </p:sp>
    </p:spTree>
    <p:extLst>
      <p:ext uri="{BB962C8B-B14F-4D97-AF65-F5344CB8AC3E}">
        <p14:creationId xmlns:p14="http://schemas.microsoft.com/office/powerpoint/2010/main" val="98000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CCBBF8-4FC5-4562-B478-66D67614B699}"/>
              </a:ext>
            </a:extLst>
          </p:cNvPr>
          <p:cNvSpPr txBox="1"/>
          <p:nvPr/>
        </p:nvSpPr>
        <p:spPr>
          <a:xfrm>
            <a:off x="487018" y="407504"/>
            <a:ext cx="10923105" cy="369332"/>
          </a:xfrm>
          <a:prstGeom prst="rect">
            <a:avLst/>
          </a:prstGeom>
          <a:noFill/>
        </p:spPr>
        <p:txBody>
          <a:bodyPr wrap="square" rtlCol="0">
            <a:spAutoFit/>
          </a:bodyPr>
          <a:lstStyle/>
          <a:p>
            <a:endParaRPr lang="LID4096" dirty="0"/>
          </a:p>
        </p:txBody>
      </p:sp>
      <p:graphicFrame>
        <p:nvGraphicFramePr>
          <p:cNvPr id="2" name="Table 1">
            <a:extLst>
              <a:ext uri="{FF2B5EF4-FFF2-40B4-BE49-F238E27FC236}">
                <a16:creationId xmlns:a16="http://schemas.microsoft.com/office/drawing/2014/main" id="{42B6EA3F-A827-42BE-B374-D4A06FD5DE3C}"/>
              </a:ext>
            </a:extLst>
          </p:cNvPr>
          <p:cNvGraphicFramePr>
            <a:graphicFrameLocks noGrp="1"/>
          </p:cNvGraphicFramePr>
          <p:nvPr/>
        </p:nvGraphicFramePr>
        <p:xfrm>
          <a:off x="1617842" y="1867023"/>
          <a:ext cx="9050159" cy="3566160"/>
        </p:xfrm>
        <a:graphic>
          <a:graphicData uri="http://schemas.openxmlformats.org/drawingml/2006/table">
            <a:tbl>
              <a:tblPr firstRow="1" firstCol="1" bandRow="1">
                <a:tableStyleId>{5C22544A-7EE6-4342-B048-85BDC9FD1C3A}</a:tableStyleId>
              </a:tblPr>
              <a:tblGrid>
                <a:gridCol w="982275">
                  <a:extLst>
                    <a:ext uri="{9D8B030D-6E8A-4147-A177-3AD203B41FA5}">
                      <a16:colId xmlns:a16="http://schemas.microsoft.com/office/drawing/2014/main" val="79529074"/>
                    </a:ext>
                  </a:extLst>
                </a:gridCol>
                <a:gridCol w="1247482">
                  <a:extLst>
                    <a:ext uri="{9D8B030D-6E8A-4147-A177-3AD203B41FA5}">
                      <a16:colId xmlns:a16="http://schemas.microsoft.com/office/drawing/2014/main" val="3722581848"/>
                    </a:ext>
                  </a:extLst>
                </a:gridCol>
                <a:gridCol w="1594794">
                  <a:extLst>
                    <a:ext uri="{9D8B030D-6E8A-4147-A177-3AD203B41FA5}">
                      <a16:colId xmlns:a16="http://schemas.microsoft.com/office/drawing/2014/main" val="2845529181"/>
                    </a:ext>
                  </a:extLst>
                </a:gridCol>
                <a:gridCol w="797396">
                  <a:extLst>
                    <a:ext uri="{9D8B030D-6E8A-4147-A177-3AD203B41FA5}">
                      <a16:colId xmlns:a16="http://schemas.microsoft.com/office/drawing/2014/main" val="165363169"/>
                    </a:ext>
                  </a:extLst>
                </a:gridCol>
                <a:gridCol w="584758">
                  <a:extLst>
                    <a:ext uri="{9D8B030D-6E8A-4147-A177-3AD203B41FA5}">
                      <a16:colId xmlns:a16="http://schemas.microsoft.com/office/drawing/2014/main" val="3854805094"/>
                    </a:ext>
                  </a:extLst>
                </a:gridCol>
                <a:gridCol w="1647954">
                  <a:extLst>
                    <a:ext uri="{9D8B030D-6E8A-4147-A177-3AD203B41FA5}">
                      <a16:colId xmlns:a16="http://schemas.microsoft.com/office/drawing/2014/main" val="475617250"/>
                    </a:ext>
                  </a:extLst>
                </a:gridCol>
                <a:gridCol w="2195500">
                  <a:extLst>
                    <a:ext uri="{9D8B030D-6E8A-4147-A177-3AD203B41FA5}">
                      <a16:colId xmlns:a16="http://schemas.microsoft.com/office/drawing/2014/main" val="381143272"/>
                    </a:ext>
                  </a:extLst>
                </a:gridCol>
              </a:tblGrid>
              <a:tr h="340378">
                <a:tc>
                  <a:txBody>
                    <a:bodyPr/>
                    <a:lstStyle/>
                    <a:p>
                      <a:pPr marL="0" marR="0" algn="ctr">
                        <a:spcBef>
                          <a:spcPts val="0"/>
                        </a:spcBef>
                        <a:spcAft>
                          <a:spcPts val="0"/>
                        </a:spcAft>
                      </a:pPr>
                      <a:r>
                        <a:rPr lang="en-US" sz="900">
                          <a:effectLst/>
                        </a:rPr>
                        <a:t>Server [ref]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URL</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Underlying methods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Assessment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Max. models delivered</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Quality estimate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Output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extLst>
                  <a:ext uri="{0D108BD9-81ED-4DB2-BD59-A6C34878D82A}">
                    <a16:rowId xmlns:a16="http://schemas.microsoft.com/office/drawing/2014/main" val="2510286442"/>
                  </a:ext>
                </a:extLst>
              </a:tr>
              <a:tr h="332697">
                <a:tc>
                  <a:txBody>
                    <a:bodyPr/>
                    <a:lstStyle/>
                    <a:p>
                      <a:pPr marL="0" marR="0" algn="just">
                        <a:spcBef>
                          <a:spcPts val="0"/>
                        </a:spcBef>
                        <a:spcAft>
                          <a:spcPts val="0"/>
                        </a:spcAft>
                      </a:pPr>
                      <a:r>
                        <a:rPr lang="en-US" sz="900">
                          <a:effectLst/>
                        </a:rPr>
                        <a:t>C-QUARK [22]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u="sng">
                          <a:effectLst/>
                          <a:hlinkClick r:id="rId2"/>
                        </a:rPr>
                        <a:t>https://zhanglab.ccmb.med.umich.edu/C-QUARK/</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a:effectLst/>
                        </a:rPr>
                        <a:t>ML-assisted contact prediction</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CASP13 [16]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a:effectLst/>
                        </a:rPr>
                        <a:t>Own C-score (QUARK-like) plus estimated TM score and RMSD</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a:effectLst/>
                        </a:rPr>
                        <a:t>Models and contact map</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extLst>
                  <a:ext uri="{0D108BD9-81ED-4DB2-BD59-A6C34878D82A}">
                    <a16:rowId xmlns:a16="http://schemas.microsoft.com/office/drawing/2014/main" val="2435259326"/>
                  </a:ext>
                </a:extLst>
              </a:tr>
              <a:tr h="453838">
                <a:tc>
                  <a:txBody>
                    <a:bodyPr/>
                    <a:lstStyle/>
                    <a:p>
                      <a:pPr marL="0" marR="0" algn="just">
                        <a:spcBef>
                          <a:spcPts val="0"/>
                        </a:spcBef>
                        <a:spcAft>
                          <a:spcPts val="0"/>
                        </a:spcAft>
                      </a:pPr>
                      <a:r>
                        <a:rPr lang="en-US" sz="900">
                          <a:effectLst/>
                        </a:rPr>
                        <a:t>C-I-TASSER [22]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u="sng">
                          <a:effectLst/>
                          <a:hlinkClick r:id="rId3"/>
                        </a:rPr>
                        <a:t>https://zhanglab.ccmb.med.umich.edu/C-I-TASSER/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a:effectLst/>
                        </a:rPr>
                        <a:t>ML-assisted contact prediction</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CASP13 [16]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a:effectLst/>
                        </a:rPr>
                        <a:t>Own C-score (I-TASSER-like) plus estimated TM score and RMSD</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a:effectLst/>
                        </a:rPr>
                        <a:t>Models, predicted contact map, and extended I-TASSER-like analysis (PDB structural matches, gene ontology predictions, predicted ligands, etc.)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extLst>
                  <a:ext uri="{0D108BD9-81ED-4DB2-BD59-A6C34878D82A}">
                    <a16:rowId xmlns:a16="http://schemas.microsoft.com/office/drawing/2014/main" val="3846559492"/>
                  </a:ext>
                </a:extLst>
              </a:tr>
              <a:tr h="340378">
                <a:tc>
                  <a:txBody>
                    <a:bodyPr/>
                    <a:lstStyle/>
                    <a:p>
                      <a:pPr marL="0" marR="0" algn="just">
                        <a:spcBef>
                          <a:spcPts val="0"/>
                        </a:spcBef>
                        <a:spcAft>
                          <a:spcPts val="0"/>
                        </a:spcAft>
                      </a:pPr>
                      <a:r>
                        <a:rPr lang="en-US" sz="900">
                          <a:effectLst/>
                        </a:rPr>
                        <a:t>RaptorX-Contact [23]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u="sng">
                          <a:effectLst/>
                          <a:hlinkClick r:id="rId4"/>
                        </a:rPr>
                        <a:t>http://raptorx.uchicago.edu/ContactMap/</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a:effectLst/>
                        </a:rPr>
                        <a:t>Contact prediction</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CASP13 [16]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dirty="0">
                          <a:effectLst/>
                        </a:rPr>
                        <a:t>Own score plus residue-wise score estimated from CNS restraint violations</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a:effectLst/>
                        </a:rPr>
                        <a:t>Models and predicted contact map</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extLst>
                  <a:ext uri="{0D108BD9-81ED-4DB2-BD59-A6C34878D82A}">
                    <a16:rowId xmlns:a16="http://schemas.microsoft.com/office/drawing/2014/main" val="3965620726"/>
                  </a:ext>
                </a:extLst>
              </a:tr>
              <a:tr h="340378">
                <a:tc>
                  <a:txBody>
                    <a:bodyPr/>
                    <a:lstStyle/>
                    <a:p>
                      <a:pPr marL="0" marR="0" algn="just">
                        <a:spcBef>
                          <a:spcPts val="0"/>
                        </a:spcBef>
                        <a:spcAft>
                          <a:spcPts val="0"/>
                        </a:spcAft>
                      </a:pPr>
                      <a:r>
                        <a:rPr lang="en-US" sz="900">
                          <a:effectLst/>
                        </a:rPr>
                        <a:t>RaptorX-DeepModeller [23,24]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u="sng">
                          <a:effectLst/>
                          <a:hlinkClick r:id="rId5"/>
                        </a:rPr>
                        <a:t>http://raptorx.uchicago.edu/StructPredV2/predict/</a:t>
                      </a:r>
                      <a:r>
                        <a:rPr lang="en-US" sz="900">
                          <a:effectLst/>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a:effectLst/>
                        </a:rPr>
                        <a:t>Contact and distance prediction</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CASP13 [16]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a:effectLst/>
                        </a:rPr>
                        <a:t>Own score plus residue-wise scores estimated from CNS restraint violations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a:effectLst/>
                        </a:rPr>
                        <a:t>Models and predicted contact and distance maps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extLst>
                  <a:ext uri="{0D108BD9-81ED-4DB2-BD59-A6C34878D82A}">
                    <a16:rowId xmlns:a16="http://schemas.microsoft.com/office/drawing/2014/main" val="2864132123"/>
                  </a:ext>
                </a:extLst>
              </a:tr>
              <a:tr h="567297">
                <a:tc>
                  <a:txBody>
                    <a:bodyPr/>
                    <a:lstStyle/>
                    <a:p>
                      <a:pPr marL="0" marR="0" algn="just">
                        <a:spcBef>
                          <a:spcPts val="0"/>
                        </a:spcBef>
                        <a:spcAft>
                          <a:spcPts val="0"/>
                        </a:spcAft>
                      </a:pPr>
                      <a:r>
                        <a:rPr lang="en-US" sz="900" dirty="0" err="1">
                          <a:effectLst/>
                        </a:rPr>
                        <a:t>Robetta</a:t>
                      </a:r>
                      <a:r>
                        <a:rPr lang="en-US" sz="900" dirty="0">
                          <a:effectLst/>
                        </a:rPr>
                        <a:t> [26–28]</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u="sng">
                          <a:effectLst/>
                          <a:hlinkClick r:id="rId6"/>
                        </a:rPr>
                        <a:t>https://robetta.bakerlab.org/</a:t>
                      </a:r>
                      <a:r>
                        <a:rPr lang="en-US" sz="900" u="sng">
                          <a:effectLst/>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a:effectLst/>
                        </a:rPr>
                        <a:t>Rosetta assisted by contact predictions and homology modeling using PDB and the Gremlin/Rosetta dataset of Table 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CASP13 [16]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a:effectLst/>
                        </a:rPr>
                        <a:t>Estimated GDTTS for global quality (linearly related to TM score), plus residue-wise quality estimates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a:effectLst/>
                        </a:rPr>
                        <a:t>Models, intermediate predictions, quality estimate plots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extLst>
                  <a:ext uri="{0D108BD9-81ED-4DB2-BD59-A6C34878D82A}">
                    <a16:rowId xmlns:a16="http://schemas.microsoft.com/office/drawing/2014/main" val="1158286943"/>
                  </a:ext>
                </a:extLst>
              </a:tr>
              <a:tr h="453838">
                <a:tc>
                  <a:txBody>
                    <a:bodyPr/>
                    <a:lstStyle/>
                    <a:p>
                      <a:pPr marL="0" marR="0" algn="just">
                        <a:spcBef>
                          <a:spcPts val="0"/>
                        </a:spcBef>
                        <a:spcAft>
                          <a:spcPts val="0"/>
                        </a:spcAft>
                      </a:pPr>
                      <a:r>
                        <a:rPr lang="en-US" sz="900" dirty="0" err="1">
                          <a:effectLst/>
                        </a:rPr>
                        <a:t>trRosetta</a:t>
                      </a:r>
                      <a:r>
                        <a:rPr lang="en-US" sz="900" dirty="0">
                          <a:effectLst/>
                        </a:rPr>
                        <a:t> [21]</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u="sng">
                          <a:effectLst/>
                          <a:hlinkClick r:id="rId7"/>
                        </a:rPr>
                        <a:t>https://yanglab.nankai.edu.cn/trRosetta/</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dirty="0">
                          <a:effectLst/>
                        </a:rPr>
                        <a:t>Contact, distance and orientation prediction</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a:effectLst/>
                        </a:rPr>
                        <a:t>Not available; presumably similar to AlphaFold [21]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ctr">
                        <a:spcBef>
                          <a:spcPts val="0"/>
                        </a:spcBef>
                        <a:spcAft>
                          <a:spcPts val="0"/>
                        </a:spcAft>
                      </a:pPr>
                      <a:r>
                        <a:rPr lang="en-US" sz="900">
                          <a:effectLst/>
                        </a:rPr>
                        <a:t>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a:effectLst/>
                        </a:rPr>
                        <a:t>Estimated TM score and RMSD</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tc>
                  <a:txBody>
                    <a:bodyPr/>
                    <a:lstStyle/>
                    <a:p>
                      <a:pPr marL="0" marR="0" algn="just">
                        <a:spcBef>
                          <a:spcPts val="0"/>
                        </a:spcBef>
                        <a:spcAft>
                          <a:spcPts val="0"/>
                        </a:spcAft>
                      </a:pPr>
                      <a:r>
                        <a:rPr lang="en-US" sz="900" dirty="0">
                          <a:effectLst/>
                        </a:rPr>
                        <a:t>Models, predicted contacts, distances and orientations</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21" marR="63821" marT="0" marB="0"/>
                </a:tc>
                <a:extLst>
                  <a:ext uri="{0D108BD9-81ED-4DB2-BD59-A6C34878D82A}">
                    <a16:rowId xmlns:a16="http://schemas.microsoft.com/office/drawing/2014/main" val="768097511"/>
                  </a:ext>
                </a:extLst>
              </a:tr>
            </a:tbl>
          </a:graphicData>
        </a:graphic>
      </p:graphicFrame>
      <p:sp>
        <p:nvSpPr>
          <p:cNvPr id="3" name="Rectangle 1">
            <a:extLst>
              <a:ext uri="{FF2B5EF4-FFF2-40B4-BE49-F238E27FC236}">
                <a16:creationId xmlns:a16="http://schemas.microsoft.com/office/drawing/2014/main" id="{8C7E7677-43CD-45FB-8B2D-4DC2DFFFD77D}"/>
              </a:ext>
            </a:extLst>
          </p:cNvPr>
          <p:cNvSpPr>
            <a:spLocks noChangeArrowheads="1"/>
          </p:cNvSpPr>
          <p:nvPr/>
        </p:nvSpPr>
        <p:spPr bwMode="auto">
          <a:xfrm flipH="1">
            <a:off x="2007650" y="776836"/>
            <a:ext cx="76763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LID4096" sz="1200" b="1" dirty="0">
                <a:latin typeface="Helvetica" panose="020B0604020202020204" pitchFamily="34" charset="0"/>
                <a:ea typeface="Times New Roman" panose="02020603050405020304" pitchFamily="18" charset="0"/>
                <a:cs typeface="Times New Roman" panose="02020603050405020304" pitchFamily="18" charset="0"/>
              </a:rPr>
              <a:t>Table 1. Webservers for template-less protein structure prediction. </a:t>
            </a:r>
            <a:r>
              <a:rPr lang="en-US" altLang="LID4096" sz="1200" dirty="0">
                <a:latin typeface="Helvetica" panose="020B0604020202020204" pitchFamily="34" charset="0"/>
                <a:ea typeface="Times New Roman" panose="02020603050405020304" pitchFamily="18" charset="0"/>
                <a:cs typeface="Times New Roman" panose="02020603050405020304" pitchFamily="18" charset="0"/>
              </a:rPr>
              <a:t>The list follows alphabetical order only. Additional</a:t>
            </a:r>
            <a:r>
              <a:rPr lang="en-US" altLang="LID4096" sz="1200" b="1" dirty="0">
                <a:latin typeface="Helvetica" panose="020B0604020202020204" pitchFamily="34" charset="0"/>
                <a:ea typeface="Times New Roman" panose="02020603050405020304" pitchFamily="18" charset="0"/>
                <a:cs typeface="Times New Roman" panose="02020603050405020304" pitchFamily="18" charset="0"/>
              </a:rPr>
              <a:t> </a:t>
            </a:r>
            <a:r>
              <a:rPr lang="en-US" altLang="LID4096" sz="1200" dirty="0">
                <a:latin typeface="Helvetica" panose="020B0604020202020204" pitchFamily="34" charset="0"/>
                <a:ea typeface="Times New Roman" panose="02020603050405020304" pitchFamily="18" charset="0"/>
                <a:cs typeface="Times New Roman" panose="02020603050405020304" pitchFamily="18" charset="0"/>
              </a:rPr>
              <a:t>tables in this work are reported in the supplementary information and at </a:t>
            </a:r>
            <a:r>
              <a:rPr lang="en-US" altLang="LID4096" sz="1200" dirty="0">
                <a:latin typeface="Helvetica" panose="020B0604020202020204" pitchFamily="34" charset="0"/>
                <a:ea typeface="Times New Roman" panose="02020603050405020304" pitchFamily="18" charset="0"/>
                <a:cs typeface="Times New Roman" panose="02020603050405020304" pitchFamily="18" charset="0"/>
                <a:hlinkClick r:id="rId8"/>
              </a:rPr>
              <a:t>http://lucianoabriata.altervista.org/papersdata/bib2020.html</a:t>
            </a:r>
            <a:r>
              <a:rPr lang="en-US" altLang="LID4096" sz="1200" b="1" dirty="0">
                <a:latin typeface="Helvetica" panose="020B0604020202020204" pitchFamily="34" charset="0"/>
                <a:ea typeface="Times New Roman" panose="02020603050405020304" pitchFamily="18" charset="0"/>
                <a:cs typeface="Times New Roman" panose="02020603050405020304" pitchFamily="18" charset="0"/>
              </a:rPr>
              <a:t>.</a:t>
            </a:r>
            <a:endParaRPr lang="en-US" altLang="LID4096" sz="700" dirty="0"/>
          </a:p>
          <a:p>
            <a:pPr eaLnBrk="0" fontAlgn="base" hangingPunct="0">
              <a:spcBef>
                <a:spcPct val="0"/>
              </a:spcBef>
              <a:spcAft>
                <a:spcPct val="0"/>
              </a:spcAft>
            </a:pPr>
            <a:endParaRPr lang="en-US" altLang="LID4096" dirty="0">
              <a:latin typeface="Arial" panose="020B0604020202020204" pitchFamily="34" charset="0"/>
            </a:endParaRPr>
          </a:p>
        </p:txBody>
      </p:sp>
      <p:sp>
        <p:nvSpPr>
          <p:cNvPr id="7" name="TextBox 6">
            <a:extLst>
              <a:ext uri="{FF2B5EF4-FFF2-40B4-BE49-F238E27FC236}">
                <a16:creationId xmlns:a16="http://schemas.microsoft.com/office/drawing/2014/main" id="{19B611EF-E0DF-49DC-8E2C-50B4AED9C16D}"/>
              </a:ext>
            </a:extLst>
          </p:cNvPr>
          <p:cNvSpPr txBox="1"/>
          <p:nvPr/>
        </p:nvSpPr>
        <p:spPr>
          <a:xfrm>
            <a:off x="1495425" y="170187"/>
            <a:ext cx="9172575" cy="369332"/>
          </a:xfrm>
          <a:prstGeom prst="rect">
            <a:avLst/>
          </a:prstGeom>
          <a:noFill/>
        </p:spPr>
        <p:txBody>
          <a:bodyPr wrap="square" rtlCol="0">
            <a:spAutoFit/>
          </a:bodyPr>
          <a:lstStyle/>
          <a:p>
            <a:pPr algn="ctr"/>
            <a:r>
              <a:rPr lang="en-US" b="1" dirty="0">
                <a:highlight>
                  <a:srgbClr val="FFFF00"/>
                </a:highlight>
              </a:rPr>
              <a:t>SERVERS that implement these methods and you can use right away  </a:t>
            </a:r>
            <a:endParaRPr lang="en-US" dirty="0">
              <a:highlight>
                <a:srgbClr val="FFFF00"/>
              </a:highlight>
            </a:endParaRPr>
          </a:p>
        </p:txBody>
      </p:sp>
      <p:sp>
        <p:nvSpPr>
          <p:cNvPr id="6" name="TextBox 5">
            <a:extLst>
              <a:ext uri="{FF2B5EF4-FFF2-40B4-BE49-F238E27FC236}">
                <a16:creationId xmlns:a16="http://schemas.microsoft.com/office/drawing/2014/main" id="{81CFB8CB-31EC-4D32-B2B6-629299EA6580}"/>
              </a:ext>
            </a:extLst>
          </p:cNvPr>
          <p:cNvSpPr txBox="1"/>
          <p:nvPr/>
        </p:nvSpPr>
        <p:spPr>
          <a:xfrm>
            <a:off x="6172201" y="6539639"/>
            <a:ext cx="4639320" cy="369332"/>
          </a:xfrm>
          <a:prstGeom prst="rect">
            <a:avLst/>
          </a:prstGeom>
          <a:noFill/>
        </p:spPr>
        <p:txBody>
          <a:bodyPr wrap="square" rtlCol="0">
            <a:spAutoFit/>
          </a:bodyPr>
          <a:lstStyle/>
          <a:p>
            <a:pPr algn="ctr"/>
            <a:r>
              <a:rPr lang="en-US" dirty="0"/>
              <a:t>Abriata &amp; Dal </a:t>
            </a:r>
            <a:r>
              <a:rPr lang="en-US" dirty="0" err="1"/>
              <a:t>Peraro</a:t>
            </a:r>
            <a:r>
              <a:rPr lang="en-US" dirty="0"/>
              <a:t> </a:t>
            </a:r>
            <a:r>
              <a:rPr lang="en-US" i="1" dirty="0"/>
              <a:t>Brief </a:t>
            </a:r>
            <a:r>
              <a:rPr lang="en-US" i="1" dirty="0" err="1"/>
              <a:t>Bioinf</a:t>
            </a:r>
            <a:r>
              <a:rPr lang="en-US" dirty="0"/>
              <a:t> 2020</a:t>
            </a:r>
            <a:endParaRPr lang="LID4096" dirty="0"/>
          </a:p>
        </p:txBody>
      </p:sp>
      <p:sp>
        <p:nvSpPr>
          <p:cNvPr id="8" name="TextBox 7">
            <a:extLst>
              <a:ext uri="{FF2B5EF4-FFF2-40B4-BE49-F238E27FC236}">
                <a16:creationId xmlns:a16="http://schemas.microsoft.com/office/drawing/2014/main" id="{7F8EA244-DEB2-4004-8605-D1199A7B4296}"/>
              </a:ext>
            </a:extLst>
          </p:cNvPr>
          <p:cNvSpPr txBox="1"/>
          <p:nvPr/>
        </p:nvSpPr>
        <p:spPr>
          <a:xfrm>
            <a:off x="1524000" y="6488668"/>
            <a:ext cx="5486400" cy="369332"/>
          </a:xfrm>
          <a:prstGeom prst="rect">
            <a:avLst/>
          </a:prstGeom>
          <a:noFill/>
        </p:spPr>
        <p:txBody>
          <a:bodyPr wrap="square" rtlCol="0">
            <a:spAutoFit/>
          </a:bodyPr>
          <a:lstStyle/>
          <a:p>
            <a:r>
              <a:rPr lang="en-US" b="1" dirty="0">
                <a:hlinkClick r:id="rId9"/>
              </a:rPr>
              <a:t>http://labriataphd.altervista.org/</a:t>
            </a:r>
            <a:r>
              <a:rPr lang="en-US" b="1" dirty="0"/>
              <a:t> </a:t>
            </a:r>
          </a:p>
        </p:txBody>
      </p:sp>
    </p:spTree>
    <p:extLst>
      <p:ext uri="{BB962C8B-B14F-4D97-AF65-F5344CB8AC3E}">
        <p14:creationId xmlns:p14="http://schemas.microsoft.com/office/powerpoint/2010/main" val="1838025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CCBBF8-4FC5-4562-B478-66D67614B699}"/>
              </a:ext>
            </a:extLst>
          </p:cNvPr>
          <p:cNvSpPr txBox="1"/>
          <p:nvPr/>
        </p:nvSpPr>
        <p:spPr>
          <a:xfrm>
            <a:off x="487018" y="407504"/>
            <a:ext cx="10923105" cy="369332"/>
          </a:xfrm>
          <a:prstGeom prst="rect">
            <a:avLst/>
          </a:prstGeom>
          <a:noFill/>
        </p:spPr>
        <p:txBody>
          <a:bodyPr wrap="square" rtlCol="0">
            <a:spAutoFit/>
          </a:bodyPr>
          <a:lstStyle/>
          <a:p>
            <a:endParaRPr lang="LID4096" dirty="0"/>
          </a:p>
        </p:txBody>
      </p:sp>
      <p:graphicFrame>
        <p:nvGraphicFramePr>
          <p:cNvPr id="4" name="Table 3">
            <a:extLst>
              <a:ext uri="{FF2B5EF4-FFF2-40B4-BE49-F238E27FC236}">
                <a16:creationId xmlns:a16="http://schemas.microsoft.com/office/drawing/2014/main" id="{DD47C5AE-99C8-4AB7-BCE8-B83C3C0E4780}"/>
              </a:ext>
            </a:extLst>
          </p:cNvPr>
          <p:cNvGraphicFramePr>
            <a:graphicFrameLocks noGrp="1"/>
          </p:cNvGraphicFramePr>
          <p:nvPr>
            <p:extLst>
              <p:ext uri="{D42A27DB-BD31-4B8C-83A1-F6EECF244321}">
                <p14:modId xmlns:p14="http://schemas.microsoft.com/office/powerpoint/2010/main" val="3461158976"/>
              </p:ext>
            </p:extLst>
          </p:nvPr>
        </p:nvGraphicFramePr>
        <p:xfrm>
          <a:off x="1654061" y="2022587"/>
          <a:ext cx="8883879" cy="2743200"/>
        </p:xfrm>
        <a:graphic>
          <a:graphicData uri="http://schemas.openxmlformats.org/drawingml/2006/table">
            <a:tbl>
              <a:tblPr firstRow="1" firstCol="1" bandRow="1">
                <a:tableStyleId>{5C22544A-7EE6-4342-B048-85BDC9FD1C3A}</a:tableStyleId>
              </a:tblPr>
              <a:tblGrid>
                <a:gridCol w="1094875">
                  <a:extLst>
                    <a:ext uri="{9D8B030D-6E8A-4147-A177-3AD203B41FA5}">
                      <a16:colId xmlns:a16="http://schemas.microsoft.com/office/drawing/2014/main" val="2452072044"/>
                    </a:ext>
                  </a:extLst>
                </a:gridCol>
                <a:gridCol w="2143283">
                  <a:extLst>
                    <a:ext uri="{9D8B030D-6E8A-4147-A177-3AD203B41FA5}">
                      <a16:colId xmlns:a16="http://schemas.microsoft.com/office/drawing/2014/main" val="2817095677"/>
                    </a:ext>
                  </a:extLst>
                </a:gridCol>
                <a:gridCol w="1672807">
                  <a:extLst>
                    <a:ext uri="{9D8B030D-6E8A-4147-A177-3AD203B41FA5}">
                      <a16:colId xmlns:a16="http://schemas.microsoft.com/office/drawing/2014/main" val="2730905583"/>
                    </a:ext>
                  </a:extLst>
                </a:gridCol>
                <a:gridCol w="940953">
                  <a:extLst>
                    <a:ext uri="{9D8B030D-6E8A-4147-A177-3AD203B41FA5}">
                      <a16:colId xmlns:a16="http://schemas.microsoft.com/office/drawing/2014/main" val="3453319177"/>
                    </a:ext>
                  </a:extLst>
                </a:gridCol>
                <a:gridCol w="940953">
                  <a:extLst>
                    <a:ext uri="{9D8B030D-6E8A-4147-A177-3AD203B41FA5}">
                      <a16:colId xmlns:a16="http://schemas.microsoft.com/office/drawing/2014/main" val="556923433"/>
                    </a:ext>
                  </a:extLst>
                </a:gridCol>
                <a:gridCol w="2091008">
                  <a:extLst>
                    <a:ext uri="{9D8B030D-6E8A-4147-A177-3AD203B41FA5}">
                      <a16:colId xmlns:a16="http://schemas.microsoft.com/office/drawing/2014/main" val="1183951401"/>
                    </a:ext>
                  </a:extLst>
                </a:gridCol>
              </a:tblGrid>
              <a:tr h="232821">
                <a:tc>
                  <a:txBody>
                    <a:bodyPr/>
                    <a:lstStyle/>
                    <a:p>
                      <a:pPr marL="0" marR="0" algn="ctr">
                        <a:spcBef>
                          <a:spcPts val="0"/>
                        </a:spcBef>
                        <a:spcAft>
                          <a:spcPts val="0"/>
                        </a:spcAft>
                      </a:pPr>
                      <a:r>
                        <a:rPr lang="en-US" sz="900">
                          <a:effectLst/>
                        </a:rPr>
                        <a:t>Dataset [ref]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ctr">
                        <a:spcBef>
                          <a:spcPts val="0"/>
                        </a:spcBef>
                        <a:spcAft>
                          <a:spcPts val="0"/>
                        </a:spcAft>
                      </a:pPr>
                      <a:r>
                        <a:rPr lang="en-US" sz="900">
                          <a:effectLst/>
                        </a:rPr>
                        <a:t>URL</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ctr">
                        <a:spcBef>
                          <a:spcPts val="0"/>
                        </a:spcBef>
                        <a:spcAft>
                          <a:spcPts val="0"/>
                        </a:spcAft>
                      </a:pPr>
                      <a:r>
                        <a:rPr lang="en-US" sz="900">
                          <a:effectLst/>
                        </a:rPr>
                        <a:t>Underlying methods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ctr">
                        <a:spcBef>
                          <a:spcPts val="0"/>
                        </a:spcBef>
                        <a:spcAft>
                          <a:spcPts val="0"/>
                        </a:spcAft>
                      </a:pPr>
                      <a:r>
                        <a:rPr lang="en-US" sz="900">
                          <a:effectLst/>
                        </a:rPr>
                        <a:t>Quality estimate for models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ctr">
                        <a:spcBef>
                          <a:spcPts val="0"/>
                        </a:spcBef>
                        <a:spcAft>
                          <a:spcPts val="0"/>
                        </a:spcAft>
                      </a:pPr>
                      <a:r>
                        <a:rPr lang="en-US" sz="900">
                          <a:effectLst/>
                        </a:rPr>
                        <a:t>Average TM score in our tests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ctr">
                        <a:spcBef>
                          <a:spcPts val="0"/>
                        </a:spcBef>
                        <a:spcAft>
                          <a:spcPts val="0"/>
                        </a:spcAft>
                      </a:pPr>
                      <a:r>
                        <a:rPr lang="en-US" sz="900">
                          <a:effectLst/>
                        </a:rPr>
                        <a:t>Additional comments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extLst>
                  <a:ext uri="{0D108BD9-81ED-4DB2-BD59-A6C34878D82A}">
                    <a16:rowId xmlns:a16="http://schemas.microsoft.com/office/drawing/2014/main" val="1477574883"/>
                  </a:ext>
                </a:extLst>
              </a:tr>
              <a:tr h="465640">
                <a:tc>
                  <a:txBody>
                    <a:bodyPr/>
                    <a:lstStyle/>
                    <a:p>
                      <a:pPr marL="0" marR="0" algn="just">
                        <a:spcBef>
                          <a:spcPts val="0"/>
                        </a:spcBef>
                        <a:spcAft>
                          <a:spcPts val="0"/>
                        </a:spcAft>
                      </a:pPr>
                      <a:r>
                        <a:rPr lang="en-US" sz="900">
                          <a:effectLst/>
                        </a:rPr>
                        <a:t>DMPfold [32]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u="sng">
                          <a:effectLst/>
                          <a:hlinkClick r:id="rId2"/>
                        </a:rPr>
                        <a:t>http://bioinf.cs.ucl.ac.uk/downloads/dmpfold/pfam_models.tgz</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a:effectLst/>
                        </a:rPr>
                        <a:t>Contact predictions from DeepMetaPSICOV, associated server at </a:t>
                      </a:r>
                      <a:r>
                        <a:rPr lang="en-US" sz="900" u="sng">
                          <a:effectLst/>
                          <a:hlinkClick r:id="rId3"/>
                        </a:rPr>
                        <a:t>http://bioinf.cs.ucl.ac.uk/psipred/</a:t>
                      </a:r>
                      <a:r>
                        <a:rPr lang="en-US" sz="900">
                          <a:effectLst/>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a:effectLst/>
                        </a:rPr>
                        <a:t>Estimated TM scores on Github site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a:effectLst/>
                        </a:rPr>
                        <a:t>0.54 (9 models)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a:effectLst/>
                        </a:rPr>
                        <a:t>Main table includes models expected of high quality, but website includes many more predictions: </a:t>
                      </a:r>
                      <a:r>
                        <a:rPr lang="en-US" sz="900" u="sng">
                          <a:effectLst/>
                          <a:hlinkClick r:id="rId4"/>
                        </a:rPr>
                        <a:t>https://github.com/psipred/DMPfold</a:t>
                      </a:r>
                      <a:r>
                        <a:rPr lang="en-US" sz="900">
                          <a:effectLst/>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extLst>
                  <a:ext uri="{0D108BD9-81ED-4DB2-BD59-A6C34878D82A}">
                    <a16:rowId xmlns:a16="http://schemas.microsoft.com/office/drawing/2014/main" val="1742204928"/>
                  </a:ext>
                </a:extLst>
              </a:tr>
              <a:tr h="465640">
                <a:tc>
                  <a:txBody>
                    <a:bodyPr/>
                    <a:lstStyle/>
                    <a:p>
                      <a:pPr marL="0" marR="0" algn="just">
                        <a:spcBef>
                          <a:spcPts val="0"/>
                        </a:spcBef>
                        <a:spcAft>
                          <a:spcPts val="0"/>
                        </a:spcAft>
                      </a:pPr>
                      <a:r>
                        <a:rPr lang="sv-SE" sz="900">
                          <a:effectLst/>
                        </a:rPr>
                        <a:t>Gremlin/Rosetta, 2015 [30] and 2017 [26]</a:t>
                      </a:r>
                      <a:endParaRPr lang="sv-SE"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u="sng" dirty="0">
                          <a:effectLst/>
                          <a:hlinkClick r:id="rId5"/>
                        </a:rPr>
                        <a:t>https://gremlin2.bakerlab.org/meta/aah4043_final.zip</a:t>
                      </a:r>
                      <a:r>
                        <a:rPr lang="en-US" sz="900" dirty="0">
                          <a:effectLst/>
                        </a:rPr>
                        <a:t> and </a:t>
                      </a:r>
                      <a:r>
                        <a:rPr lang="en-US" sz="900" u="sng" dirty="0">
                          <a:effectLst/>
                          <a:hlinkClick r:id="rId6"/>
                        </a:rPr>
                        <a:t>https://gremlin2.bakerlab.org/struct.php</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a:effectLst/>
                        </a:rPr>
                        <a:t>Rosetta assisted with contact predictions from Gremlin</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a:effectLst/>
                        </a:rPr>
                        <a:t>Own scores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a:effectLst/>
                        </a:rPr>
                        <a:t>0.80 (12 models)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a:effectLst/>
                        </a:rPr>
                        <a:t>Website includes comparisons to actual structures, showing that most are not new folds: </a:t>
                      </a:r>
                      <a:r>
                        <a:rPr lang="en-US" sz="900" u="sng">
                          <a:effectLst/>
                          <a:hlinkClick r:id="rId7"/>
                        </a:rPr>
                        <a:t>https://gremlin2.bakerlab.org/meta_struct.php</a:t>
                      </a:r>
                      <a:r>
                        <a:rPr lang="en-US" sz="900">
                          <a:effectLst/>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extLst>
                  <a:ext uri="{0D108BD9-81ED-4DB2-BD59-A6C34878D82A}">
                    <a16:rowId xmlns:a16="http://schemas.microsoft.com/office/drawing/2014/main" val="3071359855"/>
                  </a:ext>
                </a:extLst>
              </a:tr>
              <a:tr h="232821">
                <a:tc>
                  <a:txBody>
                    <a:bodyPr/>
                    <a:lstStyle/>
                    <a:p>
                      <a:pPr marL="0" marR="0" algn="just">
                        <a:spcBef>
                          <a:spcPts val="0"/>
                        </a:spcBef>
                        <a:spcAft>
                          <a:spcPts val="0"/>
                        </a:spcAft>
                      </a:pPr>
                      <a:r>
                        <a:rPr lang="es-AR" sz="900">
                          <a:effectLst/>
                        </a:rPr>
                        <a:t>PConsC3 [31]</a:t>
                      </a:r>
                      <a:endParaRPr lang="es-AR"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u="sng">
                          <a:effectLst/>
                          <a:hlinkClick r:id="rId8"/>
                        </a:rPr>
                        <a:t>http://c3.pcons.net/static/download/pfam.tar.gz</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da-DK" sz="900">
                          <a:effectLst/>
                        </a:rPr>
                        <a:t>PConsC3 server at </a:t>
                      </a:r>
                      <a:r>
                        <a:rPr lang="da-DK" sz="900" u="sng">
                          <a:effectLst/>
                          <a:hlinkClick r:id="rId9"/>
                        </a:rPr>
                        <a:t>http://c3.pcons.net/pred/</a:t>
                      </a:r>
                      <a:r>
                        <a:rPr lang="da-DK" sz="900">
                          <a:effectLst/>
                        </a:rPr>
                        <a:t> </a:t>
                      </a:r>
                      <a:endParaRPr lang="da-DK"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dirty="0">
                          <a:effectLst/>
                        </a:rPr>
                        <a:t>Own scores</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a:effectLst/>
                        </a:rPr>
                        <a:t>0.51 (13 models)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a:effectLst/>
                        </a:rPr>
                        <a:t>See associated server for user submissions and additional data at </a:t>
                      </a:r>
                      <a:r>
                        <a:rPr lang="en-US" sz="900" u="sng">
                          <a:effectLst/>
                          <a:hlinkClick r:id="rId9"/>
                        </a:rPr>
                        <a:t>http://c3.pcons.net/pred/</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extLst>
                  <a:ext uri="{0D108BD9-81ED-4DB2-BD59-A6C34878D82A}">
                    <a16:rowId xmlns:a16="http://schemas.microsoft.com/office/drawing/2014/main" val="637994890"/>
                  </a:ext>
                </a:extLst>
              </a:tr>
              <a:tr h="349231">
                <a:tc>
                  <a:txBody>
                    <a:bodyPr/>
                    <a:lstStyle/>
                    <a:p>
                      <a:pPr marL="0" marR="0" algn="just">
                        <a:spcBef>
                          <a:spcPts val="0"/>
                        </a:spcBef>
                        <a:spcAft>
                          <a:spcPts val="0"/>
                        </a:spcAft>
                      </a:pPr>
                      <a:r>
                        <a:rPr lang="en-US" sz="900">
                          <a:effectLst/>
                        </a:rPr>
                        <a:t>Tara3D [33]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u="sng">
                          <a:effectLst/>
                          <a:hlinkClick r:id="rId10"/>
                        </a:rPr>
                        <a:t>https://zhanglab.ccmb.med.umich.edu/Tara-3D/</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a:effectLst/>
                        </a:rPr>
                        <a:t>C-I-QUARK server from Table 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a:effectLst/>
                        </a:rPr>
                        <a:t>Estimated TM scores on authors’ website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a:effectLst/>
                        </a:rPr>
                        <a:t>0.53 (9 models)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a:effectLst/>
                        </a:rPr>
                        <a:t>Used marine metagenomics. See </a:t>
                      </a:r>
                      <a:r>
                        <a:rPr lang="en-US" sz="900" u="sng">
                          <a:effectLst/>
                          <a:hlinkClick r:id="rId10"/>
                        </a:rPr>
                        <a:t>https://zhanglab.ccmb.med.umich.edu/Tara-3D/</a:t>
                      </a:r>
                      <a:r>
                        <a:rPr lang="en-US" sz="900">
                          <a:effectLst/>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extLst>
                  <a:ext uri="{0D108BD9-81ED-4DB2-BD59-A6C34878D82A}">
                    <a16:rowId xmlns:a16="http://schemas.microsoft.com/office/drawing/2014/main" val="1895057071"/>
                  </a:ext>
                </a:extLst>
              </a:tr>
              <a:tr h="206867">
                <a:tc>
                  <a:txBody>
                    <a:bodyPr/>
                    <a:lstStyle/>
                    <a:p>
                      <a:pPr marL="0" marR="0" algn="just">
                        <a:spcBef>
                          <a:spcPts val="0"/>
                        </a:spcBef>
                        <a:spcAft>
                          <a:spcPts val="0"/>
                        </a:spcAft>
                      </a:pPr>
                      <a:r>
                        <a:rPr lang="en-US" sz="900">
                          <a:effectLst/>
                        </a:rPr>
                        <a:t>Modelsearch [34]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a:txBody>
                    <a:bodyPr/>
                    <a:lstStyle/>
                    <a:p>
                      <a:pPr marL="0" marR="0" algn="just">
                        <a:spcBef>
                          <a:spcPts val="0"/>
                        </a:spcBef>
                        <a:spcAft>
                          <a:spcPts val="0"/>
                        </a:spcAft>
                      </a:pPr>
                      <a:r>
                        <a:rPr lang="en-US" sz="900" u="sng">
                          <a:effectLst/>
                          <a:hlinkClick r:id="rId11"/>
                        </a:rPr>
                        <a:t>http://lucianoabriata.altervista.org/modelsearch/</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89" marR="60289" marT="0" marB="0"/>
                </a:tc>
                <a:tc gridSpan="4">
                  <a:txBody>
                    <a:bodyPr/>
                    <a:lstStyle/>
                    <a:p>
                      <a:pPr marL="0" marR="0" algn="just">
                        <a:spcBef>
                          <a:spcPts val="0"/>
                        </a:spcBef>
                        <a:spcAft>
                          <a:spcPts val="0"/>
                        </a:spcAft>
                      </a:pPr>
                      <a:r>
                        <a:rPr lang="en-US" sz="900" dirty="0">
                          <a:effectLst/>
                        </a:rPr>
                        <a:t>(This website provides a sequence search interface for the datasets above plus others)</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9026" marR="99026" marT="49513" marB="49513"/>
                </a:tc>
                <a:tc hMerge="1">
                  <a:txBody>
                    <a:bodyPr/>
                    <a:lstStyle/>
                    <a:p>
                      <a:endParaRPr lang="LID4096"/>
                    </a:p>
                  </a:txBody>
                  <a:tcPr/>
                </a:tc>
                <a:tc hMerge="1">
                  <a:txBody>
                    <a:bodyPr/>
                    <a:lstStyle/>
                    <a:p>
                      <a:endParaRPr lang="LID4096"/>
                    </a:p>
                  </a:txBody>
                  <a:tcPr/>
                </a:tc>
                <a:tc hMerge="1">
                  <a:txBody>
                    <a:bodyPr/>
                    <a:lstStyle/>
                    <a:p>
                      <a:endParaRPr lang="LID4096"/>
                    </a:p>
                  </a:txBody>
                  <a:tcPr/>
                </a:tc>
                <a:extLst>
                  <a:ext uri="{0D108BD9-81ED-4DB2-BD59-A6C34878D82A}">
                    <a16:rowId xmlns:a16="http://schemas.microsoft.com/office/drawing/2014/main" val="3772541471"/>
                  </a:ext>
                </a:extLst>
              </a:tr>
            </a:tbl>
          </a:graphicData>
        </a:graphic>
      </p:graphicFrame>
      <p:sp>
        <p:nvSpPr>
          <p:cNvPr id="7" name="Rectangle 1">
            <a:extLst>
              <a:ext uri="{FF2B5EF4-FFF2-40B4-BE49-F238E27FC236}">
                <a16:creationId xmlns:a16="http://schemas.microsoft.com/office/drawing/2014/main" id="{1B6B7C27-0DC2-471C-9D69-A59775CF8F21}"/>
              </a:ext>
            </a:extLst>
          </p:cNvPr>
          <p:cNvSpPr>
            <a:spLocks noChangeArrowheads="1"/>
          </p:cNvSpPr>
          <p:nvPr/>
        </p:nvSpPr>
        <p:spPr bwMode="auto">
          <a:xfrm>
            <a:off x="2252663" y="914591"/>
            <a:ext cx="768667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LID4096" sz="1200" b="1" dirty="0">
                <a:latin typeface="Helvetica" panose="020B0604020202020204" pitchFamily="34" charset="0"/>
                <a:ea typeface="Times New Roman" panose="02020603050405020304" pitchFamily="18" charset="0"/>
                <a:cs typeface="Times New Roman" panose="02020603050405020304" pitchFamily="18" charset="0"/>
              </a:rPr>
              <a:t>Table 2. Databases of precomputed models. </a:t>
            </a:r>
            <a:r>
              <a:rPr lang="en-US" altLang="LID4096" sz="1200" dirty="0">
                <a:latin typeface="Helvetica" panose="020B0604020202020204" pitchFamily="34" charset="0"/>
                <a:ea typeface="Times New Roman" panose="02020603050405020304" pitchFamily="18" charset="0"/>
                <a:cs typeface="Times New Roman" panose="02020603050405020304" pitchFamily="18" charset="0"/>
              </a:rPr>
              <a:t>See overlap and PFAM coverage in Figure S3; and examples comparing predictions to subsequent structures in Figure S4. Additional tables are reported in the supplementary information and at </a:t>
            </a:r>
            <a:r>
              <a:rPr lang="en-US" altLang="LID4096" sz="1200" dirty="0">
                <a:latin typeface="Helvetica" panose="020B0604020202020204" pitchFamily="34" charset="0"/>
                <a:ea typeface="Times New Roman" panose="02020603050405020304" pitchFamily="18" charset="0"/>
                <a:cs typeface="Times New Roman" panose="02020603050405020304" pitchFamily="18" charset="0"/>
                <a:hlinkClick r:id="rId12"/>
              </a:rPr>
              <a:t>http://lucianoabriata.altervista.org/papersdata/bib2020.html</a:t>
            </a:r>
            <a:r>
              <a:rPr lang="en-US" altLang="LID4096" sz="1200" b="1" dirty="0">
                <a:latin typeface="Helvetica" panose="020B0604020202020204" pitchFamily="34" charset="0"/>
                <a:ea typeface="Times New Roman" panose="02020603050405020304" pitchFamily="18" charset="0"/>
                <a:cs typeface="Times New Roman" panose="02020603050405020304" pitchFamily="18" charset="0"/>
              </a:rPr>
              <a:t>. </a:t>
            </a:r>
            <a:r>
              <a:rPr lang="en-US" altLang="LID4096" sz="1200" dirty="0">
                <a:latin typeface="Helvetica" panose="020B0604020202020204" pitchFamily="34" charset="0"/>
                <a:ea typeface="Times New Roman" panose="02020603050405020304" pitchFamily="18" charset="0"/>
                <a:cs typeface="Times New Roman" panose="02020603050405020304" pitchFamily="18" charset="0"/>
              </a:rPr>
              <a:t>The list follows alphabetical order only.</a:t>
            </a:r>
            <a:endParaRPr lang="en-US" altLang="LID4096" sz="700" dirty="0"/>
          </a:p>
          <a:p>
            <a:pPr eaLnBrk="0" fontAlgn="base" hangingPunct="0">
              <a:spcBef>
                <a:spcPct val="0"/>
              </a:spcBef>
              <a:spcAft>
                <a:spcPct val="0"/>
              </a:spcAft>
            </a:pPr>
            <a:endParaRPr lang="en-US" altLang="LID4096" dirty="0">
              <a:latin typeface="Arial" panose="020B0604020202020204" pitchFamily="34" charset="0"/>
            </a:endParaRPr>
          </a:p>
        </p:txBody>
      </p:sp>
      <p:sp>
        <p:nvSpPr>
          <p:cNvPr id="8" name="TextBox 7">
            <a:extLst>
              <a:ext uri="{FF2B5EF4-FFF2-40B4-BE49-F238E27FC236}">
                <a16:creationId xmlns:a16="http://schemas.microsoft.com/office/drawing/2014/main" id="{4340A14C-AC24-48C8-B40D-49EE7C0C49C8}"/>
              </a:ext>
            </a:extLst>
          </p:cNvPr>
          <p:cNvSpPr txBox="1"/>
          <p:nvPr/>
        </p:nvSpPr>
        <p:spPr>
          <a:xfrm>
            <a:off x="1495425" y="206706"/>
            <a:ext cx="9172575" cy="307777"/>
          </a:xfrm>
          <a:prstGeom prst="rect">
            <a:avLst/>
          </a:prstGeom>
          <a:noFill/>
        </p:spPr>
        <p:txBody>
          <a:bodyPr wrap="square" rtlCol="0">
            <a:spAutoFit/>
          </a:bodyPr>
          <a:lstStyle/>
          <a:p>
            <a:r>
              <a:rPr lang="en-US" sz="1400" b="1" dirty="0">
                <a:highlight>
                  <a:srgbClr val="FFFF00"/>
                </a:highlight>
              </a:rPr>
              <a:t>DATASETS of models precomputed for structurally uncharacterized PFAM domains, that you can consult right away</a:t>
            </a:r>
            <a:endParaRPr lang="en-US" sz="1400" dirty="0">
              <a:highlight>
                <a:srgbClr val="FFFF00"/>
              </a:highlight>
            </a:endParaRPr>
          </a:p>
        </p:txBody>
      </p:sp>
      <p:sp>
        <p:nvSpPr>
          <p:cNvPr id="9" name="TextBox 8">
            <a:extLst>
              <a:ext uri="{FF2B5EF4-FFF2-40B4-BE49-F238E27FC236}">
                <a16:creationId xmlns:a16="http://schemas.microsoft.com/office/drawing/2014/main" id="{ABF55209-E266-457A-BCA5-28B23948BBC1}"/>
              </a:ext>
            </a:extLst>
          </p:cNvPr>
          <p:cNvSpPr txBox="1"/>
          <p:nvPr/>
        </p:nvSpPr>
        <p:spPr>
          <a:xfrm>
            <a:off x="2039646" y="5375779"/>
            <a:ext cx="8265110" cy="369332"/>
          </a:xfrm>
          <a:prstGeom prst="rect">
            <a:avLst/>
          </a:prstGeom>
          <a:noFill/>
        </p:spPr>
        <p:txBody>
          <a:bodyPr wrap="square" rtlCol="0">
            <a:spAutoFit/>
          </a:bodyPr>
          <a:lstStyle/>
          <a:p>
            <a:r>
              <a:rPr lang="en-US" b="1" dirty="0">
                <a:solidFill>
                  <a:srgbClr val="FF0000"/>
                </a:solidFill>
              </a:rPr>
              <a:t>At least 1 model for 2089 structurally uncharacterized PFAM families (12% of PFAM)</a:t>
            </a:r>
            <a:endParaRPr lang="LID4096" b="1" dirty="0">
              <a:solidFill>
                <a:srgbClr val="FF0000"/>
              </a:solidFill>
            </a:endParaRPr>
          </a:p>
        </p:txBody>
      </p:sp>
      <p:sp>
        <p:nvSpPr>
          <p:cNvPr id="10" name="TextBox 9">
            <a:extLst>
              <a:ext uri="{FF2B5EF4-FFF2-40B4-BE49-F238E27FC236}">
                <a16:creationId xmlns:a16="http://schemas.microsoft.com/office/drawing/2014/main" id="{FE413192-0E2D-4E5F-A0ED-E5DBF59B05DF}"/>
              </a:ext>
            </a:extLst>
          </p:cNvPr>
          <p:cNvSpPr txBox="1"/>
          <p:nvPr/>
        </p:nvSpPr>
        <p:spPr>
          <a:xfrm>
            <a:off x="6172201" y="6539639"/>
            <a:ext cx="4639320" cy="369332"/>
          </a:xfrm>
          <a:prstGeom prst="rect">
            <a:avLst/>
          </a:prstGeom>
          <a:noFill/>
        </p:spPr>
        <p:txBody>
          <a:bodyPr wrap="square" rtlCol="0">
            <a:spAutoFit/>
          </a:bodyPr>
          <a:lstStyle/>
          <a:p>
            <a:pPr algn="ctr"/>
            <a:r>
              <a:rPr lang="en-US" dirty="0"/>
              <a:t>Abriata &amp; Dal </a:t>
            </a:r>
            <a:r>
              <a:rPr lang="en-US" dirty="0" err="1"/>
              <a:t>Peraro</a:t>
            </a:r>
            <a:r>
              <a:rPr lang="en-US" dirty="0"/>
              <a:t> </a:t>
            </a:r>
            <a:r>
              <a:rPr lang="en-US" i="1" dirty="0"/>
              <a:t>Brief </a:t>
            </a:r>
            <a:r>
              <a:rPr lang="en-US" i="1" dirty="0" err="1"/>
              <a:t>Bioinf</a:t>
            </a:r>
            <a:r>
              <a:rPr lang="en-US" dirty="0"/>
              <a:t> 2020</a:t>
            </a:r>
            <a:endParaRPr lang="LID4096" dirty="0"/>
          </a:p>
        </p:txBody>
      </p:sp>
      <p:sp>
        <p:nvSpPr>
          <p:cNvPr id="11" name="TextBox 10">
            <a:extLst>
              <a:ext uri="{FF2B5EF4-FFF2-40B4-BE49-F238E27FC236}">
                <a16:creationId xmlns:a16="http://schemas.microsoft.com/office/drawing/2014/main" id="{63B0A6B6-A367-4445-BF9F-FF1322FB8D28}"/>
              </a:ext>
            </a:extLst>
          </p:cNvPr>
          <p:cNvSpPr txBox="1"/>
          <p:nvPr/>
        </p:nvSpPr>
        <p:spPr>
          <a:xfrm>
            <a:off x="1524000" y="6488668"/>
            <a:ext cx="5486400" cy="369332"/>
          </a:xfrm>
          <a:prstGeom prst="rect">
            <a:avLst/>
          </a:prstGeom>
          <a:noFill/>
        </p:spPr>
        <p:txBody>
          <a:bodyPr wrap="square" rtlCol="0">
            <a:spAutoFit/>
          </a:bodyPr>
          <a:lstStyle/>
          <a:p>
            <a:r>
              <a:rPr lang="en-US" b="1" dirty="0">
                <a:hlinkClick r:id="rId13"/>
              </a:rPr>
              <a:t>http://labriataphd.altervista.org/</a:t>
            </a:r>
            <a:r>
              <a:rPr lang="en-US" b="1" dirty="0"/>
              <a:t> </a:t>
            </a:r>
          </a:p>
        </p:txBody>
      </p:sp>
    </p:spTree>
    <p:extLst>
      <p:ext uri="{BB962C8B-B14F-4D97-AF65-F5344CB8AC3E}">
        <p14:creationId xmlns:p14="http://schemas.microsoft.com/office/powerpoint/2010/main" val="3945250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BC3453A1-82FF-451E-8601-A7679CBF000C}"/>
              </a:ext>
            </a:extLst>
          </p:cNvPr>
          <p:cNvSpPr txBox="1"/>
          <p:nvPr/>
        </p:nvSpPr>
        <p:spPr>
          <a:xfrm>
            <a:off x="1638301" y="90072"/>
            <a:ext cx="1882245" cy="923330"/>
          </a:xfrm>
          <a:prstGeom prst="rect">
            <a:avLst/>
          </a:prstGeom>
          <a:noFill/>
        </p:spPr>
        <p:txBody>
          <a:bodyPr wrap="square" rtlCol="0">
            <a:spAutoFit/>
          </a:bodyPr>
          <a:lstStyle/>
          <a:p>
            <a:r>
              <a:rPr lang="en-US" b="1" dirty="0"/>
              <a:t>The technology extends PFAM coverage by 12%</a:t>
            </a:r>
          </a:p>
        </p:txBody>
      </p:sp>
      <p:grpSp>
        <p:nvGrpSpPr>
          <p:cNvPr id="36" name="Group 35">
            <a:extLst>
              <a:ext uri="{FF2B5EF4-FFF2-40B4-BE49-F238E27FC236}">
                <a16:creationId xmlns:a16="http://schemas.microsoft.com/office/drawing/2014/main" id="{2A1B3889-F3B8-4EFA-BB96-BEE19FA72EEC}"/>
              </a:ext>
            </a:extLst>
          </p:cNvPr>
          <p:cNvGrpSpPr/>
          <p:nvPr/>
        </p:nvGrpSpPr>
        <p:grpSpPr>
          <a:xfrm>
            <a:off x="3676352" y="235770"/>
            <a:ext cx="5961283" cy="4856458"/>
            <a:chOff x="-1558559" y="-1900778"/>
            <a:chExt cx="10751367" cy="8758778"/>
          </a:xfrm>
        </p:grpSpPr>
        <p:grpSp>
          <p:nvGrpSpPr>
            <p:cNvPr id="37" name="Group 36">
              <a:extLst>
                <a:ext uri="{FF2B5EF4-FFF2-40B4-BE49-F238E27FC236}">
                  <a16:creationId xmlns:a16="http://schemas.microsoft.com/office/drawing/2014/main" id="{14D9B604-EEFF-49C6-A074-99DE54CC35AA}"/>
                </a:ext>
              </a:extLst>
            </p:cNvPr>
            <p:cNvGrpSpPr/>
            <p:nvPr/>
          </p:nvGrpSpPr>
          <p:grpSpPr>
            <a:xfrm>
              <a:off x="409764" y="-1522687"/>
              <a:ext cx="6491573" cy="8380687"/>
              <a:chOff x="11269574" y="-3190344"/>
              <a:chExt cx="3792832" cy="4896583"/>
            </a:xfrm>
          </p:grpSpPr>
          <p:sp>
            <p:nvSpPr>
              <p:cNvPr id="57" name="Oval 56">
                <a:extLst>
                  <a:ext uri="{FF2B5EF4-FFF2-40B4-BE49-F238E27FC236}">
                    <a16:creationId xmlns:a16="http://schemas.microsoft.com/office/drawing/2014/main" id="{47745F9E-627A-4354-8AC6-3ED1058382B0}"/>
                  </a:ext>
                </a:extLst>
              </p:cNvPr>
              <p:cNvSpPr/>
              <p:nvPr/>
            </p:nvSpPr>
            <p:spPr>
              <a:xfrm rot="2508869">
                <a:off x="12654025" y="-2257458"/>
                <a:ext cx="2408381" cy="3890909"/>
              </a:xfrm>
              <a:prstGeom prst="ellipse">
                <a:avLst/>
              </a:prstGeom>
              <a:solidFill>
                <a:schemeClr val="accent4">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latin typeface="Helvetica" panose="020B0604020202020204" pitchFamily="34" charset="0"/>
                  <a:cs typeface="Helvetica" panose="020B0604020202020204" pitchFamily="34" charset="0"/>
                </a:endParaRPr>
              </a:p>
            </p:txBody>
          </p:sp>
          <p:sp>
            <p:nvSpPr>
              <p:cNvPr id="58" name="Oval 57">
                <a:extLst>
                  <a:ext uri="{FF2B5EF4-FFF2-40B4-BE49-F238E27FC236}">
                    <a16:creationId xmlns:a16="http://schemas.microsoft.com/office/drawing/2014/main" id="{AA760764-BAC9-413A-B7DF-A71E84828C91}"/>
                  </a:ext>
                </a:extLst>
              </p:cNvPr>
              <p:cNvSpPr/>
              <p:nvPr/>
            </p:nvSpPr>
            <p:spPr>
              <a:xfrm rot="2508869">
                <a:off x="12021092" y="-3190344"/>
                <a:ext cx="2302649" cy="3890909"/>
              </a:xfrm>
              <a:prstGeom prst="ellipse">
                <a:avLst/>
              </a:prstGeom>
              <a:solidFill>
                <a:srgbClr val="00B05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latin typeface="Helvetica" panose="020B0604020202020204" pitchFamily="34" charset="0"/>
                  <a:cs typeface="Helvetica" panose="020B0604020202020204" pitchFamily="34" charset="0"/>
                </a:endParaRPr>
              </a:p>
            </p:txBody>
          </p:sp>
          <p:sp>
            <p:nvSpPr>
              <p:cNvPr id="59" name="Oval 58">
                <a:extLst>
                  <a:ext uri="{FF2B5EF4-FFF2-40B4-BE49-F238E27FC236}">
                    <a16:creationId xmlns:a16="http://schemas.microsoft.com/office/drawing/2014/main" id="{E624D9E3-F0E3-4F1B-9E4A-EDCD3D5D50E2}"/>
                  </a:ext>
                </a:extLst>
              </p:cNvPr>
              <p:cNvSpPr/>
              <p:nvPr/>
            </p:nvSpPr>
            <p:spPr>
              <a:xfrm rot="19028690">
                <a:off x="12053541" y="-2984371"/>
                <a:ext cx="1857094" cy="3890909"/>
              </a:xfrm>
              <a:prstGeom prst="ellipse">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latin typeface="Helvetica" panose="020B0604020202020204" pitchFamily="34" charset="0"/>
                  <a:cs typeface="Helvetica" panose="020B0604020202020204" pitchFamily="34" charset="0"/>
                </a:endParaRPr>
              </a:p>
            </p:txBody>
          </p:sp>
          <p:sp>
            <p:nvSpPr>
              <p:cNvPr id="60" name="Oval 59">
                <a:extLst>
                  <a:ext uri="{FF2B5EF4-FFF2-40B4-BE49-F238E27FC236}">
                    <a16:creationId xmlns:a16="http://schemas.microsoft.com/office/drawing/2014/main" id="{F5245B2B-B2D4-47A8-AFC5-7DBB0AC30CAA}"/>
                  </a:ext>
                </a:extLst>
              </p:cNvPr>
              <p:cNvSpPr/>
              <p:nvPr/>
            </p:nvSpPr>
            <p:spPr>
              <a:xfrm rot="19028690">
                <a:off x="11269574" y="-2184670"/>
                <a:ext cx="2137180" cy="3890909"/>
              </a:xfrm>
              <a:prstGeom prst="ellipse">
                <a:avLst/>
              </a:prstGeom>
              <a:solidFill>
                <a:srgbClr val="FF6699">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latin typeface="Helvetica" panose="020B0604020202020204" pitchFamily="34" charset="0"/>
                  <a:cs typeface="Helvetica" panose="020B0604020202020204" pitchFamily="34" charset="0"/>
                </a:endParaRPr>
              </a:p>
            </p:txBody>
          </p:sp>
        </p:grpSp>
        <p:sp>
          <p:nvSpPr>
            <p:cNvPr id="38" name="Rectangle 37">
              <a:extLst>
                <a:ext uri="{FF2B5EF4-FFF2-40B4-BE49-F238E27FC236}">
                  <a16:creationId xmlns:a16="http://schemas.microsoft.com/office/drawing/2014/main" id="{6831E766-5489-46C2-B520-92A1E74CDF63}"/>
                </a:ext>
              </a:extLst>
            </p:cNvPr>
            <p:cNvSpPr/>
            <p:nvPr/>
          </p:nvSpPr>
          <p:spPr>
            <a:xfrm>
              <a:off x="7140951" y="494307"/>
              <a:ext cx="2051857" cy="1665255"/>
            </a:xfrm>
            <a:prstGeom prst="rect">
              <a:avLst/>
            </a:prstGeom>
          </p:spPr>
          <p:txBody>
            <a:bodyPr wrap="square">
              <a:spAutoFit/>
            </a:bodyPr>
            <a:lstStyle/>
            <a:p>
              <a:r>
                <a:rPr lang="LID4096" b="1" dirty="0">
                  <a:solidFill>
                    <a:srgbClr val="7030A0"/>
                  </a:solidFill>
                  <a:latin typeface="Helvetica" panose="020B0604020202020204" pitchFamily="34" charset="0"/>
                  <a:cs typeface="Helvetica" panose="020B0604020202020204" pitchFamily="34" charset="0"/>
                </a:rPr>
                <a:t>DMPfold</a:t>
              </a:r>
              <a:endParaRPr lang="en-US" b="1" dirty="0">
                <a:solidFill>
                  <a:srgbClr val="7030A0"/>
                </a:solidFill>
                <a:latin typeface="Helvetica" panose="020B0604020202020204" pitchFamily="34" charset="0"/>
                <a:cs typeface="Helvetica" panose="020B0604020202020204" pitchFamily="34" charset="0"/>
              </a:endParaRPr>
            </a:p>
            <a:p>
              <a:pPr algn="ctr"/>
              <a:r>
                <a:rPr lang="en-US" b="1" dirty="0">
                  <a:solidFill>
                    <a:srgbClr val="7030A0"/>
                  </a:solidFill>
                  <a:latin typeface="Helvetica" panose="020B0604020202020204" pitchFamily="34" charset="0"/>
                  <a:cs typeface="Helvetica" panose="020B0604020202020204" pitchFamily="34" charset="0"/>
                </a:rPr>
                <a:t>1475 (31)</a:t>
              </a:r>
              <a:endParaRPr lang="LID4096" b="1" dirty="0">
                <a:solidFill>
                  <a:srgbClr val="7030A0"/>
                </a:solidFill>
                <a:latin typeface="Helvetica" panose="020B0604020202020204" pitchFamily="34" charset="0"/>
                <a:cs typeface="Helvetica" panose="020B0604020202020204" pitchFamily="34" charset="0"/>
              </a:endParaRPr>
            </a:p>
          </p:txBody>
        </p:sp>
        <p:sp>
          <p:nvSpPr>
            <p:cNvPr id="39" name="Rectangle 38">
              <a:extLst>
                <a:ext uri="{FF2B5EF4-FFF2-40B4-BE49-F238E27FC236}">
                  <a16:creationId xmlns:a16="http://schemas.microsoft.com/office/drawing/2014/main" id="{ED6AEB28-4FAA-42B4-8A0F-12BB7866B6D1}"/>
                </a:ext>
              </a:extLst>
            </p:cNvPr>
            <p:cNvSpPr/>
            <p:nvPr/>
          </p:nvSpPr>
          <p:spPr>
            <a:xfrm>
              <a:off x="5693795" y="-1900778"/>
              <a:ext cx="1851283" cy="1665255"/>
            </a:xfrm>
            <a:prstGeom prst="rect">
              <a:avLst/>
            </a:prstGeom>
          </p:spPr>
          <p:txBody>
            <a:bodyPr wrap="square">
              <a:spAutoFit/>
            </a:bodyPr>
            <a:lstStyle/>
            <a:p>
              <a:pPr algn="ctr"/>
              <a:r>
                <a:rPr lang="LID4096" b="1" dirty="0">
                  <a:solidFill>
                    <a:srgbClr val="00B050"/>
                  </a:solidFill>
                  <a:latin typeface="Helvetica" panose="020B0604020202020204" pitchFamily="34" charset="0"/>
                  <a:cs typeface="Helvetica" panose="020B0604020202020204" pitchFamily="34" charset="0"/>
                </a:rPr>
                <a:t>Tara</a:t>
              </a:r>
              <a:endParaRPr lang="en-US" b="1" dirty="0">
                <a:solidFill>
                  <a:srgbClr val="00B050"/>
                </a:solidFill>
                <a:latin typeface="Helvetica" panose="020B0604020202020204" pitchFamily="34" charset="0"/>
                <a:cs typeface="Helvetica" panose="020B0604020202020204" pitchFamily="34" charset="0"/>
              </a:endParaRPr>
            </a:p>
            <a:p>
              <a:pPr algn="ctr"/>
              <a:r>
                <a:rPr lang="en-US" b="1" dirty="0">
                  <a:solidFill>
                    <a:srgbClr val="00B050"/>
                  </a:solidFill>
                  <a:latin typeface="Helvetica" panose="020B0604020202020204" pitchFamily="34" charset="0"/>
                  <a:cs typeface="Helvetica" panose="020B0604020202020204" pitchFamily="34" charset="0"/>
                </a:rPr>
                <a:t>444 (40)</a:t>
              </a:r>
              <a:endParaRPr lang="LID4096" b="1" dirty="0">
                <a:solidFill>
                  <a:srgbClr val="00B050"/>
                </a:solidFill>
                <a:latin typeface="Helvetica" panose="020B0604020202020204" pitchFamily="34" charset="0"/>
                <a:cs typeface="Helvetica" panose="020B0604020202020204" pitchFamily="34" charset="0"/>
              </a:endParaRPr>
            </a:p>
          </p:txBody>
        </p:sp>
        <p:sp>
          <p:nvSpPr>
            <p:cNvPr id="40" name="Rectangle 39">
              <a:extLst>
                <a:ext uri="{FF2B5EF4-FFF2-40B4-BE49-F238E27FC236}">
                  <a16:creationId xmlns:a16="http://schemas.microsoft.com/office/drawing/2014/main" id="{2CE73929-3967-430B-9EDF-66C43EBA694E}"/>
                </a:ext>
              </a:extLst>
            </p:cNvPr>
            <p:cNvSpPr/>
            <p:nvPr/>
          </p:nvSpPr>
          <p:spPr>
            <a:xfrm>
              <a:off x="-1558559" y="-68314"/>
              <a:ext cx="2209630" cy="1665255"/>
            </a:xfrm>
            <a:prstGeom prst="rect">
              <a:avLst/>
            </a:prstGeom>
          </p:spPr>
          <p:txBody>
            <a:bodyPr wrap="square">
              <a:spAutoFit/>
            </a:bodyPr>
            <a:lstStyle/>
            <a:p>
              <a:r>
                <a:rPr lang="LID4096" b="1" dirty="0">
                  <a:solidFill>
                    <a:srgbClr val="FF0000"/>
                  </a:solidFill>
                  <a:latin typeface="Helvetica" panose="020B0604020202020204" pitchFamily="34" charset="0"/>
                  <a:cs typeface="Helvetica" panose="020B0604020202020204" pitchFamily="34" charset="0"/>
                </a:rPr>
                <a:t>PConsC3</a:t>
              </a:r>
              <a:r>
                <a:rPr lang="en-US" b="1" dirty="0">
                  <a:solidFill>
                    <a:srgbClr val="FF0000"/>
                  </a:solidFill>
                  <a:latin typeface="Helvetica" panose="020B0604020202020204" pitchFamily="34" charset="0"/>
                  <a:cs typeface="Helvetica" panose="020B0604020202020204" pitchFamily="34" charset="0"/>
                </a:rPr>
                <a:t> 411</a:t>
              </a:r>
            </a:p>
            <a:p>
              <a:r>
                <a:rPr lang="en-US" b="1" dirty="0">
                  <a:solidFill>
                    <a:srgbClr val="FF0000"/>
                  </a:solidFill>
                  <a:latin typeface="Helvetica" panose="020B0604020202020204" pitchFamily="34" charset="0"/>
                  <a:cs typeface="Helvetica" panose="020B0604020202020204" pitchFamily="34" charset="0"/>
                </a:rPr>
                <a:t>(58)</a:t>
              </a:r>
              <a:endParaRPr lang="LID4096" b="1" dirty="0">
                <a:solidFill>
                  <a:srgbClr val="FF0000"/>
                </a:solidFill>
                <a:latin typeface="Helvetica" panose="020B0604020202020204" pitchFamily="34" charset="0"/>
                <a:cs typeface="Helvetica" panose="020B0604020202020204" pitchFamily="34" charset="0"/>
              </a:endParaRPr>
            </a:p>
          </p:txBody>
        </p:sp>
        <p:sp>
          <p:nvSpPr>
            <p:cNvPr id="41" name="Rectangle 40">
              <a:extLst>
                <a:ext uri="{FF2B5EF4-FFF2-40B4-BE49-F238E27FC236}">
                  <a16:creationId xmlns:a16="http://schemas.microsoft.com/office/drawing/2014/main" id="{766DB493-5FEC-48A4-9E95-D98551BE2124}"/>
                </a:ext>
              </a:extLst>
            </p:cNvPr>
            <p:cNvSpPr/>
            <p:nvPr/>
          </p:nvSpPr>
          <p:spPr>
            <a:xfrm>
              <a:off x="309688" y="-1621081"/>
              <a:ext cx="3519933" cy="1165679"/>
            </a:xfrm>
            <a:prstGeom prst="rect">
              <a:avLst/>
            </a:prstGeom>
          </p:spPr>
          <p:txBody>
            <a:bodyPr wrap="square">
              <a:spAutoFit/>
            </a:bodyPr>
            <a:lstStyle/>
            <a:p>
              <a:r>
                <a:rPr lang="LID4096" b="1" dirty="0">
                  <a:solidFill>
                    <a:schemeClr val="accent6"/>
                  </a:solidFill>
                  <a:latin typeface="Helvetica" panose="020B0604020202020204" pitchFamily="34" charset="0"/>
                  <a:cs typeface="Helvetica" panose="020B0604020202020204" pitchFamily="34" charset="0"/>
                </a:rPr>
                <a:t>Gremlin</a:t>
              </a:r>
              <a:endParaRPr lang="en-US" b="1" dirty="0">
                <a:solidFill>
                  <a:schemeClr val="accent6"/>
                </a:solidFill>
                <a:latin typeface="Helvetica" panose="020B0604020202020204" pitchFamily="34" charset="0"/>
                <a:cs typeface="Helvetica" panose="020B0604020202020204" pitchFamily="34" charset="0"/>
              </a:endParaRPr>
            </a:p>
            <a:p>
              <a:r>
                <a:rPr lang="en-US" b="1" dirty="0">
                  <a:solidFill>
                    <a:schemeClr val="accent6"/>
                  </a:solidFill>
                  <a:latin typeface="Helvetica" panose="020B0604020202020204" pitchFamily="34" charset="0"/>
                  <a:cs typeface="Helvetica" panose="020B0604020202020204" pitchFamily="34" charset="0"/>
                </a:rPr>
                <a:t>639 (71)</a:t>
              </a:r>
              <a:endParaRPr lang="LID4096" b="1" dirty="0">
                <a:solidFill>
                  <a:schemeClr val="accent6"/>
                </a:solidFill>
                <a:latin typeface="Helvetica" panose="020B0604020202020204" pitchFamily="34" charset="0"/>
                <a:cs typeface="Helvetica" panose="020B0604020202020204" pitchFamily="34" charset="0"/>
              </a:endParaRPr>
            </a:p>
          </p:txBody>
        </p:sp>
        <p:sp>
          <p:nvSpPr>
            <p:cNvPr id="42" name="Rectangle 41">
              <a:extLst>
                <a:ext uri="{FF2B5EF4-FFF2-40B4-BE49-F238E27FC236}">
                  <a16:creationId xmlns:a16="http://schemas.microsoft.com/office/drawing/2014/main" id="{13800C17-FBAD-4C6F-9A9D-DD4BB4D958C3}"/>
                </a:ext>
              </a:extLst>
            </p:cNvPr>
            <p:cNvSpPr/>
            <p:nvPr/>
          </p:nvSpPr>
          <p:spPr>
            <a:xfrm>
              <a:off x="6022050" y="2562583"/>
              <a:ext cx="1024212" cy="666102"/>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814</a:t>
              </a:r>
            </a:p>
          </p:txBody>
        </p:sp>
        <p:sp>
          <p:nvSpPr>
            <p:cNvPr id="43" name="Rectangle 42">
              <a:extLst>
                <a:ext uri="{FF2B5EF4-FFF2-40B4-BE49-F238E27FC236}">
                  <a16:creationId xmlns:a16="http://schemas.microsoft.com/office/drawing/2014/main" id="{4A43E16C-F228-4205-AC97-6AE9D789B398}"/>
                </a:ext>
              </a:extLst>
            </p:cNvPr>
            <p:cNvSpPr/>
            <p:nvPr/>
          </p:nvSpPr>
          <p:spPr>
            <a:xfrm>
              <a:off x="4296577" y="-513031"/>
              <a:ext cx="1015394" cy="1165679"/>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202</a:t>
              </a:r>
            </a:p>
          </p:txBody>
        </p:sp>
        <p:sp>
          <p:nvSpPr>
            <p:cNvPr id="44" name="Rectangle 43">
              <a:extLst>
                <a:ext uri="{FF2B5EF4-FFF2-40B4-BE49-F238E27FC236}">
                  <a16:creationId xmlns:a16="http://schemas.microsoft.com/office/drawing/2014/main" id="{BA0C21A0-BDB3-47AA-8D13-1EE14A37B842}"/>
                </a:ext>
              </a:extLst>
            </p:cNvPr>
            <p:cNvSpPr/>
            <p:nvPr/>
          </p:nvSpPr>
          <p:spPr>
            <a:xfrm>
              <a:off x="1037992" y="-245808"/>
              <a:ext cx="1215790" cy="666102"/>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180</a:t>
              </a:r>
            </a:p>
          </p:txBody>
        </p:sp>
        <p:sp>
          <p:nvSpPr>
            <p:cNvPr id="45" name="Rectangle 44">
              <a:extLst>
                <a:ext uri="{FF2B5EF4-FFF2-40B4-BE49-F238E27FC236}">
                  <a16:creationId xmlns:a16="http://schemas.microsoft.com/office/drawing/2014/main" id="{858EDF6B-DAF4-421B-A78E-A53054A608C2}"/>
                </a:ext>
              </a:extLst>
            </p:cNvPr>
            <p:cNvSpPr/>
            <p:nvPr/>
          </p:nvSpPr>
          <p:spPr>
            <a:xfrm>
              <a:off x="-245975" y="1778528"/>
              <a:ext cx="1228078" cy="666102"/>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171</a:t>
              </a:r>
            </a:p>
          </p:txBody>
        </p:sp>
        <p:sp>
          <p:nvSpPr>
            <p:cNvPr id="46" name="Rectangle 45">
              <a:extLst>
                <a:ext uri="{FF2B5EF4-FFF2-40B4-BE49-F238E27FC236}">
                  <a16:creationId xmlns:a16="http://schemas.microsoft.com/office/drawing/2014/main" id="{4AA4E7DA-3CF7-4CD9-8FE3-BD3CF65E460E}"/>
                </a:ext>
              </a:extLst>
            </p:cNvPr>
            <p:cNvSpPr/>
            <p:nvPr/>
          </p:nvSpPr>
          <p:spPr>
            <a:xfrm>
              <a:off x="909999" y="874178"/>
              <a:ext cx="913830" cy="666102"/>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43</a:t>
              </a:r>
            </a:p>
          </p:txBody>
        </p:sp>
        <p:sp>
          <p:nvSpPr>
            <p:cNvPr id="47" name="Rectangle 46">
              <a:extLst>
                <a:ext uri="{FF2B5EF4-FFF2-40B4-BE49-F238E27FC236}">
                  <a16:creationId xmlns:a16="http://schemas.microsoft.com/office/drawing/2014/main" id="{391256CD-0C9E-4C67-921C-36E788C449F6}"/>
                </a:ext>
              </a:extLst>
            </p:cNvPr>
            <p:cNvSpPr/>
            <p:nvPr/>
          </p:nvSpPr>
          <p:spPr>
            <a:xfrm>
              <a:off x="1908494" y="1747434"/>
              <a:ext cx="660398" cy="666102"/>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1</a:t>
              </a:r>
            </a:p>
          </p:txBody>
        </p:sp>
        <p:sp>
          <p:nvSpPr>
            <p:cNvPr id="48" name="Rectangle 47">
              <a:extLst>
                <a:ext uri="{FF2B5EF4-FFF2-40B4-BE49-F238E27FC236}">
                  <a16:creationId xmlns:a16="http://schemas.microsoft.com/office/drawing/2014/main" id="{CD5805EC-8983-4FEB-BB1D-D2EDDCF2801C}"/>
                </a:ext>
              </a:extLst>
            </p:cNvPr>
            <p:cNvSpPr/>
            <p:nvPr/>
          </p:nvSpPr>
          <p:spPr>
            <a:xfrm>
              <a:off x="1181063" y="3046514"/>
              <a:ext cx="909592" cy="666102"/>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48</a:t>
              </a:r>
            </a:p>
          </p:txBody>
        </p:sp>
        <p:sp>
          <p:nvSpPr>
            <p:cNvPr id="49" name="Rectangle 48">
              <a:extLst>
                <a:ext uri="{FF2B5EF4-FFF2-40B4-BE49-F238E27FC236}">
                  <a16:creationId xmlns:a16="http://schemas.microsoft.com/office/drawing/2014/main" id="{C5E18685-A04A-4CB6-A48F-CE0854338896}"/>
                </a:ext>
              </a:extLst>
            </p:cNvPr>
            <p:cNvSpPr/>
            <p:nvPr/>
          </p:nvSpPr>
          <p:spPr>
            <a:xfrm>
              <a:off x="2838450" y="568476"/>
              <a:ext cx="660398" cy="666102"/>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2</a:t>
              </a:r>
            </a:p>
          </p:txBody>
        </p:sp>
        <p:sp>
          <p:nvSpPr>
            <p:cNvPr id="50" name="Rectangle 49">
              <a:extLst>
                <a:ext uri="{FF2B5EF4-FFF2-40B4-BE49-F238E27FC236}">
                  <a16:creationId xmlns:a16="http://schemas.microsoft.com/office/drawing/2014/main" id="{106E6654-C090-435F-A054-3673D6048C0D}"/>
                </a:ext>
              </a:extLst>
            </p:cNvPr>
            <p:cNvSpPr/>
            <p:nvPr/>
          </p:nvSpPr>
          <p:spPr>
            <a:xfrm>
              <a:off x="4130794" y="2104912"/>
              <a:ext cx="660398" cy="666102"/>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4</a:t>
              </a:r>
            </a:p>
          </p:txBody>
        </p:sp>
        <p:sp>
          <p:nvSpPr>
            <p:cNvPr id="51" name="Rectangle 50">
              <a:extLst>
                <a:ext uri="{FF2B5EF4-FFF2-40B4-BE49-F238E27FC236}">
                  <a16:creationId xmlns:a16="http://schemas.microsoft.com/office/drawing/2014/main" id="{A83B268E-A7A7-4D43-B1F9-D30553FB44CA}"/>
                </a:ext>
              </a:extLst>
            </p:cNvPr>
            <p:cNvSpPr/>
            <p:nvPr/>
          </p:nvSpPr>
          <p:spPr>
            <a:xfrm>
              <a:off x="4791194" y="3528283"/>
              <a:ext cx="1200649" cy="666102"/>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346</a:t>
              </a:r>
            </a:p>
          </p:txBody>
        </p:sp>
        <p:sp>
          <p:nvSpPr>
            <p:cNvPr id="52" name="Rectangle 51">
              <a:extLst>
                <a:ext uri="{FF2B5EF4-FFF2-40B4-BE49-F238E27FC236}">
                  <a16:creationId xmlns:a16="http://schemas.microsoft.com/office/drawing/2014/main" id="{927F6273-C595-4522-868F-F18EAC880F67}"/>
                </a:ext>
              </a:extLst>
            </p:cNvPr>
            <p:cNvSpPr/>
            <p:nvPr/>
          </p:nvSpPr>
          <p:spPr>
            <a:xfrm>
              <a:off x="3112110" y="2993472"/>
              <a:ext cx="660398" cy="666102"/>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0</a:t>
              </a:r>
            </a:p>
          </p:txBody>
        </p:sp>
        <p:sp>
          <p:nvSpPr>
            <p:cNvPr id="53" name="Rectangle 52">
              <a:extLst>
                <a:ext uri="{FF2B5EF4-FFF2-40B4-BE49-F238E27FC236}">
                  <a16:creationId xmlns:a16="http://schemas.microsoft.com/office/drawing/2014/main" id="{B64C88C0-6320-4D0F-9AF1-FAE99F394C48}"/>
                </a:ext>
              </a:extLst>
            </p:cNvPr>
            <p:cNvSpPr/>
            <p:nvPr/>
          </p:nvSpPr>
          <p:spPr>
            <a:xfrm>
              <a:off x="4013922" y="4092990"/>
              <a:ext cx="909592" cy="666102"/>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63</a:t>
              </a:r>
            </a:p>
          </p:txBody>
        </p:sp>
        <p:sp>
          <p:nvSpPr>
            <p:cNvPr id="54" name="Rectangle 53">
              <a:extLst>
                <a:ext uri="{FF2B5EF4-FFF2-40B4-BE49-F238E27FC236}">
                  <a16:creationId xmlns:a16="http://schemas.microsoft.com/office/drawing/2014/main" id="{860C38DA-FF10-455D-9D2E-573E044F709E}"/>
                </a:ext>
              </a:extLst>
            </p:cNvPr>
            <p:cNvSpPr/>
            <p:nvPr/>
          </p:nvSpPr>
          <p:spPr>
            <a:xfrm>
              <a:off x="4965072" y="927043"/>
              <a:ext cx="1092452" cy="666102"/>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163</a:t>
              </a:r>
            </a:p>
          </p:txBody>
        </p:sp>
        <p:sp>
          <p:nvSpPr>
            <p:cNvPr id="55" name="Rectangle 54">
              <a:extLst>
                <a:ext uri="{FF2B5EF4-FFF2-40B4-BE49-F238E27FC236}">
                  <a16:creationId xmlns:a16="http://schemas.microsoft.com/office/drawing/2014/main" id="{EA28063A-7736-4F04-A955-AEC6BC75D8A5}"/>
                </a:ext>
              </a:extLst>
            </p:cNvPr>
            <p:cNvSpPr/>
            <p:nvPr/>
          </p:nvSpPr>
          <p:spPr>
            <a:xfrm>
              <a:off x="2211385" y="3877546"/>
              <a:ext cx="909592" cy="666102"/>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24</a:t>
              </a:r>
            </a:p>
          </p:txBody>
        </p:sp>
        <p:sp>
          <p:nvSpPr>
            <p:cNvPr id="56" name="Rectangle 55">
              <a:extLst>
                <a:ext uri="{FF2B5EF4-FFF2-40B4-BE49-F238E27FC236}">
                  <a16:creationId xmlns:a16="http://schemas.microsoft.com/office/drawing/2014/main" id="{8A272563-C54F-49EE-BADB-EB214DDF02F6}"/>
                </a:ext>
              </a:extLst>
            </p:cNvPr>
            <p:cNvSpPr/>
            <p:nvPr/>
          </p:nvSpPr>
          <p:spPr>
            <a:xfrm>
              <a:off x="2833033" y="5104642"/>
              <a:ext cx="1193756" cy="666102"/>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61</a:t>
              </a:r>
            </a:p>
          </p:txBody>
        </p:sp>
      </p:grpSp>
      <p:sp>
        <p:nvSpPr>
          <p:cNvPr id="61" name="TextBox 60">
            <a:extLst>
              <a:ext uri="{FF2B5EF4-FFF2-40B4-BE49-F238E27FC236}">
                <a16:creationId xmlns:a16="http://schemas.microsoft.com/office/drawing/2014/main" id="{F70CAC36-BD84-4820-A78D-01334B8CE5CD}"/>
              </a:ext>
            </a:extLst>
          </p:cNvPr>
          <p:cNvSpPr txBox="1"/>
          <p:nvPr/>
        </p:nvSpPr>
        <p:spPr>
          <a:xfrm>
            <a:off x="1524001" y="5325585"/>
            <a:ext cx="2844379" cy="707886"/>
          </a:xfrm>
          <a:prstGeom prst="rect">
            <a:avLst/>
          </a:prstGeom>
          <a:noFill/>
        </p:spPr>
        <p:txBody>
          <a:bodyPr wrap="square" rtlCol="0">
            <a:spAutoFit/>
          </a:bodyPr>
          <a:lstStyle/>
          <a:p>
            <a:pPr algn="ctr"/>
            <a:r>
              <a:rPr lang="en-US" sz="2000" b="1" dirty="0">
                <a:latin typeface="Helvetica" panose="020B0604020202020204" pitchFamily="34" charset="0"/>
                <a:cs typeface="Helvetica" panose="020B0604020202020204" pitchFamily="34" charset="0"/>
              </a:rPr>
              <a:t>PFAM: 17929 families</a:t>
            </a:r>
          </a:p>
          <a:p>
            <a:pPr algn="ctr"/>
            <a:r>
              <a:rPr lang="en-US" sz="2000" b="1" dirty="0">
                <a:latin typeface="Helvetica" panose="020B0604020202020204" pitchFamily="34" charset="0"/>
                <a:cs typeface="Helvetica" panose="020B0604020202020204" pitchFamily="34" charset="0"/>
              </a:rPr>
              <a:t>(v32, Sep 2018)</a:t>
            </a:r>
            <a:endParaRPr lang="LID4096" sz="2000" b="1" dirty="0">
              <a:latin typeface="Helvetica" panose="020B0604020202020204" pitchFamily="34" charset="0"/>
              <a:cs typeface="Helvetica" panose="020B0604020202020204" pitchFamily="34" charset="0"/>
            </a:endParaRPr>
          </a:p>
        </p:txBody>
      </p:sp>
      <p:sp>
        <p:nvSpPr>
          <p:cNvPr id="62" name="Rectangle: Rounded Corners 61">
            <a:extLst>
              <a:ext uri="{FF2B5EF4-FFF2-40B4-BE49-F238E27FC236}">
                <a16:creationId xmlns:a16="http://schemas.microsoft.com/office/drawing/2014/main" id="{E971D7AB-EFB7-4740-A566-CFCB0ED4451F}"/>
              </a:ext>
            </a:extLst>
          </p:cNvPr>
          <p:cNvSpPr/>
          <p:nvPr/>
        </p:nvSpPr>
        <p:spPr>
          <a:xfrm>
            <a:off x="7697545" y="4856358"/>
            <a:ext cx="2704874" cy="1230081"/>
          </a:xfrm>
          <a:prstGeom prst="roundRect">
            <a:avLst>
              <a:gd name="adj" fmla="val 639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elvetica" panose="020B0604020202020204" pitchFamily="34" charset="0"/>
                <a:cs typeface="Helvetica" panose="020B0604020202020204" pitchFamily="34" charset="0"/>
              </a:rPr>
              <a:t>wwPDB: Structures for 9878 PFAM families</a:t>
            </a:r>
          </a:p>
          <a:p>
            <a:pPr algn="ctr"/>
            <a:r>
              <a:rPr lang="en-US" dirty="0">
                <a:solidFill>
                  <a:schemeClr val="tx1"/>
                </a:solidFill>
                <a:latin typeface="Helvetica" panose="020B0604020202020204" pitchFamily="34" charset="0"/>
                <a:cs typeface="Helvetica" panose="020B0604020202020204" pitchFamily="34" charset="0"/>
              </a:rPr>
              <a:t>(</a:t>
            </a:r>
            <a:r>
              <a:rPr lang="en-US" dirty="0" err="1">
                <a:solidFill>
                  <a:schemeClr val="tx1"/>
                </a:solidFill>
                <a:latin typeface="Helvetica" panose="020B0604020202020204" pitchFamily="34" charset="0"/>
                <a:cs typeface="Helvetica" panose="020B0604020202020204" pitchFamily="34" charset="0"/>
              </a:rPr>
              <a:t>PDBfam</a:t>
            </a:r>
            <a:r>
              <a:rPr lang="en-US" dirty="0">
                <a:solidFill>
                  <a:schemeClr val="tx1"/>
                </a:solidFill>
                <a:latin typeface="Helvetica" panose="020B0604020202020204" pitchFamily="34" charset="0"/>
                <a:cs typeface="Helvetica" panose="020B0604020202020204" pitchFamily="34" charset="0"/>
              </a:rPr>
              <a:t> by Nov 2019)</a:t>
            </a:r>
          </a:p>
          <a:p>
            <a:pPr algn="ctr"/>
            <a:r>
              <a:rPr lang="en-US" i="1" dirty="0">
                <a:solidFill>
                  <a:schemeClr val="tx1"/>
                </a:solidFill>
                <a:latin typeface="Helvetica" panose="020B0604020202020204" pitchFamily="34" charset="0"/>
                <a:cs typeface="Helvetica" panose="020B0604020202020204" pitchFamily="34" charset="0"/>
              </a:rPr>
              <a:t>55% of PFAM</a:t>
            </a:r>
          </a:p>
        </p:txBody>
      </p:sp>
      <p:sp>
        <p:nvSpPr>
          <p:cNvPr id="32" name="TextBox 31">
            <a:extLst>
              <a:ext uri="{FF2B5EF4-FFF2-40B4-BE49-F238E27FC236}">
                <a16:creationId xmlns:a16="http://schemas.microsoft.com/office/drawing/2014/main" id="{ACA4EA38-B5BA-498C-BAD8-D4E91FFC7B31}"/>
              </a:ext>
            </a:extLst>
          </p:cNvPr>
          <p:cNvSpPr txBox="1"/>
          <p:nvPr/>
        </p:nvSpPr>
        <p:spPr>
          <a:xfrm>
            <a:off x="6172201" y="6539639"/>
            <a:ext cx="4639320" cy="369332"/>
          </a:xfrm>
          <a:prstGeom prst="rect">
            <a:avLst/>
          </a:prstGeom>
          <a:noFill/>
        </p:spPr>
        <p:txBody>
          <a:bodyPr wrap="square" rtlCol="0">
            <a:spAutoFit/>
          </a:bodyPr>
          <a:lstStyle/>
          <a:p>
            <a:pPr algn="ctr"/>
            <a:r>
              <a:rPr lang="en-US" dirty="0"/>
              <a:t>Abriata &amp; Dal </a:t>
            </a:r>
            <a:r>
              <a:rPr lang="en-US" dirty="0" err="1"/>
              <a:t>Peraro</a:t>
            </a:r>
            <a:r>
              <a:rPr lang="en-US" dirty="0"/>
              <a:t> </a:t>
            </a:r>
            <a:r>
              <a:rPr lang="en-US" i="1" dirty="0"/>
              <a:t>Brief </a:t>
            </a:r>
            <a:r>
              <a:rPr lang="en-US" i="1" dirty="0" err="1"/>
              <a:t>Bioinf</a:t>
            </a:r>
            <a:r>
              <a:rPr lang="en-US" dirty="0"/>
              <a:t> 2020</a:t>
            </a:r>
            <a:endParaRPr lang="LID4096" dirty="0"/>
          </a:p>
        </p:txBody>
      </p:sp>
      <p:sp>
        <p:nvSpPr>
          <p:cNvPr id="33" name="TextBox 32">
            <a:extLst>
              <a:ext uri="{FF2B5EF4-FFF2-40B4-BE49-F238E27FC236}">
                <a16:creationId xmlns:a16="http://schemas.microsoft.com/office/drawing/2014/main" id="{E0F3AD70-F6A7-430A-8458-116260B46B01}"/>
              </a:ext>
            </a:extLst>
          </p:cNvPr>
          <p:cNvSpPr txBox="1"/>
          <p:nvPr/>
        </p:nvSpPr>
        <p:spPr>
          <a:xfrm>
            <a:off x="1524000" y="6488668"/>
            <a:ext cx="5486400" cy="369332"/>
          </a:xfrm>
          <a:prstGeom prst="rect">
            <a:avLst/>
          </a:prstGeom>
          <a:noFill/>
        </p:spPr>
        <p:txBody>
          <a:bodyPr wrap="square" rtlCol="0">
            <a:spAutoFit/>
          </a:bodyPr>
          <a:lstStyle/>
          <a:p>
            <a:r>
              <a:rPr lang="en-US" b="1" dirty="0">
                <a:hlinkClick r:id="rId2"/>
              </a:rPr>
              <a:t>http://labriataphd.altervista.org/</a:t>
            </a:r>
            <a:r>
              <a:rPr lang="en-US" b="1" dirty="0"/>
              <a:t> </a:t>
            </a:r>
          </a:p>
        </p:txBody>
      </p:sp>
    </p:spTree>
    <p:extLst>
      <p:ext uri="{BB962C8B-B14F-4D97-AF65-F5344CB8AC3E}">
        <p14:creationId xmlns:p14="http://schemas.microsoft.com/office/powerpoint/2010/main" val="396166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56A4D9-0FF2-4F52-B10B-86B146469E71}"/>
              </a:ext>
            </a:extLst>
          </p:cNvPr>
          <p:cNvGrpSpPr/>
          <p:nvPr/>
        </p:nvGrpSpPr>
        <p:grpSpPr>
          <a:xfrm>
            <a:off x="6315076" y="-2621"/>
            <a:ext cx="4352925" cy="6822521"/>
            <a:chOff x="-420914" y="-3604483"/>
            <a:chExt cx="9564914" cy="15932816"/>
          </a:xfrm>
        </p:grpSpPr>
        <p:sp>
          <p:nvSpPr>
            <p:cNvPr id="5" name="Rectangle 4">
              <a:extLst>
                <a:ext uri="{FF2B5EF4-FFF2-40B4-BE49-F238E27FC236}">
                  <a16:creationId xmlns:a16="http://schemas.microsoft.com/office/drawing/2014/main" id="{E2F4A40B-747E-412E-A46D-0EB8B895821A}"/>
                </a:ext>
              </a:extLst>
            </p:cNvPr>
            <p:cNvSpPr/>
            <p:nvPr/>
          </p:nvSpPr>
          <p:spPr>
            <a:xfrm>
              <a:off x="-420914" y="-3604483"/>
              <a:ext cx="9564914" cy="15825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900"/>
            </a:p>
          </p:txBody>
        </p:sp>
        <p:sp>
          <p:nvSpPr>
            <p:cNvPr id="6" name="TextBox 5">
              <a:extLst>
                <a:ext uri="{FF2B5EF4-FFF2-40B4-BE49-F238E27FC236}">
                  <a16:creationId xmlns:a16="http://schemas.microsoft.com/office/drawing/2014/main" id="{948D8068-BC18-40A6-89C4-3CD4A3A781A9}"/>
                </a:ext>
              </a:extLst>
            </p:cNvPr>
            <p:cNvSpPr txBox="1"/>
            <p:nvPr/>
          </p:nvSpPr>
          <p:spPr>
            <a:xfrm>
              <a:off x="-9663" y="7616332"/>
              <a:ext cx="2064123" cy="539068"/>
            </a:xfrm>
            <a:prstGeom prst="rect">
              <a:avLst/>
            </a:prstGeom>
            <a:noFill/>
          </p:spPr>
          <p:txBody>
            <a:bodyPr wrap="square" rtlCol="0">
              <a:spAutoFit/>
            </a:bodyPr>
            <a:lstStyle/>
            <a:p>
              <a:pPr algn="ctr"/>
              <a:r>
                <a:rPr lang="en-US" sz="900" dirty="0"/>
                <a:t>PConsC3</a:t>
              </a:r>
              <a:endParaRPr lang="LID4096" sz="900" dirty="0"/>
            </a:p>
          </p:txBody>
        </p:sp>
        <p:pic>
          <p:nvPicPr>
            <p:cNvPr id="7" name="Picture 6">
              <a:extLst>
                <a:ext uri="{FF2B5EF4-FFF2-40B4-BE49-F238E27FC236}">
                  <a16:creationId xmlns:a16="http://schemas.microsoft.com/office/drawing/2014/main" id="{CFC6A388-F424-40C5-AA1F-29A2046774B7}"/>
                </a:ext>
              </a:extLst>
            </p:cNvPr>
            <p:cNvPicPr>
              <a:picLocks noChangeAspect="1"/>
            </p:cNvPicPr>
            <p:nvPr/>
          </p:nvPicPr>
          <p:blipFill>
            <a:blip r:embed="rId2"/>
            <a:stretch>
              <a:fillRect/>
            </a:stretch>
          </p:blipFill>
          <p:spPr>
            <a:xfrm>
              <a:off x="6060482" y="8078614"/>
              <a:ext cx="2458534" cy="3136750"/>
            </a:xfrm>
            <a:prstGeom prst="rect">
              <a:avLst/>
            </a:prstGeom>
          </p:spPr>
        </p:pic>
        <p:pic>
          <p:nvPicPr>
            <p:cNvPr id="8" name="Picture 7">
              <a:extLst>
                <a:ext uri="{FF2B5EF4-FFF2-40B4-BE49-F238E27FC236}">
                  <a16:creationId xmlns:a16="http://schemas.microsoft.com/office/drawing/2014/main" id="{4552AC83-0326-4170-B01A-2356A9443F1D}"/>
                </a:ext>
              </a:extLst>
            </p:cNvPr>
            <p:cNvPicPr>
              <a:picLocks noChangeAspect="1"/>
            </p:cNvPicPr>
            <p:nvPr/>
          </p:nvPicPr>
          <p:blipFill>
            <a:blip r:embed="rId3"/>
            <a:stretch>
              <a:fillRect/>
            </a:stretch>
          </p:blipFill>
          <p:spPr>
            <a:xfrm>
              <a:off x="2989586" y="8076250"/>
              <a:ext cx="2274851" cy="3320434"/>
            </a:xfrm>
            <a:prstGeom prst="rect">
              <a:avLst/>
            </a:prstGeom>
          </p:spPr>
        </p:pic>
        <p:sp>
          <p:nvSpPr>
            <p:cNvPr id="9" name="TextBox 8">
              <a:extLst>
                <a:ext uri="{FF2B5EF4-FFF2-40B4-BE49-F238E27FC236}">
                  <a16:creationId xmlns:a16="http://schemas.microsoft.com/office/drawing/2014/main" id="{93DFC3CE-8C60-49DB-ACEE-0F732E00FF82}"/>
                </a:ext>
              </a:extLst>
            </p:cNvPr>
            <p:cNvSpPr txBox="1"/>
            <p:nvPr/>
          </p:nvSpPr>
          <p:spPr>
            <a:xfrm>
              <a:off x="3092440" y="7616332"/>
              <a:ext cx="2064123" cy="539068"/>
            </a:xfrm>
            <a:prstGeom prst="rect">
              <a:avLst/>
            </a:prstGeom>
            <a:noFill/>
          </p:spPr>
          <p:txBody>
            <a:bodyPr wrap="square" rtlCol="0">
              <a:spAutoFit/>
            </a:bodyPr>
            <a:lstStyle/>
            <a:p>
              <a:pPr algn="ctr"/>
              <a:r>
                <a:rPr lang="en-US" sz="900" dirty="0"/>
                <a:t>Gremlin</a:t>
              </a:r>
              <a:endParaRPr lang="LID4096" sz="900" dirty="0"/>
            </a:p>
          </p:txBody>
        </p:sp>
        <p:sp>
          <p:nvSpPr>
            <p:cNvPr id="10" name="TextBox 9">
              <a:extLst>
                <a:ext uri="{FF2B5EF4-FFF2-40B4-BE49-F238E27FC236}">
                  <a16:creationId xmlns:a16="http://schemas.microsoft.com/office/drawing/2014/main" id="{3C83C952-40A2-42D6-80CE-C5A7A7EA2609}"/>
                </a:ext>
              </a:extLst>
            </p:cNvPr>
            <p:cNvSpPr txBox="1"/>
            <p:nvPr/>
          </p:nvSpPr>
          <p:spPr>
            <a:xfrm>
              <a:off x="6217434" y="7616332"/>
              <a:ext cx="2064123" cy="539068"/>
            </a:xfrm>
            <a:prstGeom prst="rect">
              <a:avLst/>
            </a:prstGeom>
            <a:noFill/>
          </p:spPr>
          <p:txBody>
            <a:bodyPr wrap="square" rtlCol="0">
              <a:spAutoFit/>
            </a:bodyPr>
            <a:lstStyle/>
            <a:p>
              <a:pPr algn="ctr"/>
              <a:r>
                <a:rPr lang="en-US" sz="900" dirty="0"/>
                <a:t>PDB 6fmw</a:t>
              </a:r>
              <a:endParaRPr lang="LID4096" sz="900" dirty="0"/>
            </a:p>
          </p:txBody>
        </p:sp>
        <p:pic>
          <p:nvPicPr>
            <p:cNvPr id="11" name="Picture 10">
              <a:extLst>
                <a:ext uri="{FF2B5EF4-FFF2-40B4-BE49-F238E27FC236}">
                  <a16:creationId xmlns:a16="http://schemas.microsoft.com/office/drawing/2014/main" id="{37E25D4A-3493-40FB-839D-86520655C619}"/>
                </a:ext>
              </a:extLst>
            </p:cNvPr>
            <p:cNvPicPr>
              <a:picLocks noChangeAspect="1"/>
            </p:cNvPicPr>
            <p:nvPr/>
          </p:nvPicPr>
          <p:blipFill>
            <a:blip r:embed="rId4"/>
            <a:stretch>
              <a:fillRect/>
            </a:stretch>
          </p:blipFill>
          <p:spPr>
            <a:xfrm>
              <a:off x="-33523" y="8060746"/>
              <a:ext cx="2376766" cy="3391082"/>
            </a:xfrm>
            <a:prstGeom prst="rect">
              <a:avLst/>
            </a:prstGeom>
          </p:spPr>
        </p:pic>
        <p:sp>
          <p:nvSpPr>
            <p:cNvPr id="12" name="TextBox 11">
              <a:extLst>
                <a:ext uri="{FF2B5EF4-FFF2-40B4-BE49-F238E27FC236}">
                  <a16:creationId xmlns:a16="http://schemas.microsoft.com/office/drawing/2014/main" id="{6571ECF2-0D26-4C26-B3C5-546A65005519}"/>
                </a:ext>
              </a:extLst>
            </p:cNvPr>
            <p:cNvSpPr txBox="1"/>
            <p:nvPr/>
          </p:nvSpPr>
          <p:spPr>
            <a:xfrm>
              <a:off x="2867317" y="11465822"/>
              <a:ext cx="2289248" cy="862511"/>
            </a:xfrm>
            <a:prstGeom prst="rect">
              <a:avLst/>
            </a:prstGeom>
            <a:noFill/>
          </p:spPr>
          <p:txBody>
            <a:bodyPr wrap="square" rtlCol="0">
              <a:spAutoFit/>
            </a:bodyPr>
            <a:lstStyle/>
            <a:p>
              <a:pPr algn="ctr"/>
              <a:r>
                <a:rPr lang="en-US" sz="900" dirty="0"/>
                <a:t>TM 0.81 ; 3.3 Å</a:t>
              </a:r>
            </a:p>
            <a:p>
              <a:pPr algn="ctr"/>
              <a:r>
                <a:rPr lang="en-US" sz="900" dirty="0"/>
                <a:t>(264 residues)</a:t>
              </a:r>
            </a:p>
          </p:txBody>
        </p:sp>
        <p:sp>
          <p:nvSpPr>
            <p:cNvPr id="13" name="Rectangle 12">
              <a:extLst>
                <a:ext uri="{FF2B5EF4-FFF2-40B4-BE49-F238E27FC236}">
                  <a16:creationId xmlns:a16="http://schemas.microsoft.com/office/drawing/2014/main" id="{D4552E0B-3444-417E-A5D7-FB1BE2313C80}"/>
                </a:ext>
              </a:extLst>
            </p:cNvPr>
            <p:cNvSpPr/>
            <p:nvPr/>
          </p:nvSpPr>
          <p:spPr>
            <a:xfrm>
              <a:off x="6660485" y="11445603"/>
              <a:ext cx="1709051" cy="539068"/>
            </a:xfrm>
            <a:prstGeom prst="rect">
              <a:avLst/>
            </a:prstGeom>
          </p:spPr>
          <p:txBody>
            <a:bodyPr wrap="none">
              <a:spAutoFit/>
            </a:bodyPr>
            <a:lstStyle/>
            <a:p>
              <a:pPr algn="ctr"/>
              <a:r>
                <a:rPr lang="en-US" sz="900" dirty="0"/>
                <a:t>270 residues</a:t>
              </a:r>
              <a:endParaRPr lang="LID4096" sz="900" dirty="0"/>
            </a:p>
          </p:txBody>
        </p:sp>
        <p:sp>
          <p:nvSpPr>
            <p:cNvPr id="14" name="TextBox 13">
              <a:extLst>
                <a:ext uri="{FF2B5EF4-FFF2-40B4-BE49-F238E27FC236}">
                  <a16:creationId xmlns:a16="http://schemas.microsoft.com/office/drawing/2014/main" id="{97F72F30-7D5E-486B-AFEA-4E691617523F}"/>
                </a:ext>
              </a:extLst>
            </p:cNvPr>
            <p:cNvSpPr txBox="1"/>
            <p:nvPr/>
          </p:nvSpPr>
          <p:spPr>
            <a:xfrm>
              <a:off x="-133895" y="11465822"/>
              <a:ext cx="2477139" cy="862511"/>
            </a:xfrm>
            <a:prstGeom prst="rect">
              <a:avLst/>
            </a:prstGeom>
            <a:noFill/>
          </p:spPr>
          <p:txBody>
            <a:bodyPr wrap="square" rtlCol="0">
              <a:spAutoFit/>
            </a:bodyPr>
            <a:lstStyle/>
            <a:p>
              <a:pPr algn="ctr"/>
              <a:r>
                <a:rPr lang="en-US" sz="900" dirty="0"/>
                <a:t>TM 0.70 ; 4.1 Å</a:t>
              </a:r>
            </a:p>
            <a:p>
              <a:pPr algn="ctr"/>
              <a:r>
                <a:rPr lang="en-US" sz="900" dirty="0"/>
                <a:t>(243 residues)</a:t>
              </a:r>
            </a:p>
          </p:txBody>
        </p:sp>
        <p:sp>
          <p:nvSpPr>
            <p:cNvPr id="15" name="TextBox 14">
              <a:extLst>
                <a:ext uri="{FF2B5EF4-FFF2-40B4-BE49-F238E27FC236}">
                  <a16:creationId xmlns:a16="http://schemas.microsoft.com/office/drawing/2014/main" id="{B8A9F11E-A204-4E71-A034-B5181E685FCF}"/>
                </a:ext>
              </a:extLst>
            </p:cNvPr>
            <p:cNvSpPr txBox="1"/>
            <p:nvPr/>
          </p:nvSpPr>
          <p:spPr>
            <a:xfrm>
              <a:off x="2989585" y="5928501"/>
              <a:ext cx="2064812" cy="862511"/>
            </a:xfrm>
            <a:prstGeom prst="rect">
              <a:avLst/>
            </a:prstGeom>
            <a:noFill/>
          </p:spPr>
          <p:txBody>
            <a:bodyPr wrap="square" rtlCol="0">
              <a:spAutoFit/>
            </a:bodyPr>
            <a:lstStyle/>
            <a:p>
              <a:pPr algn="ctr"/>
              <a:r>
                <a:rPr lang="en-US" sz="900" dirty="0"/>
                <a:t>TM 0.81,  2.7 Å</a:t>
              </a:r>
            </a:p>
            <a:p>
              <a:pPr algn="ctr"/>
              <a:r>
                <a:rPr lang="en-US" sz="900" dirty="0"/>
                <a:t>(236 residues)</a:t>
              </a:r>
            </a:p>
          </p:txBody>
        </p:sp>
        <p:sp>
          <p:nvSpPr>
            <p:cNvPr id="16" name="TextBox 15">
              <a:extLst>
                <a:ext uri="{FF2B5EF4-FFF2-40B4-BE49-F238E27FC236}">
                  <a16:creationId xmlns:a16="http://schemas.microsoft.com/office/drawing/2014/main" id="{CD9DC245-F35A-4F25-9507-F8A5F8678F6D}"/>
                </a:ext>
              </a:extLst>
            </p:cNvPr>
            <p:cNvSpPr txBox="1"/>
            <p:nvPr/>
          </p:nvSpPr>
          <p:spPr>
            <a:xfrm>
              <a:off x="3152885" y="1899076"/>
              <a:ext cx="2200541" cy="539068"/>
            </a:xfrm>
            <a:prstGeom prst="rect">
              <a:avLst/>
            </a:prstGeom>
            <a:noFill/>
          </p:spPr>
          <p:txBody>
            <a:bodyPr wrap="square" rtlCol="0">
              <a:spAutoFit/>
            </a:bodyPr>
            <a:lstStyle/>
            <a:p>
              <a:pPr algn="ctr"/>
              <a:r>
                <a:rPr lang="en-US" sz="900" dirty="0"/>
                <a:t>Gremlin</a:t>
              </a:r>
              <a:endParaRPr lang="LID4096" sz="900" dirty="0"/>
            </a:p>
          </p:txBody>
        </p:sp>
        <p:sp>
          <p:nvSpPr>
            <p:cNvPr id="17" name="TextBox 16">
              <a:extLst>
                <a:ext uri="{FF2B5EF4-FFF2-40B4-BE49-F238E27FC236}">
                  <a16:creationId xmlns:a16="http://schemas.microsoft.com/office/drawing/2014/main" id="{CC42A0CA-DD0B-417F-BB70-328820A66A05}"/>
                </a:ext>
              </a:extLst>
            </p:cNvPr>
            <p:cNvSpPr txBox="1"/>
            <p:nvPr/>
          </p:nvSpPr>
          <p:spPr>
            <a:xfrm>
              <a:off x="6188397" y="1899076"/>
              <a:ext cx="2200541" cy="539068"/>
            </a:xfrm>
            <a:prstGeom prst="rect">
              <a:avLst/>
            </a:prstGeom>
            <a:noFill/>
          </p:spPr>
          <p:txBody>
            <a:bodyPr wrap="square" rtlCol="0">
              <a:spAutoFit/>
            </a:bodyPr>
            <a:lstStyle/>
            <a:p>
              <a:pPr algn="ctr"/>
              <a:r>
                <a:rPr lang="en-US" sz="900" dirty="0"/>
                <a:t>PDB 6ic4</a:t>
              </a:r>
              <a:endParaRPr lang="LID4096" sz="900" dirty="0"/>
            </a:p>
          </p:txBody>
        </p:sp>
        <p:sp>
          <p:nvSpPr>
            <p:cNvPr id="18" name="TextBox 17">
              <a:extLst>
                <a:ext uri="{FF2B5EF4-FFF2-40B4-BE49-F238E27FC236}">
                  <a16:creationId xmlns:a16="http://schemas.microsoft.com/office/drawing/2014/main" id="{7E9EF7E5-CF54-4CF7-85E4-DE1CAFF405A5}"/>
                </a:ext>
              </a:extLst>
            </p:cNvPr>
            <p:cNvSpPr txBox="1"/>
            <p:nvPr/>
          </p:nvSpPr>
          <p:spPr>
            <a:xfrm>
              <a:off x="261926" y="1899076"/>
              <a:ext cx="2200541" cy="539068"/>
            </a:xfrm>
            <a:prstGeom prst="rect">
              <a:avLst/>
            </a:prstGeom>
            <a:noFill/>
          </p:spPr>
          <p:txBody>
            <a:bodyPr wrap="square" rtlCol="0">
              <a:spAutoFit/>
            </a:bodyPr>
            <a:lstStyle/>
            <a:p>
              <a:pPr algn="ctr"/>
              <a:r>
                <a:rPr lang="en-US" sz="900" dirty="0" err="1"/>
                <a:t>DMPfold</a:t>
              </a:r>
              <a:endParaRPr lang="LID4096" sz="900" dirty="0"/>
            </a:p>
          </p:txBody>
        </p:sp>
        <p:pic>
          <p:nvPicPr>
            <p:cNvPr id="19" name="Picture 18">
              <a:extLst>
                <a:ext uri="{FF2B5EF4-FFF2-40B4-BE49-F238E27FC236}">
                  <a16:creationId xmlns:a16="http://schemas.microsoft.com/office/drawing/2014/main" id="{88519F98-EF7F-4EFD-BCE7-4346282A48FE}"/>
                </a:ext>
              </a:extLst>
            </p:cNvPr>
            <p:cNvPicPr>
              <a:picLocks noChangeAspect="1"/>
            </p:cNvPicPr>
            <p:nvPr/>
          </p:nvPicPr>
          <p:blipFill>
            <a:blip r:embed="rId5"/>
            <a:stretch>
              <a:fillRect/>
            </a:stretch>
          </p:blipFill>
          <p:spPr>
            <a:xfrm>
              <a:off x="6381277" y="2355249"/>
              <a:ext cx="1843015" cy="3579256"/>
            </a:xfrm>
            <a:prstGeom prst="rect">
              <a:avLst/>
            </a:prstGeom>
          </p:spPr>
        </p:pic>
        <p:pic>
          <p:nvPicPr>
            <p:cNvPr id="20" name="Picture 19">
              <a:extLst>
                <a:ext uri="{FF2B5EF4-FFF2-40B4-BE49-F238E27FC236}">
                  <a16:creationId xmlns:a16="http://schemas.microsoft.com/office/drawing/2014/main" id="{0A5C9D9C-D443-496C-A6FB-F562D86C978E}"/>
                </a:ext>
              </a:extLst>
            </p:cNvPr>
            <p:cNvPicPr>
              <a:picLocks noChangeAspect="1"/>
            </p:cNvPicPr>
            <p:nvPr/>
          </p:nvPicPr>
          <p:blipFill>
            <a:blip r:embed="rId6"/>
            <a:stretch>
              <a:fillRect/>
            </a:stretch>
          </p:blipFill>
          <p:spPr>
            <a:xfrm>
              <a:off x="3277901" y="2355250"/>
              <a:ext cx="1880154" cy="3486409"/>
            </a:xfrm>
            <a:prstGeom prst="rect">
              <a:avLst/>
            </a:prstGeom>
          </p:spPr>
        </p:pic>
        <p:sp>
          <p:nvSpPr>
            <p:cNvPr id="21" name="Rectangle 20">
              <a:extLst>
                <a:ext uri="{FF2B5EF4-FFF2-40B4-BE49-F238E27FC236}">
                  <a16:creationId xmlns:a16="http://schemas.microsoft.com/office/drawing/2014/main" id="{8116B405-DB4F-4980-89CD-FD722DFA6814}"/>
                </a:ext>
              </a:extLst>
            </p:cNvPr>
            <p:cNvSpPr/>
            <p:nvPr/>
          </p:nvSpPr>
          <p:spPr>
            <a:xfrm>
              <a:off x="6376989" y="6144033"/>
              <a:ext cx="1709051" cy="539068"/>
            </a:xfrm>
            <a:prstGeom prst="rect">
              <a:avLst/>
            </a:prstGeom>
          </p:spPr>
          <p:txBody>
            <a:bodyPr wrap="none">
              <a:spAutoFit/>
            </a:bodyPr>
            <a:lstStyle/>
            <a:p>
              <a:pPr algn="ctr"/>
              <a:r>
                <a:rPr lang="en-US" sz="900" dirty="0"/>
                <a:t>257 residues</a:t>
              </a:r>
              <a:endParaRPr lang="LID4096" sz="900" dirty="0"/>
            </a:p>
          </p:txBody>
        </p:sp>
        <p:pic>
          <p:nvPicPr>
            <p:cNvPr id="22" name="Picture 21">
              <a:extLst>
                <a:ext uri="{FF2B5EF4-FFF2-40B4-BE49-F238E27FC236}">
                  <a16:creationId xmlns:a16="http://schemas.microsoft.com/office/drawing/2014/main" id="{8ABC07C1-C68B-4AEE-8592-56D2AC1EB2B6}"/>
                </a:ext>
              </a:extLst>
            </p:cNvPr>
            <p:cNvPicPr>
              <a:picLocks noChangeAspect="1"/>
            </p:cNvPicPr>
            <p:nvPr/>
          </p:nvPicPr>
          <p:blipFill>
            <a:blip r:embed="rId7"/>
            <a:stretch>
              <a:fillRect/>
            </a:stretch>
          </p:blipFill>
          <p:spPr>
            <a:xfrm>
              <a:off x="110793" y="2384082"/>
              <a:ext cx="2070490" cy="3379634"/>
            </a:xfrm>
            <a:prstGeom prst="rect">
              <a:avLst/>
            </a:prstGeom>
          </p:spPr>
        </p:pic>
        <p:sp>
          <p:nvSpPr>
            <p:cNvPr id="23" name="TextBox 22">
              <a:extLst>
                <a:ext uri="{FF2B5EF4-FFF2-40B4-BE49-F238E27FC236}">
                  <a16:creationId xmlns:a16="http://schemas.microsoft.com/office/drawing/2014/main" id="{1BC92CD3-EC17-49DF-9D93-D32EF449982F}"/>
                </a:ext>
              </a:extLst>
            </p:cNvPr>
            <p:cNvSpPr txBox="1"/>
            <p:nvPr/>
          </p:nvSpPr>
          <p:spPr>
            <a:xfrm>
              <a:off x="-6580" y="5928501"/>
              <a:ext cx="2064812" cy="862511"/>
            </a:xfrm>
            <a:prstGeom prst="rect">
              <a:avLst/>
            </a:prstGeom>
            <a:noFill/>
          </p:spPr>
          <p:txBody>
            <a:bodyPr wrap="square" rtlCol="0">
              <a:spAutoFit/>
            </a:bodyPr>
            <a:lstStyle/>
            <a:p>
              <a:pPr algn="ctr"/>
              <a:r>
                <a:rPr lang="en-US" sz="900" dirty="0"/>
                <a:t>TM 0.70,  4.1 Å</a:t>
              </a:r>
            </a:p>
            <a:p>
              <a:pPr algn="ctr"/>
              <a:r>
                <a:rPr lang="en-US" sz="900" dirty="0"/>
                <a:t>(206 residues)</a:t>
              </a:r>
            </a:p>
          </p:txBody>
        </p:sp>
        <p:pic>
          <p:nvPicPr>
            <p:cNvPr id="24" name="Picture 23">
              <a:extLst>
                <a:ext uri="{FF2B5EF4-FFF2-40B4-BE49-F238E27FC236}">
                  <a16:creationId xmlns:a16="http://schemas.microsoft.com/office/drawing/2014/main" id="{8753FA9F-B36F-4BC1-A98A-001C3C403140}"/>
                </a:ext>
              </a:extLst>
            </p:cNvPr>
            <p:cNvPicPr>
              <a:picLocks noChangeAspect="1"/>
            </p:cNvPicPr>
            <p:nvPr/>
          </p:nvPicPr>
          <p:blipFill>
            <a:blip r:embed="rId8"/>
            <a:stretch>
              <a:fillRect/>
            </a:stretch>
          </p:blipFill>
          <p:spPr>
            <a:xfrm>
              <a:off x="6397544" y="-2338057"/>
              <a:ext cx="1720927" cy="2477379"/>
            </a:xfrm>
            <a:prstGeom prst="rect">
              <a:avLst/>
            </a:prstGeom>
          </p:spPr>
        </p:pic>
        <p:pic>
          <p:nvPicPr>
            <p:cNvPr id="25" name="Picture 24">
              <a:extLst>
                <a:ext uri="{FF2B5EF4-FFF2-40B4-BE49-F238E27FC236}">
                  <a16:creationId xmlns:a16="http://schemas.microsoft.com/office/drawing/2014/main" id="{A50D5F84-D869-4C31-80D0-59736B872294}"/>
                </a:ext>
              </a:extLst>
            </p:cNvPr>
            <p:cNvPicPr>
              <a:picLocks noChangeAspect="1"/>
            </p:cNvPicPr>
            <p:nvPr/>
          </p:nvPicPr>
          <p:blipFill>
            <a:blip r:embed="rId9"/>
            <a:stretch>
              <a:fillRect/>
            </a:stretch>
          </p:blipFill>
          <p:spPr>
            <a:xfrm>
              <a:off x="3493759" y="-2328293"/>
              <a:ext cx="1673636" cy="2319114"/>
            </a:xfrm>
            <a:prstGeom prst="rect">
              <a:avLst/>
            </a:prstGeom>
          </p:spPr>
        </p:pic>
        <p:pic>
          <p:nvPicPr>
            <p:cNvPr id="26" name="Picture 25">
              <a:extLst>
                <a:ext uri="{FF2B5EF4-FFF2-40B4-BE49-F238E27FC236}">
                  <a16:creationId xmlns:a16="http://schemas.microsoft.com/office/drawing/2014/main" id="{16C1E3A7-3ACE-40D9-A642-9F249458D60A}"/>
                </a:ext>
              </a:extLst>
            </p:cNvPr>
            <p:cNvPicPr>
              <a:picLocks noChangeAspect="1"/>
            </p:cNvPicPr>
            <p:nvPr/>
          </p:nvPicPr>
          <p:blipFill>
            <a:blip r:embed="rId10"/>
            <a:stretch>
              <a:fillRect/>
            </a:stretch>
          </p:blipFill>
          <p:spPr>
            <a:xfrm>
              <a:off x="537403" y="-2131162"/>
              <a:ext cx="1327572" cy="1993250"/>
            </a:xfrm>
            <a:prstGeom prst="rect">
              <a:avLst/>
            </a:prstGeom>
          </p:spPr>
        </p:pic>
        <p:sp>
          <p:nvSpPr>
            <p:cNvPr id="27" name="TextBox 26">
              <a:extLst>
                <a:ext uri="{FF2B5EF4-FFF2-40B4-BE49-F238E27FC236}">
                  <a16:creationId xmlns:a16="http://schemas.microsoft.com/office/drawing/2014/main" id="{B7AED89D-D04A-4EAA-8124-1DD3239187E1}"/>
                </a:ext>
              </a:extLst>
            </p:cNvPr>
            <p:cNvSpPr txBox="1"/>
            <p:nvPr/>
          </p:nvSpPr>
          <p:spPr>
            <a:xfrm>
              <a:off x="11248" y="-2822861"/>
              <a:ext cx="2379885" cy="539068"/>
            </a:xfrm>
            <a:prstGeom prst="rect">
              <a:avLst/>
            </a:prstGeom>
            <a:noFill/>
          </p:spPr>
          <p:txBody>
            <a:bodyPr wrap="square" rtlCol="0">
              <a:spAutoFit/>
            </a:bodyPr>
            <a:lstStyle/>
            <a:p>
              <a:pPr algn="ctr"/>
              <a:r>
                <a:rPr lang="en-US" sz="900" dirty="0"/>
                <a:t>PConsC3</a:t>
              </a:r>
              <a:endParaRPr lang="LID4096" sz="900" dirty="0"/>
            </a:p>
          </p:txBody>
        </p:sp>
        <p:sp>
          <p:nvSpPr>
            <p:cNvPr id="28" name="TextBox 27">
              <a:extLst>
                <a:ext uri="{FF2B5EF4-FFF2-40B4-BE49-F238E27FC236}">
                  <a16:creationId xmlns:a16="http://schemas.microsoft.com/office/drawing/2014/main" id="{0854477B-DEA6-4E5E-A058-24EAF1181BA3}"/>
                </a:ext>
              </a:extLst>
            </p:cNvPr>
            <p:cNvSpPr txBox="1"/>
            <p:nvPr/>
          </p:nvSpPr>
          <p:spPr>
            <a:xfrm>
              <a:off x="3067242" y="-2822861"/>
              <a:ext cx="2379885" cy="539068"/>
            </a:xfrm>
            <a:prstGeom prst="rect">
              <a:avLst/>
            </a:prstGeom>
            <a:noFill/>
          </p:spPr>
          <p:txBody>
            <a:bodyPr wrap="square" rtlCol="0">
              <a:spAutoFit/>
            </a:bodyPr>
            <a:lstStyle/>
            <a:p>
              <a:pPr algn="ctr"/>
              <a:r>
                <a:rPr lang="en-US" sz="900" dirty="0"/>
                <a:t>Gremlin</a:t>
              </a:r>
              <a:endParaRPr lang="LID4096" sz="900" dirty="0"/>
            </a:p>
          </p:txBody>
        </p:sp>
        <p:sp>
          <p:nvSpPr>
            <p:cNvPr id="29" name="TextBox 28">
              <a:extLst>
                <a:ext uri="{FF2B5EF4-FFF2-40B4-BE49-F238E27FC236}">
                  <a16:creationId xmlns:a16="http://schemas.microsoft.com/office/drawing/2014/main" id="{A003ABEF-10F1-4390-8174-C98B72C6F9CD}"/>
                </a:ext>
              </a:extLst>
            </p:cNvPr>
            <p:cNvSpPr txBox="1"/>
            <p:nvPr/>
          </p:nvSpPr>
          <p:spPr>
            <a:xfrm>
              <a:off x="5880112" y="-2822861"/>
              <a:ext cx="2379885" cy="539068"/>
            </a:xfrm>
            <a:prstGeom prst="rect">
              <a:avLst/>
            </a:prstGeom>
            <a:noFill/>
          </p:spPr>
          <p:txBody>
            <a:bodyPr wrap="square" rtlCol="0">
              <a:spAutoFit/>
            </a:bodyPr>
            <a:lstStyle/>
            <a:p>
              <a:pPr algn="ctr"/>
              <a:r>
                <a:rPr lang="en-US" sz="900" dirty="0"/>
                <a:t>PDB 5jn6</a:t>
              </a:r>
              <a:endParaRPr lang="LID4096" sz="900" dirty="0"/>
            </a:p>
          </p:txBody>
        </p:sp>
        <p:sp>
          <p:nvSpPr>
            <p:cNvPr id="30" name="TextBox 29">
              <a:extLst>
                <a:ext uri="{FF2B5EF4-FFF2-40B4-BE49-F238E27FC236}">
                  <a16:creationId xmlns:a16="http://schemas.microsoft.com/office/drawing/2014/main" id="{F0CCCAC1-C0B6-47F6-8825-59A026D6CE8A}"/>
                </a:ext>
              </a:extLst>
            </p:cNvPr>
            <p:cNvSpPr txBox="1"/>
            <p:nvPr/>
          </p:nvSpPr>
          <p:spPr>
            <a:xfrm>
              <a:off x="2844438" y="61739"/>
              <a:ext cx="2708916" cy="862511"/>
            </a:xfrm>
            <a:prstGeom prst="rect">
              <a:avLst/>
            </a:prstGeom>
            <a:noFill/>
          </p:spPr>
          <p:txBody>
            <a:bodyPr wrap="square" rtlCol="0">
              <a:spAutoFit/>
            </a:bodyPr>
            <a:lstStyle/>
            <a:p>
              <a:pPr algn="ctr"/>
              <a:r>
                <a:rPr lang="en-US" sz="900" dirty="0"/>
                <a:t>TM 0.38, 4.2 Å</a:t>
              </a:r>
            </a:p>
            <a:p>
              <a:pPr algn="ctr"/>
              <a:r>
                <a:rPr lang="en-US" sz="900" dirty="0"/>
                <a:t>(41 residues)</a:t>
              </a:r>
            </a:p>
          </p:txBody>
        </p:sp>
        <p:sp>
          <p:nvSpPr>
            <p:cNvPr id="31" name="Rectangle 30">
              <a:extLst>
                <a:ext uri="{FF2B5EF4-FFF2-40B4-BE49-F238E27FC236}">
                  <a16:creationId xmlns:a16="http://schemas.microsoft.com/office/drawing/2014/main" id="{120F178F-5C39-4303-BC76-307975A77EDC}"/>
                </a:ext>
              </a:extLst>
            </p:cNvPr>
            <p:cNvSpPr/>
            <p:nvPr/>
          </p:nvSpPr>
          <p:spPr>
            <a:xfrm>
              <a:off x="6442846" y="188062"/>
              <a:ext cx="1582246" cy="539068"/>
            </a:xfrm>
            <a:prstGeom prst="rect">
              <a:avLst/>
            </a:prstGeom>
          </p:spPr>
          <p:txBody>
            <a:bodyPr wrap="none">
              <a:spAutoFit/>
            </a:bodyPr>
            <a:lstStyle/>
            <a:p>
              <a:pPr algn="ctr"/>
              <a:r>
                <a:rPr lang="en-US" sz="900" dirty="0"/>
                <a:t>65 residues</a:t>
              </a:r>
              <a:endParaRPr lang="LID4096" sz="900" dirty="0"/>
            </a:p>
          </p:txBody>
        </p:sp>
        <p:sp>
          <p:nvSpPr>
            <p:cNvPr id="32" name="TextBox 31">
              <a:extLst>
                <a:ext uri="{FF2B5EF4-FFF2-40B4-BE49-F238E27FC236}">
                  <a16:creationId xmlns:a16="http://schemas.microsoft.com/office/drawing/2014/main" id="{425C402B-D181-4D24-8F02-FC703149625A}"/>
                </a:ext>
              </a:extLst>
            </p:cNvPr>
            <p:cNvSpPr txBox="1"/>
            <p:nvPr/>
          </p:nvSpPr>
          <p:spPr>
            <a:xfrm>
              <a:off x="-133895" y="61739"/>
              <a:ext cx="2708916" cy="862511"/>
            </a:xfrm>
            <a:prstGeom prst="rect">
              <a:avLst/>
            </a:prstGeom>
            <a:noFill/>
          </p:spPr>
          <p:txBody>
            <a:bodyPr wrap="square" rtlCol="0">
              <a:spAutoFit/>
            </a:bodyPr>
            <a:lstStyle/>
            <a:p>
              <a:pPr algn="ctr"/>
              <a:r>
                <a:rPr lang="en-US" sz="900" dirty="0"/>
                <a:t>TM 0.35 , 3.3 Å</a:t>
              </a:r>
            </a:p>
            <a:p>
              <a:pPr algn="ctr"/>
              <a:r>
                <a:rPr lang="en-US" sz="900" dirty="0"/>
                <a:t>(41 residues)</a:t>
              </a:r>
            </a:p>
          </p:txBody>
        </p:sp>
        <p:cxnSp>
          <p:nvCxnSpPr>
            <p:cNvPr id="33" name="Straight Connector 32">
              <a:extLst>
                <a:ext uri="{FF2B5EF4-FFF2-40B4-BE49-F238E27FC236}">
                  <a16:creationId xmlns:a16="http://schemas.microsoft.com/office/drawing/2014/main" id="{CBAC7CBD-2210-494B-9A08-31CB892F4C7D}"/>
                </a:ext>
              </a:extLst>
            </p:cNvPr>
            <p:cNvCxnSpPr>
              <a:cxnSpLocks/>
            </p:cNvCxnSpPr>
            <p:nvPr/>
          </p:nvCxnSpPr>
          <p:spPr>
            <a:xfrm>
              <a:off x="-254032" y="-3065317"/>
              <a:ext cx="90252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7CC141D-2EE9-494C-A587-D8423CCF4554}"/>
                </a:ext>
              </a:extLst>
            </p:cNvPr>
            <p:cNvSpPr txBox="1"/>
            <p:nvPr/>
          </p:nvSpPr>
          <p:spPr>
            <a:xfrm>
              <a:off x="3531517" y="-3288913"/>
              <a:ext cx="1432242" cy="539068"/>
            </a:xfrm>
            <a:prstGeom prst="rect">
              <a:avLst/>
            </a:prstGeom>
            <a:solidFill>
              <a:schemeClr val="bg1"/>
            </a:solidFill>
          </p:spPr>
          <p:txBody>
            <a:bodyPr wrap="square" rtlCol="0">
              <a:spAutoFit/>
            </a:bodyPr>
            <a:lstStyle/>
            <a:p>
              <a:pPr algn="ctr"/>
              <a:r>
                <a:rPr lang="en-US" sz="900" b="1" dirty="0"/>
                <a:t>PF09954</a:t>
              </a:r>
              <a:endParaRPr lang="LID4096" sz="900" b="1" dirty="0"/>
            </a:p>
          </p:txBody>
        </p:sp>
        <p:cxnSp>
          <p:nvCxnSpPr>
            <p:cNvPr id="35" name="Straight Connector 34">
              <a:extLst>
                <a:ext uri="{FF2B5EF4-FFF2-40B4-BE49-F238E27FC236}">
                  <a16:creationId xmlns:a16="http://schemas.microsoft.com/office/drawing/2014/main" id="{6D6226AF-3DB0-463D-B49F-607B48B57A5A}"/>
                </a:ext>
              </a:extLst>
            </p:cNvPr>
            <p:cNvCxnSpPr>
              <a:cxnSpLocks/>
            </p:cNvCxnSpPr>
            <p:nvPr/>
          </p:nvCxnSpPr>
          <p:spPr>
            <a:xfrm>
              <a:off x="-254032" y="1207068"/>
              <a:ext cx="90252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AB969D-417A-4BA7-B6F5-A552371AB7DE}"/>
                </a:ext>
              </a:extLst>
            </p:cNvPr>
            <p:cNvCxnSpPr>
              <a:cxnSpLocks/>
            </p:cNvCxnSpPr>
            <p:nvPr/>
          </p:nvCxnSpPr>
          <p:spPr>
            <a:xfrm>
              <a:off x="-254032" y="7312397"/>
              <a:ext cx="90252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2EDFDFF-85F1-4208-A92D-364A4C716764}"/>
                </a:ext>
              </a:extLst>
            </p:cNvPr>
            <p:cNvSpPr txBox="1"/>
            <p:nvPr/>
          </p:nvSpPr>
          <p:spPr>
            <a:xfrm>
              <a:off x="3402024" y="7080693"/>
              <a:ext cx="1415906" cy="539068"/>
            </a:xfrm>
            <a:prstGeom prst="rect">
              <a:avLst/>
            </a:prstGeom>
            <a:solidFill>
              <a:schemeClr val="bg1"/>
            </a:solidFill>
          </p:spPr>
          <p:txBody>
            <a:bodyPr wrap="square" rtlCol="0">
              <a:spAutoFit/>
            </a:bodyPr>
            <a:lstStyle/>
            <a:p>
              <a:pPr algn="ctr"/>
              <a:r>
                <a:rPr lang="en-US" sz="900" b="1" dirty="0"/>
                <a:t>PF02673</a:t>
              </a:r>
              <a:endParaRPr lang="LID4096" sz="900" b="1" dirty="0"/>
            </a:p>
          </p:txBody>
        </p:sp>
        <p:sp>
          <p:nvSpPr>
            <p:cNvPr id="38" name="TextBox 37">
              <a:extLst>
                <a:ext uri="{FF2B5EF4-FFF2-40B4-BE49-F238E27FC236}">
                  <a16:creationId xmlns:a16="http://schemas.microsoft.com/office/drawing/2014/main" id="{9E5930F8-78B0-465E-AF30-C8458571991E}"/>
                </a:ext>
              </a:extLst>
            </p:cNvPr>
            <p:cNvSpPr txBox="1"/>
            <p:nvPr/>
          </p:nvSpPr>
          <p:spPr>
            <a:xfrm>
              <a:off x="3556412" y="990952"/>
              <a:ext cx="1324310" cy="539068"/>
            </a:xfrm>
            <a:prstGeom prst="rect">
              <a:avLst/>
            </a:prstGeom>
            <a:solidFill>
              <a:schemeClr val="bg1"/>
            </a:solidFill>
          </p:spPr>
          <p:txBody>
            <a:bodyPr wrap="square" rtlCol="0">
              <a:spAutoFit/>
            </a:bodyPr>
            <a:lstStyle/>
            <a:p>
              <a:pPr algn="ctr"/>
              <a:r>
                <a:rPr lang="en-US" sz="900" b="1" dirty="0"/>
                <a:t>PF02405</a:t>
              </a:r>
              <a:endParaRPr lang="LID4096" sz="900" b="1" dirty="0"/>
            </a:p>
          </p:txBody>
        </p:sp>
        <p:sp>
          <p:nvSpPr>
            <p:cNvPr id="39" name="Rectangle 38">
              <a:extLst>
                <a:ext uri="{FF2B5EF4-FFF2-40B4-BE49-F238E27FC236}">
                  <a16:creationId xmlns:a16="http://schemas.microsoft.com/office/drawing/2014/main" id="{C6A59FAB-F1A0-4415-8A86-98D8477CC73D}"/>
                </a:ext>
              </a:extLst>
            </p:cNvPr>
            <p:cNvSpPr/>
            <p:nvPr/>
          </p:nvSpPr>
          <p:spPr>
            <a:xfrm>
              <a:off x="6006978" y="-2855789"/>
              <a:ext cx="2372745" cy="370571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900"/>
            </a:p>
          </p:txBody>
        </p:sp>
        <p:sp>
          <p:nvSpPr>
            <p:cNvPr id="40" name="Rectangle 39">
              <a:extLst>
                <a:ext uri="{FF2B5EF4-FFF2-40B4-BE49-F238E27FC236}">
                  <a16:creationId xmlns:a16="http://schemas.microsoft.com/office/drawing/2014/main" id="{8C987118-952D-4734-856B-F4986C4C71AA}"/>
                </a:ext>
              </a:extLst>
            </p:cNvPr>
            <p:cNvSpPr/>
            <p:nvPr/>
          </p:nvSpPr>
          <p:spPr>
            <a:xfrm>
              <a:off x="5930091" y="1638712"/>
              <a:ext cx="2588925" cy="508049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900"/>
            </a:p>
          </p:txBody>
        </p:sp>
        <p:sp>
          <p:nvSpPr>
            <p:cNvPr id="41" name="Rectangle 40">
              <a:extLst>
                <a:ext uri="{FF2B5EF4-FFF2-40B4-BE49-F238E27FC236}">
                  <a16:creationId xmlns:a16="http://schemas.microsoft.com/office/drawing/2014/main" id="{EC7D19A9-86AC-4609-AE14-B4683AA68345}"/>
                </a:ext>
              </a:extLst>
            </p:cNvPr>
            <p:cNvSpPr/>
            <p:nvPr/>
          </p:nvSpPr>
          <p:spPr>
            <a:xfrm>
              <a:off x="5930091" y="7499616"/>
              <a:ext cx="2841089" cy="454021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900"/>
            </a:p>
          </p:txBody>
        </p:sp>
      </p:grpSp>
      <p:sp>
        <p:nvSpPr>
          <p:cNvPr id="43" name="TextBox 42">
            <a:extLst>
              <a:ext uri="{FF2B5EF4-FFF2-40B4-BE49-F238E27FC236}">
                <a16:creationId xmlns:a16="http://schemas.microsoft.com/office/drawing/2014/main" id="{FF805DE7-0177-448C-9985-BC469843383B}"/>
              </a:ext>
            </a:extLst>
          </p:cNvPr>
          <p:cNvSpPr txBox="1"/>
          <p:nvPr/>
        </p:nvSpPr>
        <p:spPr>
          <a:xfrm>
            <a:off x="1572376" y="59581"/>
            <a:ext cx="4615020" cy="923330"/>
          </a:xfrm>
          <a:prstGeom prst="rect">
            <a:avLst/>
          </a:prstGeom>
          <a:noFill/>
        </p:spPr>
        <p:txBody>
          <a:bodyPr wrap="square" rtlCol="0">
            <a:spAutoFit/>
          </a:bodyPr>
          <a:lstStyle/>
          <a:p>
            <a:r>
              <a:rPr lang="en-US" dirty="0"/>
              <a:t>Since publication of these datasets, some experimental structures came out, allowing us to evaluate them</a:t>
            </a:r>
          </a:p>
        </p:txBody>
      </p:sp>
      <p:sp>
        <p:nvSpPr>
          <p:cNvPr id="3" name="Slide Number Placeholder 2">
            <a:extLst>
              <a:ext uri="{FF2B5EF4-FFF2-40B4-BE49-F238E27FC236}">
                <a16:creationId xmlns:a16="http://schemas.microsoft.com/office/drawing/2014/main" id="{CF7799FA-B616-4270-9E36-4704A0BF381E}"/>
              </a:ext>
            </a:extLst>
          </p:cNvPr>
          <p:cNvSpPr>
            <a:spLocks noGrp="1"/>
          </p:cNvSpPr>
          <p:nvPr>
            <p:ph type="sldNum" sz="quarter" idx="12"/>
          </p:nvPr>
        </p:nvSpPr>
        <p:spPr>
          <a:xfrm>
            <a:off x="8734426" y="6353738"/>
            <a:ext cx="2133600" cy="365125"/>
          </a:xfrm>
        </p:spPr>
        <p:txBody>
          <a:bodyPr/>
          <a:lstStyle/>
          <a:p>
            <a:fld id="{B7BAC2AB-1E6F-4A95-9245-B46318CC102D}" type="slidenum">
              <a:rPr lang="en-US" smtClean="0"/>
              <a:t>19</a:t>
            </a:fld>
            <a:endParaRPr lang="en-US"/>
          </a:p>
        </p:txBody>
      </p:sp>
      <p:grpSp>
        <p:nvGrpSpPr>
          <p:cNvPr id="81" name="Group 80">
            <a:extLst>
              <a:ext uri="{FF2B5EF4-FFF2-40B4-BE49-F238E27FC236}">
                <a16:creationId xmlns:a16="http://schemas.microsoft.com/office/drawing/2014/main" id="{E48E14AE-8214-40A7-9CE9-4F4A7210646D}"/>
              </a:ext>
            </a:extLst>
          </p:cNvPr>
          <p:cNvGrpSpPr/>
          <p:nvPr/>
        </p:nvGrpSpPr>
        <p:grpSpPr>
          <a:xfrm>
            <a:off x="1531825" y="1481784"/>
            <a:ext cx="4907403" cy="4306794"/>
            <a:chOff x="-126948" y="1536909"/>
            <a:chExt cx="4907403" cy="4306794"/>
          </a:xfrm>
        </p:grpSpPr>
        <p:pic>
          <p:nvPicPr>
            <p:cNvPr id="42" name="Picture 41">
              <a:extLst>
                <a:ext uri="{FF2B5EF4-FFF2-40B4-BE49-F238E27FC236}">
                  <a16:creationId xmlns:a16="http://schemas.microsoft.com/office/drawing/2014/main" id="{E0613875-400F-4DD9-A936-56FD5FBE813D}"/>
                </a:ext>
              </a:extLst>
            </p:cNvPr>
            <p:cNvPicPr>
              <a:picLocks noChangeAspect="1"/>
            </p:cNvPicPr>
            <p:nvPr/>
          </p:nvPicPr>
          <p:blipFill rotWithShape="1">
            <a:blip r:embed="rId11">
              <a:clrChange>
                <a:clrFrom>
                  <a:srgbClr val="FFFFFF"/>
                </a:clrFrom>
                <a:clrTo>
                  <a:srgbClr val="FFFFFF">
                    <a:alpha val="0"/>
                  </a:srgbClr>
                </a:clrTo>
              </a:clrChange>
            </a:blip>
            <a:srcRect l="1710" t="1560" r="1648" b="2273"/>
            <a:stretch/>
          </p:blipFill>
          <p:spPr>
            <a:xfrm>
              <a:off x="-126948" y="1536909"/>
              <a:ext cx="4818339" cy="4273356"/>
            </a:xfrm>
            <a:prstGeom prst="rect">
              <a:avLst/>
            </a:prstGeom>
          </p:spPr>
        </p:pic>
        <p:grpSp>
          <p:nvGrpSpPr>
            <p:cNvPr id="44" name="Group 43">
              <a:extLst>
                <a:ext uri="{FF2B5EF4-FFF2-40B4-BE49-F238E27FC236}">
                  <a16:creationId xmlns:a16="http://schemas.microsoft.com/office/drawing/2014/main" id="{5163CF1F-1076-492E-889C-0A4D8D13925D}"/>
                </a:ext>
              </a:extLst>
            </p:cNvPr>
            <p:cNvGrpSpPr/>
            <p:nvPr/>
          </p:nvGrpSpPr>
          <p:grpSpPr>
            <a:xfrm>
              <a:off x="2252356" y="1811171"/>
              <a:ext cx="1642180" cy="640029"/>
              <a:chOff x="7010400" y="247650"/>
              <a:chExt cx="1857375" cy="723900"/>
            </a:xfrm>
          </p:grpSpPr>
          <p:sp>
            <p:nvSpPr>
              <p:cNvPr id="45" name="Rectangle 44">
                <a:extLst>
                  <a:ext uri="{FF2B5EF4-FFF2-40B4-BE49-F238E27FC236}">
                    <a16:creationId xmlns:a16="http://schemas.microsoft.com/office/drawing/2014/main" id="{550DDE14-FA6E-4C46-89FA-20329EF269B6}"/>
                  </a:ext>
                </a:extLst>
              </p:cNvPr>
              <p:cNvSpPr/>
              <p:nvPr/>
            </p:nvSpPr>
            <p:spPr>
              <a:xfrm>
                <a:off x="7010400" y="247650"/>
                <a:ext cx="1857375" cy="7239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Helvetica" panose="020B0604020202020204" pitchFamily="34" charset="0"/>
                    <a:cs typeface="Helvetica" panose="020B0604020202020204" pitchFamily="34" charset="0"/>
                  </a:rPr>
                  <a:t>    </a:t>
                </a:r>
                <a:r>
                  <a:rPr lang="en-US" sz="1000" dirty="0" err="1">
                    <a:solidFill>
                      <a:schemeClr val="tx1"/>
                    </a:solidFill>
                    <a:latin typeface="Helvetica" panose="020B0604020202020204" pitchFamily="34" charset="0"/>
                    <a:cs typeface="Helvetica" panose="020B0604020202020204" pitchFamily="34" charset="0"/>
                  </a:rPr>
                  <a:t>DMPfold</a:t>
                </a:r>
                <a:r>
                  <a:rPr lang="en-US" sz="1000" dirty="0">
                    <a:solidFill>
                      <a:schemeClr val="tx1"/>
                    </a:solidFill>
                    <a:latin typeface="Helvetica" panose="020B0604020202020204" pitchFamily="34" charset="0"/>
                    <a:cs typeface="Helvetica" panose="020B0604020202020204" pitchFamily="34" charset="0"/>
                  </a:rPr>
                  <a:t>           Gremlin</a:t>
                </a:r>
              </a:p>
              <a:p>
                <a:endParaRPr lang="en-US" sz="1000" dirty="0">
                  <a:solidFill>
                    <a:schemeClr val="tx1"/>
                  </a:solidFill>
                  <a:latin typeface="Helvetica" panose="020B0604020202020204" pitchFamily="34" charset="0"/>
                  <a:cs typeface="Helvetica" panose="020B0604020202020204" pitchFamily="34" charset="0"/>
                </a:endParaRPr>
              </a:p>
              <a:p>
                <a:r>
                  <a:rPr lang="en-US" sz="1000" dirty="0">
                    <a:solidFill>
                      <a:schemeClr val="tx1"/>
                    </a:solidFill>
                    <a:latin typeface="Helvetica" panose="020B0604020202020204" pitchFamily="34" charset="0"/>
                    <a:cs typeface="Helvetica" panose="020B0604020202020204" pitchFamily="34" charset="0"/>
                  </a:rPr>
                  <a:t>    PConsC3         Tara3D</a:t>
                </a:r>
                <a:endParaRPr lang="LID4096" sz="1000" dirty="0">
                  <a:solidFill>
                    <a:schemeClr val="tx1"/>
                  </a:solidFill>
                  <a:latin typeface="Helvetica" panose="020B0604020202020204" pitchFamily="34" charset="0"/>
                  <a:cs typeface="Helvetica" panose="020B0604020202020204" pitchFamily="34" charset="0"/>
                </a:endParaRPr>
              </a:p>
            </p:txBody>
          </p:sp>
          <p:sp>
            <p:nvSpPr>
              <p:cNvPr id="46" name="Oval 45">
                <a:extLst>
                  <a:ext uri="{FF2B5EF4-FFF2-40B4-BE49-F238E27FC236}">
                    <a16:creationId xmlns:a16="http://schemas.microsoft.com/office/drawing/2014/main" id="{7C648CE7-2A95-4D32-8E58-3C78EA8B0C80}"/>
                  </a:ext>
                </a:extLst>
              </p:cNvPr>
              <p:cNvSpPr/>
              <p:nvPr/>
            </p:nvSpPr>
            <p:spPr>
              <a:xfrm>
                <a:off x="7115175" y="390525"/>
                <a:ext cx="85725" cy="857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00" b="1">
                  <a:latin typeface="Helvetica" panose="020B0604020202020204" pitchFamily="34" charset="0"/>
                  <a:cs typeface="Helvetica" panose="020B0604020202020204" pitchFamily="34" charset="0"/>
                </a:endParaRPr>
              </a:p>
            </p:txBody>
          </p:sp>
          <p:sp>
            <p:nvSpPr>
              <p:cNvPr id="47" name="Oval 46">
                <a:extLst>
                  <a:ext uri="{FF2B5EF4-FFF2-40B4-BE49-F238E27FC236}">
                    <a16:creationId xmlns:a16="http://schemas.microsoft.com/office/drawing/2014/main" id="{C42A1078-84ED-4356-A6D5-C6AEC14A8F59}"/>
                  </a:ext>
                </a:extLst>
              </p:cNvPr>
              <p:cNvSpPr/>
              <p:nvPr/>
            </p:nvSpPr>
            <p:spPr>
              <a:xfrm>
                <a:off x="7115175" y="757237"/>
                <a:ext cx="85725" cy="8572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00" b="1">
                  <a:latin typeface="Helvetica" panose="020B0604020202020204" pitchFamily="34" charset="0"/>
                  <a:cs typeface="Helvetica" panose="020B0604020202020204" pitchFamily="34" charset="0"/>
                </a:endParaRPr>
              </a:p>
            </p:txBody>
          </p:sp>
          <p:sp>
            <p:nvSpPr>
              <p:cNvPr id="48" name="Oval 47">
                <a:extLst>
                  <a:ext uri="{FF2B5EF4-FFF2-40B4-BE49-F238E27FC236}">
                    <a16:creationId xmlns:a16="http://schemas.microsoft.com/office/drawing/2014/main" id="{06292125-508C-444A-B32D-DDABD79EA53B}"/>
                  </a:ext>
                </a:extLst>
              </p:cNvPr>
              <p:cNvSpPr/>
              <p:nvPr/>
            </p:nvSpPr>
            <p:spPr>
              <a:xfrm>
                <a:off x="8093075" y="390525"/>
                <a:ext cx="85725" cy="857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00" b="1">
                  <a:latin typeface="Helvetica" panose="020B0604020202020204" pitchFamily="34" charset="0"/>
                  <a:cs typeface="Helvetica" panose="020B0604020202020204" pitchFamily="34" charset="0"/>
                </a:endParaRPr>
              </a:p>
            </p:txBody>
          </p:sp>
          <p:sp>
            <p:nvSpPr>
              <p:cNvPr id="49" name="Oval 48">
                <a:extLst>
                  <a:ext uri="{FF2B5EF4-FFF2-40B4-BE49-F238E27FC236}">
                    <a16:creationId xmlns:a16="http://schemas.microsoft.com/office/drawing/2014/main" id="{426F6D73-0DA2-4F00-8CD7-9C24B189295D}"/>
                  </a:ext>
                </a:extLst>
              </p:cNvPr>
              <p:cNvSpPr/>
              <p:nvPr/>
            </p:nvSpPr>
            <p:spPr>
              <a:xfrm>
                <a:off x="8093075" y="757237"/>
                <a:ext cx="85725" cy="8572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00" b="1">
                  <a:latin typeface="Helvetica" panose="020B0604020202020204" pitchFamily="34" charset="0"/>
                  <a:cs typeface="Helvetica" panose="020B0604020202020204" pitchFamily="34" charset="0"/>
                </a:endParaRPr>
              </a:p>
            </p:txBody>
          </p:sp>
        </p:grpSp>
        <p:sp>
          <p:nvSpPr>
            <p:cNvPr id="50" name="TextBox 49">
              <a:extLst>
                <a:ext uri="{FF2B5EF4-FFF2-40B4-BE49-F238E27FC236}">
                  <a16:creationId xmlns:a16="http://schemas.microsoft.com/office/drawing/2014/main" id="{E04FEA35-6BBA-45DC-9E4D-00BE966EB0F6}"/>
                </a:ext>
              </a:extLst>
            </p:cNvPr>
            <p:cNvSpPr txBox="1"/>
            <p:nvPr/>
          </p:nvSpPr>
          <p:spPr>
            <a:xfrm>
              <a:off x="1395946" y="5597482"/>
              <a:ext cx="2727515" cy="246221"/>
            </a:xfrm>
            <a:prstGeom prst="rect">
              <a:avLst/>
            </a:prstGeom>
            <a:solidFill>
              <a:schemeClr val="bg1"/>
            </a:solidFill>
          </p:spPr>
          <p:txBody>
            <a:bodyPr wrap="square" rtlCol="0">
              <a:spAutoFit/>
            </a:bodyPr>
            <a:lstStyle/>
            <a:p>
              <a:r>
                <a:rPr lang="en-US" sz="1000" dirty="0">
                  <a:latin typeface="Helvetica" panose="020B0604020202020204" pitchFamily="34" charset="0"/>
                  <a:cs typeface="Helvetica" panose="020B0604020202020204" pitchFamily="34" charset="0"/>
                </a:rPr>
                <a:t>%coverage of evaluated domain</a:t>
              </a:r>
              <a:endParaRPr lang="LID4096" sz="1000" dirty="0">
                <a:latin typeface="Helvetica" panose="020B0604020202020204" pitchFamily="34" charset="0"/>
                <a:cs typeface="Helvetica" panose="020B0604020202020204" pitchFamily="34" charset="0"/>
              </a:endParaRPr>
            </a:p>
          </p:txBody>
        </p:sp>
        <p:sp>
          <p:nvSpPr>
            <p:cNvPr id="51" name="TextBox 50">
              <a:extLst>
                <a:ext uri="{FF2B5EF4-FFF2-40B4-BE49-F238E27FC236}">
                  <a16:creationId xmlns:a16="http://schemas.microsoft.com/office/drawing/2014/main" id="{90718DA0-3E87-4060-B2D6-DC5118B93054}"/>
                </a:ext>
              </a:extLst>
            </p:cNvPr>
            <p:cNvSpPr txBox="1"/>
            <p:nvPr/>
          </p:nvSpPr>
          <p:spPr>
            <a:xfrm rot="16200000">
              <a:off x="-931585" y="3108377"/>
              <a:ext cx="1976374" cy="246221"/>
            </a:xfrm>
            <a:prstGeom prst="rect">
              <a:avLst/>
            </a:prstGeom>
            <a:solidFill>
              <a:schemeClr val="bg1"/>
            </a:solidFill>
          </p:spPr>
          <p:txBody>
            <a:bodyPr wrap="square" rtlCol="0">
              <a:spAutoFit/>
            </a:bodyPr>
            <a:lstStyle/>
            <a:p>
              <a:r>
                <a:rPr lang="en-US" sz="1000" dirty="0">
                  <a:latin typeface="Helvetica" panose="020B0604020202020204" pitchFamily="34" charset="0"/>
                  <a:cs typeface="Helvetica" panose="020B0604020202020204" pitchFamily="34" charset="0"/>
                </a:rPr>
                <a:t>TM score from TM align</a:t>
              </a:r>
              <a:endParaRPr lang="LID4096" sz="1000" dirty="0">
                <a:latin typeface="Helvetica" panose="020B0604020202020204" pitchFamily="34" charset="0"/>
                <a:cs typeface="Helvetica" panose="020B0604020202020204" pitchFamily="34" charset="0"/>
              </a:endParaRPr>
            </a:p>
          </p:txBody>
        </p:sp>
        <p:sp>
          <p:nvSpPr>
            <p:cNvPr id="52" name="Rectangle 51">
              <a:extLst>
                <a:ext uri="{FF2B5EF4-FFF2-40B4-BE49-F238E27FC236}">
                  <a16:creationId xmlns:a16="http://schemas.microsoft.com/office/drawing/2014/main" id="{DB7599AB-45A3-40A2-8D63-AF0AFB1550BE}"/>
                </a:ext>
              </a:extLst>
            </p:cNvPr>
            <p:cNvSpPr/>
            <p:nvPr/>
          </p:nvSpPr>
          <p:spPr>
            <a:xfrm>
              <a:off x="667686" y="1823475"/>
              <a:ext cx="1465606" cy="832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00">
                <a:latin typeface="Helvetica" panose="020B0604020202020204" pitchFamily="34" charset="0"/>
                <a:cs typeface="Helvetica" panose="020B0604020202020204" pitchFamily="34" charset="0"/>
              </a:endParaRPr>
            </a:p>
          </p:txBody>
        </p:sp>
        <p:sp>
          <p:nvSpPr>
            <p:cNvPr id="53" name="TextBox 52">
              <a:extLst>
                <a:ext uri="{FF2B5EF4-FFF2-40B4-BE49-F238E27FC236}">
                  <a16:creationId xmlns:a16="http://schemas.microsoft.com/office/drawing/2014/main" id="{6A08A5E1-DAE8-4749-8E99-96E83BE51800}"/>
                </a:ext>
              </a:extLst>
            </p:cNvPr>
            <p:cNvSpPr txBox="1"/>
            <p:nvPr/>
          </p:nvSpPr>
          <p:spPr>
            <a:xfrm>
              <a:off x="598500" y="4661064"/>
              <a:ext cx="1334201" cy="403617"/>
            </a:xfrm>
            <a:prstGeom prst="rect">
              <a:avLst/>
            </a:prstGeom>
            <a:noFill/>
          </p:spPr>
          <p:txBody>
            <a:bodyPr wrap="square" rtlCol="0">
              <a:spAutoFit/>
            </a:bodyPr>
            <a:lstStyle/>
            <a:p>
              <a:r>
                <a:rPr lang="en-US" sz="1000" dirty="0">
                  <a:latin typeface="Helvetica" panose="020B0604020202020204" pitchFamily="34" charset="0"/>
                  <a:cs typeface="Helvetica" panose="020B0604020202020204" pitchFamily="34" charset="0"/>
                </a:rPr>
                <a:t>No better than a random model</a:t>
              </a:r>
              <a:endParaRPr lang="LID4096" sz="1000" dirty="0">
                <a:latin typeface="Helvetica" panose="020B0604020202020204" pitchFamily="34" charset="0"/>
                <a:cs typeface="Helvetica" panose="020B0604020202020204" pitchFamily="34" charset="0"/>
              </a:endParaRPr>
            </a:p>
          </p:txBody>
        </p:sp>
        <p:sp>
          <p:nvSpPr>
            <p:cNvPr id="54" name="TextBox 53">
              <a:extLst>
                <a:ext uri="{FF2B5EF4-FFF2-40B4-BE49-F238E27FC236}">
                  <a16:creationId xmlns:a16="http://schemas.microsoft.com/office/drawing/2014/main" id="{66284A03-D9F6-4BE1-8432-2B3E60155DF6}"/>
                </a:ext>
              </a:extLst>
            </p:cNvPr>
            <p:cNvSpPr txBox="1"/>
            <p:nvPr/>
          </p:nvSpPr>
          <p:spPr>
            <a:xfrm>
              <a:off x="598500" y="3932353"/>
              <a:ext cx="1334201" cy="246221"/>
            </a:xfrm>
            <a:prstGeom prst="rect">
              <a:avLst/>
            </a:prstGeom>
            <a:noFill/>
          </p:spPr>
          <p:txBody>
            <a:bodyPr wrap="square" rtlCol="0">
              <a:spAutoFit/>
            </a:bodyPr>
            <a:lstStyle/>
            <a:p>
              <a:r>
                <a:rPr lang="en-US" sz="1000" dirty="0">
                  <a:latin typeface="Helvetica" panose="020B0604020202020204" pitchFamily="34" charset="0"/>
                  <a:cs typeface="Helvetica" panose="020B0604020202020204" pitchFamily="34" charset="0"/>
                </a:rPr>
                <a:t>Overall shape ok</a:t>
              </a:r>
              <a:endParaRPr lang="LID4096" sz="1000" dirty="0">
                <a:latin typeface="Helvetica" panose="020B0604020202020204" pitchFamily="34" charset="0"/>
                <a:cs typeface="Helvetica" panose="020B0604020202020204" pitchFamily="34" charset="0"/>
              </a:endParaRPr>
            </a:p>
          </p:txBody>
        </p:sp>
        <p:sp>
          <p:nvSpPr>
            <p:cNvPr id="55" name="TextBox 54">
              <a:extLst>
                <a:ext uri="{FF2B5EF4-FFF2-40B4-BE49-F238E27FC236}">
                  <a16:creationId xmlns:a16="http://schemas.microsoft.com/office/drawing/2014/main" id="{2EA0A22E-B42F-4F77-B971-8B33749E2274}"/>
                </a:ext>
              </a:extLst>
            </p:cNvPr>
            <p:cNvSpPr txBox="1"/>
            <p:nvPr/>
          </p:nvSpPr>
          <p:spPr>
            <a:xfrm>
              <a:off x="598500" y="3206542"/>
              <a:ext cx="1334201" cy="246221"/>
            </a:xfrm>
            <a:prstGeom prst="rect">
              <a:avLst/>
            </a:prstGeom>
            <a:noFill/>
          </p:spPr>
          <p:txBody>
            <a:bodyPr wrap="square" rtlCol="0">
              <a:spAutoFit/>
            </a:bodyPr>
            <a:lstStyle/>
            <a:p>
              <a:r>
                <a:rPr lang="en-US" sz="1000" dirty="0">
                  <a:latin typeface="Helvetica" panose="020B0604020202020204" pitchFamily="34" charset="0"/>
                  <a:cs typeface="Helvetica" panose="020B0604020202020204" pitchFamily="34" charset="0"/>
                </a:rPr>
                <a:t>Topology ok</a:t>
              </a:r>
              <a:endParaRPr lang="LID4096" sz="1000" dirty="0">
                <a:latin typeface="Helvetica" panose="020B0604020202020204" pitchFamily="34" charset="0"/>
                <a:cs typeface="Helvetica" panose="020B0604020202020204" pitchFamily="34" charset="0"/>
              </a:endParaRPr>
            </a:p>
          </p:txBody>
        </p:sp>
        <p:sp>
          <p:nvSpPr>
            <p:cNvPr id="56" name="TextBox 55">
              <a:extLst>
                <a:ext uri="{FF2B5EF4-FFF2-40B4-BE49-F238E27FC236}">
                  <a16:creationId xmlns:a16="http://schemas.microsoft.com/office/drawing/2014/main" id="{97788DE4-E54B-471A-A05C-3677FBCB6E49}"/>
                </a:ext>
              </a:extLst>
            </p:cNvPr>
            <p:cNvSpPr txBox="1"/>
            <p:nvPr/>
          </p:nvSpPr>
          <p:spPr>
            <a:xfrm>
              <a:off x="598500" y="2572336"/>
              <a:ext cx="1334201" cy="246221"/>
            </a:xfrm>
            <a:prstGeom prst="rect">
              <a:avLst/>
            </a:prstGeom>
            <a:noFill/>
          </p:spPr>
          <p:txBody>
            <a:bodyPr wrap="square" rtlCol="0">
              <a:spAutoFit/>
            </a:bodyPr>
            <a:lstStyle/>
            <a:p>
              <a:r>
                <a:rPr lang="en-US" sz="1000" dirty="0">
                  <a:latin typeface="Helvetica" panose="020B0604020202020204" pitchFamily="34" charset="0"/>
                  <a:cs typeface="Helvetica" panose="020B0604020202020204" pitchFamily="34" charset="0"/>
                </a:rPr>
                <a:t>Very good models</a:t>
              </a:r>
              <a:endParaRPr lang="LID4096" sz="1000" dirty="0">
                <a:latin typeface="Helvetica" panose="020B0604020202020204" pitchFamily="34" charset="0"/>
                <a:cs typeface="Helvetica" panose="020B0604020202020204" pitchFamily="34" charset="0"/>
              </a:endParaRPr>
            </a:p>
          </p:txBody>
        </p:sp>
        <p:sp>
          <p:nvSpPr>
            <p:cNvPr id="57" name="TextBox 56">
              <a:extLst>
                <a:ext uri="{FF2B5EF4-FFF2-40B4-BE49-F238E27FC236}">
                  <a16:creationId xmlns:a16="http://schemas.microsoft.com/office/drawing/2014/main" id="{F40A1D10-2FD8-4D4C-B52B-0EB928BE63A3}"/>
                </a:ext>
              </a:extLst>
            </p:cNvPr>
            <p:cNvSpPr txBox="1"/>
            <p:nvPr/>
          </p:nvSpPr>
          <p:spPr>
            <a:xfrm>
              <a:off x="598500" y="1846525"/>
              <a:ext cx="1334201" cy="403617"/>
            </a:xfrm>
            <a:prstGeom prst="rect">
              <a:avLst/>
            </a:prstGeom>
            <a:noFill/>
          </p:spPr>
          <p:txBody>
            <a:bodyPr wrap="square" rtlCol="0">
              <a:spAutoFit/>
            </a:bodyPr>
            <a:lstStyle/>
            <a:p>
              <a:r>
                <a:rPr lang="en-US" sz="1000" dirty="0">
                  <a:latin typeface="Helvetica" panose="020B0604020202020204" pitchFamily="34" charset="0"/>
                  <a:cs typeface="Helvetica" panose="020B0604020202020204" pitchFamily="34" charset="0"/>
                </a:rPr>
                <a:t>Within 1-3 Å backbone RMSD</a:t>
              </a:r>
              <a:endParaRPr lang="LID4096" sz="1000" dirty="0">
                <a:latin typeface="Helvetica" panose="020B0604020202020204" pitchFamily="34" charset="0"/>
                <a:cs typeface="Helvetica" panose="020B0604020202020204" pitchFamily="34" charset="0"/>
              </a:endParaRPr>
            </a:p>
          </p:txBody>
        </p:sp>
        <p:sp>
          <p:nvSpPr>
            <p:cNvPr id="58" name="TextBox 57">
              <a:extLst>
                <a:ext uri="{FF2B5EF4-FFF2-40B4-BE49-F238E27FC236}">
                  <a16:creationId xmlns:a16="http://schemas.microsoft.com/office/drawing/2014/main" id="{9DE9C9C1-00A2-40E0-B28B-78550DE2E963}"/>
                </a:ext>
              </a:extLst>
            </p:cNvPr>
            <p:cNvSpPr txBox="1"/>
            <p:nvPr/>
          </p:nvSpPr>
          <p:spPr>
            <a:xfrm>
              <a:off x="158227" y="1630957"/>
              <a:ext cx="399733" cy="246221"/>
            </a:xfrm>
            <a:prstGeom prst="rect">
              <a:avLst/>
            </a:prstGeom>
            <a:solidFill>
              <a:schemeClr val="bg1"/>
            </a:solidFill>
          </p:spPr>
          <p:txBody>
            <a:bodyPr wrap="square" rtlCol="0">
              <a:spAutoFit/>
            </a:bodyPr>
            <a:lstStyle/>
            <a:p>
              <a:pPr algn="r"/>
              <a:r>
                <a:rPr lang="en-US" sz="1000" dirty="0">
                  <a:latin typeface="Helvetica" panose="020B0604020202020204" pitchFamily="34" charset="0"/>
                  <a:cs typeface="Helvetica" panose="020B0604020202020204" pitchFamily="34" charset="0"/>
                </a:rPr>
                <a:t>1</a:t>
              </a:r>
              <a:endParaRPr lang="LID4096" sz="1000" dirty="0">
                <a:latin typeface="Helvetica" panose="020B0604020202020204" pitchFamily="34" charset="0"/>
                <a:cs typeface="Helvetica" panose="020B0604020202020204" pitchFamily="34" charset="0"/>
              </a:endParaRPr>
            </a:p>
          </p:txBody>
        </p:sp>
        <p:sp>
          <p:nvSpPr>
            <p:cNvPr id="59" name="TextBox 58">
              <a:extLst>
                <a:ext uri="{FF2B5EF4-FFF2-40B4-BE49-F238E27FC236}">
                  <a16:creationId xmlns:a16="http://schemas.microsoft.com/office/drawing/2014/main" id="{3B775599-BC0E-4A97-A6E5-BAE57ACCAB2D}"/>
                </a:ext>
              </a:extLst>
            </p:cNvPr>
            <p:cNvSpPr txBox="1"/>
            <p:nvPr/>
          </p:nvSpPr>
          <p:spPr>
            <a:xfrm>
              <a:off x="158227" y="1980655"/>
              <a:ext cx="399733" cy="246221"/>
            </a:xfrm>
            <a:prstGeom prst="rect">
              <a:avLst/>
            </a:prstGeom>
            <a:solidFill>
              <a:schemeClr val="bg1"/>
            </a:solidFill>
          </p:spPr>
          <p:txBody>
            <a:bodyPr wrap="square" rtlCol="0">
              <a:spAutoFit/>
            </a:bodyPr>
            <a:lstStyle/>
            <a:p>
              <a:pPr algn="r"/>
              <a:r>
                <a:rPr lang="en-US" sz="1000" dirty="0">
                  <a:latin typeface="Helvetica" panose="020B0604020202020204" pitchFamily="34" charset="0"/>
                  <a:cs typeface="Helvetica" panose="020B0604020202020204" pitchFamily="34" charset="0"/>
                </a:rPr>
                <a:t>0.9</a:t>
              </a:r>
              <a:endParaRPr lang="LID4096" sz="1000" dirty="0">
                <a:latin typeface="Helvetica" panose="020B0604020202020204" pitchFamily="34" charset="0"/>
                <a:cs typeface="Helvetica" panose="020B0604020202020204" pitchFamily="34" charset="0"/>
              </a:endParaRPr>
            </a:p>
          </p:txBody>
        </p:sp>
        <p:sp>
          <p:nvSpPr>
            <p:cNvPr id="60" name="TextBox 59">
              <a:extLst>
                <a:ext uri="{FF2B5EF4-FFF2-40B4-BE49-F238E27FC236}">
                  <a16:creationId xmlns:a16="http://schemas.microsoft.com/office/drawing/2014/main" id="{8664EFF3-B1C1-439C-A21B-AFEEE75F674F}"/>
                </a:ext>
              </a:extLst>
            </p:cNvPr>
            <p:cNvSpPr txBox="1"/>
            <p:nvPr/>
          </p:nvSpPr>
          <p:spPr>
            <a:xfrm>
              <a:off x="158227" y="2352996"/>
              <a:ext cx="399733" cy="246221"/>
            </a:xfrm>
            <a:prstGeom prst="rect">
              <a:avLst/>
            </a:prstGeom>
            <a:solidFill>
              <a:schemeClr val="bg1"/>
            </a:solidFill>
          </p:spPr>
          <p:txBody>
            <a:bodyPr wrap="square" rtlCol="0">
              <a:spAutoFit/>
            </a:bodyPr>
            <a:lstStyle/>
            <a:p>
              <a:pPr algn="r"/>
              <a:r>
                <a:rPr lang="en-US" sz="1000" dirty="0">
                  <a:latin typeface="Helvetica" panose="020B0604020202020204" pitchFamily="34" charset="0"/>
                  <a:cs typeface="Helvetica" panose="020B0604020202020204" pitchFamily="34" charset="0"/>
                </a:rPr>
                <a:t>0.8</a:t>
              </a:r>
              <a:endParaRPr lang="LID4096" sz="1000" dirty="0">
                <a:latin typeface="Helvetica" panose="020B0604020202020204" pitchFamily="34" charset="0"/>
                <a:cs typeface="Helvetica" panose="020B0604020202020204" pitchFamily="34" charset="0"/>
              </a:endParaRPr>
            </a:p>
          </p:txBody>
        </p:sp>
        <p:sp>
          <p:nvSpPr>
            <p:cNvPr id="61" name="TextBox 60">
              <a:extLst>
                <a:ext uri="{FF2B5EF4-FFF2-40B4-BE49-F238E27FC236}">
                  <a16:creationId xmlns:a16="http://schemas.microsoft.com/office/drawing/2014/main" id="{FF82C086-B39B-476E-B80E-109F1016C22E}"/>
                </a:ext>
              </a:extLst>
            </p:cNvPr>
            <p:cNvSpPr txBox="1"/>
            <p:nvPr/>
          </p:nvSpPr>
          <p:spPr>
            <a:xfrm>
              <a:off x="158227" y="2707344"/>
              <a:ext cx="399733" cy="246221"/>
            </a:xfrm>
            <a:prstGeom prst="rect">
              <a:avLst/>
            </a:prstGeom>
            <a:solidFill>
              <a:schemeClr val="bg1"/>
            </a:solidFill>
          </p:spPr>
          <p:txBody>
            <a:bodyPr wrap="square" rtlCol="0">
              <a:spAutoFit/>
            </a:bodyPr>
            <a:lstStyle/>
            <a:p>
              <a:pPr algn="r"/>
              <a:r>
                <a:rPr lang="en-US" sz="1000" dirty="0">
                  <a:latin typeface="Helvetica" panose="020B0604020202020204" pitchFamily="34" charset="0"/>
                  <a:cs typeface="Helvetica" panose="020B0604020202020204" pitchFamily="34" charset="0"/>
                </a:rPr>
                <a:t>0.7</a:t>
              </a:r>
              <a:endParaRPr lang="LID4096" sz="1000" dirty="0">
                <a:latin typeface="Helvetica" panose="020B0604020202020204" pitchFamily="34" charset="0"/>
                <a:cs typeface="Helvetica" panose="020B0604020202020204" pitchFamily="34" charset="0"/>
              </a:endParaRPr>
            </a:p>
          </p:txBody>
        </p:sp>
        <p:sp>
          <p:nvSpPr>
            <p:cNvPr id="62" name="TextBox 61">
              <a:extLst>
                <a:ext uri="{FF2B5EF4-FFF2-40B4-BE49-F238E27FC236}">
                  <a16:creationId xmlns:a16="http://schemas.microsoft.com/office/drawing/2014/main" id="{A545EBAA-DF25-4679-9661-639D9E664403}"/>
                </a:ext>
              </a:extLst>
            </p:cNvPr>
            <p:cNvSpPr txBox="1"/>
            <p:nvPr/>
          </p:nvSpPr>
          <p:spPr>
            <a:xfrm>
              <a:off x="158227" y="3053537"/>
              <a:ext cx="399733" cy="246221"/>
            </a:xfrm>
            <a:prstGeom prst="rect">
              <a:avLst/>
            </a:prstGeom>
            <a:solidFill>
              <a:schemeClr val="bg1"/>
            </a:solidFill>
          </p:spPr>
          <p:txBody>
            <a:bodyPr wrap="square" rtlCol="0">
              <a:spAutoFit/>
            </a:bodyPr>
            <a:lstStyle/>
            <a:p>
              <a:pPr algn="r"/>
              <a:r>
                <a:rPr lang="en-US" sz="1000" dirty="0">
                  <a:latin typeface="Helvetica" panose="020B0604020202020204" pitchFamily="34" charset="0"/>
                  <a:cs typeface="Helvetica" panose="020B0604020202020204" pitchFamily="34" charset="0"/>
                </a:rPr>
                <a:t>0.6</a:t>
              </a:r>
              <a:endParaRPr lang="LID4096" sz="1000" dirty="0">
                <a:latin typeface="Helvetica" panose="020B0604020202020204" pitchFamily="34" charset="0"/>
                <a:cs typeface="Helvetica" panose="020B0604020202020204" pitchFamily="34" charset="0"/>
              </a:endParaRPr>
            </a:p>
          </p:txBody>
        </p:sp>
        <p:sp>
          <p:nvSpPr>
            <p:cNvPr id="63" name="TextBox 62">
              <a:extLst>
                <a:ext uri="{FF2B5EF4-FFF2-40B4-BE49-F238E27FC236}">
                  <a16:creationId xmlns:a16="http://schemas.microsoft.com/office/drawing/2014/main" id="{15FEDBC2-972E-4EB0-A0C8-323438BBFF94}"/>
                </a:ext>
              </a:extLst>
            </p:cNvPr>
            <p:cNvSpPr txBox="1"/>
            <p:nvPr/>
          </p:nvSpPr>
          <p:spPr>
            <a:xfrm>
              <a:off x="158227" y="3402086"/>
              <a:ext cx="399733" cy="246221"/>
            </a:xfrm>
            <a:prstGeom prst="rect">
              <a:avLst/>
            </a:prstGeom>
            <a:solidFill>
              <a:schemeClr val="bg1"/>
            </a:solidFill>
          </p:spPr>
          <p:txBody>
            <a:bodyPr wrap="square" rtlCol="0">
              <a:spAutoFit/>
            </a:bodyPr>
            <a:lstStyle/>
            <a:p>
              <a:pPr algn="r"/>
              <a:r>
                <a:rPr lang="en-US" sz="1000" dirty="0">
                  <a:latin typeface="Helvetica" panose="020B0604020202020204" pitchFamily="34" charset="0"/>
                  <a:cs typeface="Helvetica" panose="020B0604020202020204" pitchFamily="34" charset="0"/>
                </a:rPr>
                <a:t>0.5</a:t>
              </a:r>
              <a:endParaRPr lang="LID4096" sz="1000" dirty="0">
                <a:latin typeface="Helvetica" panose="020B0604020202020204" pitchFamily="34" charset="0"/>
                <a:cs typeface="Helvetica" panose="020B0604020202020204" pitchFamily="34" charset="0"/>
              </a:endParaRPr>
            </a:p>
          </p:txBody>
        </p:sp>
        <p:sp>
          <p:nvSpPr>
            <p:cNvPr id="64" name="TextBox 63">
              <a:extLst>
                <a:ext uri="{FF2B5EF4-FFF2-40B4-BE49-F238E27FC236}">
                  <a16:creationId xmlns:a16="http://schemas.microsoft.com/office/drawing/2014/main" id="{B515F5F7-4A42-4A30-B4E2-C21213DB5277}"/>
                </a:ext>
              </a:extLst>
            </p:cNvPr>
            <p:cNvSpPr txBox="1"/>
            <p:nvPr/>
          </p:nvSpPr>
          <p:spPr>
            <a:xfrm>
              <a:off x="158227" y="3740572"/>
              <a:ext cx="399733" cy="246221"/>
            </a:xfrm>
            <a:prstGeom prst="rect">
              <a:avLst/>
            </a:prstGeom>
            <a:solidFill>
              <a:schemeClr val="bg1"/>
            </a:solidFill>
          </p:spPr>
          <p:txBody>
            <a:bodyPr wrap="square" rtlCol="0">
              <a:spAutoFit/>
            </a:bodyPr>
            <a:lstStyle/>
            <a:p>
              <a:pPr algn="r"/>
              <a:r>
                <a:rPr lang="en-US" sz="1000" dirty="0">
                  <a:latin typeface="Helvetica" panose="020B0604020202020204" pitchFamily="34" charset="0"/>
                  <a:cs typeface="Helvetica" panose="020B0604020202020204" pitchFamily="34" charset="0"/>
                </a:rPr>
                <a:t>0.4</a:t>
              </a:r>
              <a:endParaRPr lang="LID4096" sz="1000" dirty="0">
                <a:latin typeface="Helvetica" panose="020B0604020202020204" pitchFamily="34" charset="0"/>
                <a:cs typeface="Helvetica" panose="020B0604020202020204" pitchFamily="34" charset="0"/>
              </a:endParaRPr>
            </a:p>
          </p:txBody>
        </p:sp>
        <p:sp>
          <p:nvSpPr>
            <p:cNvPr id="65" name="TextBox 64">
              <a:extLst>
                <a:ext uri="{FF2B5EF4-FFF2-40B4-BE49-F238E27FC236}">
                  <a16:creationId xmlns:a16="http://schemas.microsoft.com/office/drawing/2014/main" id="{56CFCB6B-5A87-44E0-A302-A600A64BCEF7}"/>
                </a:ext>
              </a:extLst>
            </p:cNvPr>
            <p:cNvSpPr txBox="1"/>
            <p:nvPr/>
          </p:nvSpPr>
          <p:spPr>
            <a:xfrm>
              <a:off x="158227" y="4116515"/>
              <a:ext cx="399733" cy="246221"/>
            </a:xfrm>
            <a:prstGeom prst="rect">
              <a:avLst/>
            </a:prstGeom>
            <a:solidFill>
              <a:schemeClr val="bg1"/>
            </a:solidFill>
          </p:spPr>
          <p:txBody>
            <a:bodyPr wrap="square" rtlCol="0">
              <a:spAutoFit/>
            </a:bodyPr>
            <a:lstStyle/>
            <a:p>
              <a:pPr algn="r"/>
              <a:r>
                <a:rPr lang="en-US" sz="1000" dirty="0">
                  <a:latin typeface="Helvetica" panose="020B0604020202020204" pitchFamily="34" charset="0"/>
                  <a:cs typeface="Helvetica" panose="020B0604020202020204" pitchFamily="34" charset="0"/>
                </a:rPr>
                <a:t>0.3</a:t>
              </a:r>
              <a:endParaRPr lang="LID4096" sz="1000" dirty="0">
                <a:latin typeface="Helvetica" panose="020B0604020202020204" pitchFamily="34" charset="0"/>
                <a:cs typeface="Helvetica" panose="020B0604020202020204" pitchFamily="34" charset="0"/>
              </a:endParaRPr>
            </a:p>
          </p:txBody>
        </p:sp>
        <p:sp>
          <p:nvSpPr>
            <p:cNvPr id="66" name="TextBox 65">
              <a:extLst>
                <a:ext uri="{FF2B5EF4-FFF2-40B4-BE49-F238E27FC236}">
                  <a16:creationId xmlns:a16="http://schemas.microsoft.com/office/drawing/2014/main" id="{CD8210CE-EA2A-448A-AE2D-89A84117867B}"/>
                </a:ext>
              </a:extLst>
            </p:cNvPr>
            <p:cNvSpPr txBox="1"/>
            <p:nvPr/>
          </p:nvSpPr>
          <p:spPr>
            <a:xfrm>
              <a:off x="158227" y="4462709"/>
              <a:ext cx="399733" cy="246221"/>
            </a:xfrm>
            <a:prstGeom prst="rect">
              <a:avLst/>
            </a:prstGeom>
            <a:solidFill>
              <a:schemeClr val="bg1"/>
            </a:solidFill>
          </p:spPr>
          <p:txBody>
            <a:bodyPr wrap="square" rtlCol="0">
              <a:spAutoFit/>
            </a:bodyPr>
            <a:lstStyle/>
            <a:p>
              <a:pPr algn="r"/>
              <a:r>
                <a:rPr lang="en-US" sz="1000" dirty="0">
                  <a:latin typeface="Helvetica" panose="020B0604020202020204" pitchFamily="34" charset="0"/>
                  <a:cs typeface="Helvetica" panose="020B0604020202020204" pitchFamily="34" charset="0"/>
                </a:rPr>
                <a:t>0.2</a:t>
              </a:r>
              <a:endParaRPr lang="LID4096" sz="1000" dirty="0">
                <a:latin typeface="Helvetica" panose="020B0604020202020204" pitchFamily="34" charset="0"/>
                <a:cs typeface="Helvetica" panose="020B0604020202020204" pitchFamily="34" charset="0"/>
              </a:endParaRPr>
            </a:p>
          </p:txBody>
        </p:sp>
        <p:sp>
          <p:nvSpPr>
            <p:cNvPr id="67" name="TextBox 66">
              <a:extLst>
                <a:ext uri="{FF2B5EF4-FFF2-40B4-BE49-F238E27FC236}">
                  <a16:creationId xmlns:a16="http://schemas.microsoft.com/office/drawing/2014/main" id="{E36B4A22-7DF8-40E5-B201-392B793F1A74}"/>
                </a:ext>
              </a:extLst>
            </p:cNvPr>
            <p:cNvSpPr txBox="1"/>
            <p:nvPr/>
          </p:nvSpPr>
          <p:spPr>
            <a:xfrm>
              <a:off x="158227" y="4811257"/>
              <a:ext cx="399733" cy="246221"/>
            </a:xfrm>
            <a:prstGeom prst="rect">
              <a:avLst/>
            </a:prstGeom>
            <a:solidFill>
              <a:schemeClr val="bg1"/>
            </a:solidFill>
          </p:spPr>
          <p:txBody>
            <a:bodyPr wrap="square" rtlCol="0">
              <a:spAutoFit/>
            </a:bodyPr>
            <a:lstStyle/>
            <a:p>
              <a:pPr algn="r"/>
              <a:r>
                <a:rPr lang="en-US" sz="1000" dirty="0">
                  <a:latin typeface="Helvetica" panose="020B0604020202020204" pitchFamily="34" charset="0"/>
                  <a:cs typeface="Helvetica" panose="020B0604020202020204" pitchFamily="34" charset="0"/>
                </a:rPr>
                <a:t>0.1</a:t>
              </a:r>
              <a:endParaRPr lang="LID4096" sz="1000" dirty="0">
                <a:latin typeface="Helvetica" panose="020B0604020202020204" pitchFamily="34" charset="0"/>
                <a:cs typeface="Helvetica" panose="020B0604020202020204" pitchFamily="34" charset="0"/>
              </a:endParaRPr>
            </a:p>
          </p:txBody>
        </p:sp>
        <p:sp>
          <p:nvSpPr>
            <p:cNvPr id="68" name="TextBox 67">
              <a:extLst>
                <a:ext uri="{FF2B5EF4-FFF2-40B4-BE49-F238E27FC236}">
                  <a16:creationId xmlns:a16="http://schemas.microsoft.com/office/drawing/2014/main" id="{DAEA86CF-8967-4A9C-9124-63B031ECD77F}"/>
                </a:ext>
              </a:extLst>
            </p:cNvPr>
            <p:cNvSpPr txBox="1"/>
            <p:nvPr/>
          </p:nvSpPr>
          <p:spPr>
            <a:xfrm>
              <a:off x="382157" y="5340289"/>
              <a:ext cx="399733" cy="246221"/>
            </a:xfrm>
            <a:prstGeom prst="rect">
              <a:avLst/>
            </a:prstGeom>
            <a:solidFill>
              <a:schemeClr val="bg1"/>
            </a:solidFill>
          </p:spPr>
          <p:txBody>
            <a:bodyPr wrap="square" rtlCol="0">
              <a:spAutoFit/>
            </a:bodyPr>
            <a:lstStyle/>
            <a:p>
              <a:pPr algn="ctr"/>
              <a:r>
                <a:rPr lang="en-US" sz="1000" dirty="0">
                  <a:latin typeface="Helvetica" panose="020B0604020202020204" pitchFamily="34" charset="0"/>
                  <a:cs typeface="Helvetica" panose="020B0604020202020204" pitchFamily="34" charset="0"/>
                </a:rPr>
                <a:t>0</a:t>
              </a:r>
              <a:endParaRPr lang="LID4096" sz="1000" dirty="0">
                <a:latin typeface="Helvetica" panose="020B0604020202020204" pitchFamily="34" charset="0"/>
                <a:cs typeface="Helvetica" panose="020B0604020202020204" pitchFamily="34" charset="0"/>
              </a:endParaRPr>
            </a:p>
          </p:txBody>
        </p:sp>
        <p:sp>
          <p:nvSpPr>
            <p:cNvPr id="69" name="TextBox 68">
              <a:extLst>
                <a:ext uri="{FF2B5EF4-FFF2-40B4-BE49-F238E27FC236}">
                  <a16:creationId xmlns:a16="http://schemas.microsoft.com/office/drawing/2014/main" id="{2DB8D57F-7F0D-4C48-A9EF-35957D7045B5}"/>
                </a:ext>
              </a:extLst>
            </p:cNvPr>
            <p:cNvSpPr txBox="1"/>
            <p:nvPr/>
          </p:nvSpPr>
          <p:spPr>
            <a:xfrm>
              <a:off x="780405" y="5340289"/>
              <a:ext cx="399733" cy="246221"/>
            </a:xfrm>
            <a:prstGeom prst="rect">
              <a:avLst/>
            </a:prstGeom>
            <a:solidFill>
              <a:schemeClr val="bg1"/>
            </a:solidFill>
          </p:spPr>
          <p:txBody>
            <a:bodyPr wrap="square" rtlCol="0">
              <a:spAutoFit/>
            </a:bodyPr>
            <a:lstStyle/>
            <a:p>
              <a:pPr algn="ctr"/>
              <a:r>
                <a:rPr lang="en-US" sz="1000" dirty="0">
                  <a:latin typeface="Helvetica" panose="020B0604020202020204" pitchFamily="34" charset="0"/>
                  <a:cs typeface="Helvetica" panose="020B0604020202020204" pitchFamily="34" charset="0"/>
                </a:rPr>
                <a:t>0.1</a:t>
              </a:r>
              <a:endParaRPr lang="LID4096" sz="1000" dirty="0">
                <a:latin typeface="Helvetica" panose="020B0604020202020204" pitchFamily="34" charset="0"/>
                <a:cs typeface="Helvetica" panose="020B0604020202020204" pitchFamily="34" charset="0"/>
              </a:endParaRPr>
            </a:p>
          </p:txBody>
        </p:sp>
        <p:sp>
          <p:nvSpPr>
            <p:cNvPr id="70" name="TextBox 69">
              <a:extLst>
                <a:ext uri="{FF2B5EF4-FFF2-40B4-BE49-F238E27FC236}">
                  <a16:creationId xmlns:a16="http://schemas.microsoft.com/office/drawing/2014/main" id="{C0CDD2BF-E3AA-41CC-BCC1-C3AB1D5A531C}"/>
                </a:ext>
              </a:extLst>
            </p:cNvPr>
            <p:cNvSpPr txBox="1"/>
            <p:nvPr/>
          </p:nvSpPr>
          <p:spPr>
            <a:xfrm>
              <a:off x="1188264" y="5340289"/>
              <a:ext cx="399733" cy="246221"/>
            </a:xfrm>
            <a:prstGeom prst="rect">
              <a:avLst/>
            </a:prstGeom>
            <a:solidFill>
              <a:schemeClr val="bg1"/>
            </a:solidFill>
          </p:spPr>
          <p:txBody>
            <a:bodyPr wrap="square" rtlCol="0">
              <a:spAutoFit/>
            </a:bodyPr>
            <a:lstStyle/>
            <a:p>
              <a:pPr algn="ctr"/>
              <a:r>
                <a:rPr lang="en-US" sz="1000" dirty="0">
                  <a:latin typeface="Helvetica" panose="020B0604020202020204" pitchFamily="34" charset="0"/>
                  <a:cs typeface="Helvetica" panose="020B0604020202020204" pitchFamily="34" charset="0"/>
                </a:rPr>
                <a:t>0.2</a:t>
              </a:r>
              <a:endParaRPr lang="LID4096" sz="1000" dirty="0">
                <a:latin typeface="Helvetica" panose="020B0604020202020204" pitchFamily="34" charset="0"/>
                <a:cs typeface="Helvetica" panose="020B0604020202020204" pitchFamily="34" charset="0"/>
              </a:endParaRPr>
            </a:p>
          </p:txBody>
        </p:sp>
        <p:sp>
          <p:nvSpPr>
            <p:cNvPr id="71" name="TextBox 70">
              <a:extLst>
                <a:ext uri="{FF2B5EF4-FFF2-40B4-BE49-F238E27FC236}">
                  <a16:creationId xmlns:a16="http://schemas.microsoft.com/office/drawing/2014/main" id="{80317419-7E63-4806-B4AA-FB41DCD1D3D8}"/>
                </a:ext>
              </a:extLst>
            </p:cNvPr>
            <p:cNvSpPr txBox="1"/>
            <p:nvPr/>
          </p:nvSpPr>
          <p:spPr>
            <a:xfrm>
              <a:off x="1584924" y="5340289"/>
              <a:ext cx="399733" cy="246221"/>
            </a:xfrm>
            <a:prstGeom prst="rect">
              <a:avLst/>
            </a:prstGeom>
            <a:solidFill>
              <a:schemeClr val="bg1"/>
            </a:solidFill>
          </p:spPr>
          <p:txBody>
            <a:bodyPr wrap="square" rtlCol="0">
              <a:spAutoFit/>
            </a:bodyPr>
            <a:lstStyle/>
            <a:p>
              <a:pPr algn="ctr"/>
              <a:r>
                <a:rPr lang="en-US" sz="1000" dirty="0">
                  <a:latin typeface="Helvetica" panose="020B0604020202020204" pitchFamily="34" charset="0"/>
                  <a:cs typeface="Helvetica" panose="020B0604020202020204" pitchFamily="34" charset="0"/>
                </a:rPr>
                <a:t>0.3</a:t>
              </a:r>
              <a:endParaRPr lang="LID4096" sz="1000" dirty="0">
                <a:latin typeface="Helvetica" panose="020B0604020202020204" pitchFamily="34" charset="0"/>
                <a:cs typeface="Helvetica" panose="020B0604020202020204" pitchFamily="34" charset="0"/>
              </a:endParaRPr>
            </a:p>
          </p:txBody>
        </p:sp>
        <p:sp>
          <p:nvSpPr>
            <p:cNvPr id="72" name="TextBox 71">
              <a:extLst>
                <a:ext uri="{FF2B5EF4-FFF2-40B4-BE49-F238E27FC236}">
                  <a16:creationId xmlns:a16="http://schemas.microsoft.com/office/drawing/2014/main" id="{DD258E91-5F35-4C20-87D9-4B076B12EB32}"/>
                </a:ext>
              </a:extLst>
            </p:cNvPr>
            <p:cNvSpPr txBox="1"/>
            <p:nvPr/>
          </p:nvSpPr>
          <p:spPr>
            <a:xfrm>
              <a:off x="1992784" y="5340289"/>
              <a:ext cx="399733" cy="246221"/>
            </a:xfrm>
            <a:prstGeom prst="rect">
              <a:avLst/>
            </a:prstGeom>
            <a:solidFill>
              <a:schemeClr val="bg1"/>
            </a:solidFill>
          </p:spPr>
          <p:txBody>
            <a:bodyPr wrap="square" rtlCol="0">
              <a:spAutoFit/>
            </a:bodyPr>
            <a:lstStyle/>
            <a:p>
              <a:pPr algn="ctr"/>
              <a:r>
                <a:rPr lang="en-US" sz="1000" dirty="0">
                  <a:latin typeface="Helvetica" panose="020B0604020202020204" pitchFamily="34" charset="0"/>
                  <a:cs typeface="Helvetica" panose="020B0604020202020204" pitchFamily="34" charset="0"/>
                </a:rPr>
                <a:t>0.4</a:t>
              </a:r>
              <a:endParaRPr lang="LID4096" sz="1000" dirty="0">
                <a:latin typeface="Helvetica" panose="020B0604020202020204" pitchFamily="34" charset="0"/>
                <a:cs typeface="Helvetica" panose="020B0604020202020204" pitchFamily="34" charset="0"/>
              </a:endParaRPr>
            </a:p>
          </p:txBody>
        </p:sp>
        <p:sp>
          <p:nvSpPr>
            <p:cNvPr id="73" name="TextBox 72">
              <a:extLst>
                <a:ext uri="{FF2B5EF4-FFF2-40B4-BE49-F238E27FC236}">
                  <a16:creationId xmlns:a16="http://schemas.microsoft.com/office/drawing/2014/main" id="{78E52E7E-0635-4C3F-AEDB-7B5AD189DB53}"/>
                </a:ext>
              </a:extLst>
            </p:cNvPr>
            <p:cNvSpPr txBox="1"/>
            <p:nvPr/>
          </p:nvSpPr>
          <p:spPr>
            <a:xfrm>
              <a:off x="2389575" y="5340289"/>
              <a:ext cx="399733" cy="246221"/>
            </a:xfrm>
            <a:prstGeom prst="rect">
              <a:avLst/>
            </a:prstGeom>
            <a:solidFill>
              <a:schemeClr val="bg1"/>
            </a:solidFill>
          </p:spPr>
          <p:txBody>
            <a:bodyPr wrap="square" rtlCol="0">
              <a:spAutoFit/>
            </a:bodyPr>
            <a:lstStyle/>
            <a:p>
              <a:pPr algn="ctr"/>
              <a:r>
                <a:rPr lang="en-US" sz="1000" dirty="0">
                  <a:latin typeface="Helvetica" panose="020B0604020202020204" pitchFamily="34" charset="0"/>
                  <a:cs typeface="Helvetica" panose="020B0604020202020204" pitchFamily="34" charset="0"/>
                </a:rPr>
                <a:t>0.5</a:t>
              </a:r>
              <a:endParaRPr lang="LID4096" sz="1000" dirty="0">
                <a:latin typeface="Helvetica" panose="020B0604020202020204" pitchFamily="34" charset="0"/>
                <a:cs typeface="Helvetica" panose="020B0604020202020204" pitchFamily="34" charset="0"/>
              </a:endParaRPr>
            </a:p>
          </p:txBody>
        </p:sp>
        <p:sp>
          <p:nvSpPr>
            <p:cNvPr id="74" name="TextBox 73">
              <a:extLst>
                <a:ext uri="{FF2B5EF4-FFF2-40B4-BE49-F238E27FC236}">
                  <a16:creationId xmlns:a16="http://schemas.microsoft.com/office/drawing/2014/main" id="{10B0E64E-C675-4FED-BA0C-717B7F131160}"/>
                </a:ext>
              </a:extLst>
            </p:cNvPr>
            <p:cNvSpPr txBox="1"/>
            <p:nvPr/>
          </p:nvSpPr>
          <p:spPr>
            <a:xfrm>
              <a:off x="2797434" y="5340289"/>
              <a:ext cx="399733" cy="246221"/>
            </a:xfrm>
            <a:prstGeom prst="rect">
              <a:avLst/>
            </a:prstGeom>
            <a:solidFill>
              <a:schemeClr val="bg1"/>
            </a:solidFill>
          </p:spPr>
          <p:txBody>
            <a:bodyPr wrap="square" rtlCol="0">
              <a:spAutoFit/>
            </a:bodyPr>
            <a:lstStyle/>
            <a:p>
              <a:pPr algn="ctr"/>
              <a:r>
                <a:rPr lang="en-US" sz="1000" dirty="0">
                  <a:latin typeface="Helvetica" panose="020B0604020202020204" pitchFamily="34" charset="0"/>
                  <a:cs typeface="Helvetica" panose="020B0604020202020204" pitchFamily="34" charset="0"/>
                </a:rPr>
                <a:t>0.6</a:t>
              </a:r>
              <a:endParaRPr lang="LID4096" sz="1000" dirty="0">
                <a:latin typeface="Helvetica" panose="020B0604020202020204" pitchFamily="34" charset="0"/>
                <a:cs typeface="Helvetica" panose="020B0604020202020204" pitchFamily="34" charset="0"/>
              </a:endParaRPr>
            </a:p>
          </p:txBody>
        </p:sp>
        <p:sp>
          <p:nvSpPr>
            <p:cNvPr id="75" name="TextBox 74">
              <a:extLst>
                <a:ext uri="{FF2B5EF4-FFF2-40B4-BE49-F238E27FC236}">
                  <a16:creationId xmlns:a16="http://schemas.microsoft.com/office/drawing/2014/main" id="{BF042DF7-C23B-491E-99AA-6DE0733976B2}"/>
                </a:ext>
              </a:extLst>
            </p:cNvPr>
            <p:cNvSpPr txBox="1"/>
            <p:nvPr/>
          </p:nvSpPr>
          <p:spPr>
            <a:xfrm>
              <a:off x="3194095" y="5340289"/>
              <a:ext cx="399733" cy="246221"/>
            </a:xfrm>
            <a:prstGeom prst="rect">
              <a:avLst/>
            </a:prstGeom>
            <a:solidFill>
              <a:schemeClr val="bg1"/>
            </a:solidFill>
          </p:spPr>
          <p:txBody>
            <a:bodyPr wrap="square" rtlCol="0">
              <a:spAutoFit/>
            </a:bodyPr>
            <a:lstStyle/>
            <a:p>
              <a:pPr algn="ctr"/>
              <a:r>
                <a:rPr lang="en-US" sz="1000" dirty="0">
                  <a:latin typeface="Helvetica" panose="020B0604020202020204" pitchFamily="34" charset="0"/>
                  <a:cs typeface="Helvetica" panose="020B0604020202020204" pitchFamily="34" charset="0"/>
                </a:rPr>
                <a:t>0.7</a:t>
              </a:r>
              <a:endParaRPr lang="LID4096" sz="1000" dirty="0">
                <a:latin typeface="Helvetica" panose="020B0604020202020204" pitchFamily="34" charset="0"/>
                <a:cs typeface="Helvetica" panose="020B0604020202020204" pitchFamily="34" charset="0"/>
              </a:endParaRPr>
            </a:p>
          </p:txBody>
        </p:sp>
        <p:sp>
          <p:nvSpPr>
            <p:cNvPr id="76" name="TextBox 75">
              <a:extLst>
                <a:ext uri="{FF2B5EF4-FFF2-40B4-BE49-F238E27FC236}">
                  <a16:creationId xmlns:a16="http://schemas.microsoft.com/office/drawing/2014/main" id="{B7A89A14-53FE-4FA0-A9B7-3277E0CB0196}"/>
                </a:ext>
              </a:extLst>
            </p:cNvPr>
            <p:cNvSpPr txBox="1"/>
            <p:nvPr/>
          </p:nvSpPr>
          <p:spPr>
            <a:xfrm>
              <a:off x="3601954" y="5340289"/>
              <a:ext cx="399733" cy="246221"/>
            </a:xfrm>
            <a:prstGeom prst="rect">
              <a:avLst/>
            </a:prstGeom>
            <a:solidFill>
              <a:schemeClr val="bg1"/>
            </a:solidFill>
          </p:spPr>
          <p:txBody>
            <a:bodyPr wrap="square" rtlCol="0">
              <a:spAutoFit/>
            </a:bodyPr>
            <a:lstStyle/>
            <a:p>
              <a:pPr algn="ctr"/>
              <a:r>
                <a:rPr lang="en-US" sz="1000" dirty="0">
                  <a:latin typeface="Helvetica" panose="020B0604020202020204" pitchFamily="34" charset="0"/>
                  <a:cs typeface="Helvetica" panose="020B0604020202020204" pitchFamily="34" charset="0"/>
                </a:rPr>
                <a:t>0.8</a:t>
              </a:r>
              <a:endParaRPr lang="LID4096" sz="1000" dirty="0">
                <a:latin typeface="Helvetica" panose="020B0604020202020204" pitchFamily="34" charset="0"/>
                <a:cs typeface="Helvetica" panose="020B0604020202020204" pitchFamily="34" charset="0"/>
              </a:endParaRPr>
            </a:p>
          </p:txBody>
        </p:sp>
        <p:sp>
          <p:nvSpPr>
            <p:cNvPr id="77" name="TextBox 76">
              <a:extLst>
                <a:ext uri="{FF2B5EF4-FFF2-40B4-BE49-F238E27FC236}">
                  <a16:creationId xmlns:a16="http://schemas.microsoft.com/office/drawing/2014/main" id="{0C5DDB25-B237-4475-9A3E-182CF99600E4}"/>
                </a:ext>
              </a:extLst>
            </p:cNvPr>
            <p:cNvSpPr txBox="1"/>
            <p:nvPr/>
          </p:nvSpPr>
          <p:spPr>
            <a:xfrm>
              <a:off x="3972863" y="5340289"/>
              <a:ext cx="399733" cy="246221"/>
            </a:xfrm>
            <a:prstGeom prst="rect">
              <a:avLst/>
            </a:prstGeom>
            <a:solidFill>
              <a:schemeClr val="bg1"/>
            </a:solidFill>
          </p:spPr>
          <p:txBody>
            <a:bodyPr wrap="square" rtlCol="0">
              <a:spAutoFit/>
            </a:bodyPr>
            <a:lstStyle/>
            <a:p>
              <a:pPr algn="ctr"/>
              <a:r>
                <a:rPr lang="en-US" sz="1000" dirty="0">
                  <a:latin typeface="Helvetica" panose="020B0604020202020204" pitchFamily="34" charset="0"/>
                  <a:cs typeface="Helvetica" panose="020B0604020202020204" pitchFamily="34" charset="0"/>
                </a:rPr>
                <a:t>0.9</a:t>
              </a:r>
              <a:endParaRPr lang="LID4096" sz="1000" dirty="0">
                <a:latin typeface="Helvetica" panose="020B0604020202020204" pitchFamily="34" charset="0"/>
                <a:cs typeface="Helvetica" panose="020B0604020202020204" pitchFamily="34" charset="0"/>
              </a:endParaRPr>
            </a:p>
          </p:txBody>
        </p:sp>
        <p:sp>
          <p:nvSpPr>
            <p:cNvPr id="78" name="TextBox 77">
              <a:extLst>
                <a:ext uri="{FF2B5EF4-FFF2-40B4-BE49-F238E27FC236}">
                  <a16:creationId xmlns:a16="http://schemas.microsoft.com/office/drawing/2014/main" id="{2D15E095-5CBC-42D5-A288-C60980D20079}"/>
                </a:ext>
              </a:extLst>
            </p:cNvPr>
            <p:cNvSpPr txBox="1"/>
            <p:nvPr/>
          </p:nvSpPr>
          <p:spPr>
            <a:xfrm>
              <a:off x="4380722" y="5340289"/>
              <a:ext cx="399733" cy="246221"/>
            </a:xfrm>
            <a:prstGeom prst="rect">
              <a:avLst/>
            </a:prstGeom>
            <a:solidFill>
              <a:schemeClr val="bg1"/>
            </a:solidFill>
          </p:spPr>
          <p:txBody>
            <a:bodyPr wrap="square" rtlCol="0">
              <a:spAutoFit/>
            </a:bodyPr>
            <a:lstStyle/>
            <a:p>
              <a:pPr algn="ctr"/>
              <a:r>
                <a:rPr lang="en-US" sz="1000" dirty="0">
                  <a:latin typeface="Helvetica" panose="020B0604020202020204" pitchFamily="34" charset="0"/>
                  <a:cs typeface="Helvetica" panose="020B0604020202020204" pitchFamily="34" charset="0"/>
                </a:rPr>
                <a:t>1</a:t>
              </a:r>
              <a:endParaRPr lang="LID4096" sz="1000" dirty="0">
                <a:latin typeface="Helvetica" panose="020B0604020202020204" pitchFamily="34" charset="0"/>
                <a:cs typeface="Helvetica" panose="020B0604020202020204" pitchFamily="34" charset="0"/>
              </a:endParaRPr>
            </a:p>
          </p:txBody>
        </p:sp>
        <p:sp>
          <p:nvSpPr>
            <p:cNvPr id="79" name="TextBox 78">
              <a:extLst>
                <a:ext uri="{FF2B5EF4-FFF2-40B4-BE49-F238E27FC236}">
                  <a16:creationId xmlns:a16="http://schemas.microsoft.com/office/drawing/2014/main" id="{5E8E0CB8-11B0-411A-86ED-435237BE5E7D}"/>
                </a:ext>
              </a:extLst>
            </p:cNvPr>
            <p:cNvSpPr txBox="1"/>
            <p:nvPr/>
          </p:nvSpPr>
          <p:spPr>
            <a:xfrm>
              <a:off x="158227" y="5149744"/>
              <a:ext cx="399733" cy="246221"/>
            </a:xfrm>
            <a:prstGeom prst="rect">
              <a:avLst/>
            </a:prstGeom>
            <a:solidFill>
              <a:schemeClr val="bg1"/>
            </a:solidFill>
          </p:spPr>
          <p:txBody>
            <a:bodyPr wrap="square" rtlCol="0">
              <a:spAutoFit/>
            </a:bodyPr>
            <a:lstStyle/>
            <a:p>
              <a:pPr algn="r"/>
              <a:r>
                <a:rPr lang="en-US" sz="1000" dirty="0">
                  <a:latin typeface="Helvetica" panose="020B0604020202020204" pitchFamily="34" charset="0"/>
                  <a:cs typeface="Helvetica" panose="020B0604020202020204" pitchFamily="34" charset="0"/>
                </a:rPr>
                <a:t>0</a:t>
              </a:r>
              <a:endParaRPr lang="LID4096" sz="1000" dirty="0">
                <a:latin typeface="Helvetica" panose="020B0604020202020204" pitchFamily="34" charset="0"/>
                <a:cs typeface="Helvetica" panose="020B0604020202020204" pitchFamily="34" charset="0"/>
              </a:endParaRPr>
            </a:p>
          </p:txBody>
        </p:sp>
        <p:sp>
          <p:nvSpPr>
            <p:cNvPr id="80" name="Rectangle 79">
              <a:extLst>
                <a:ext uri="{FF2B5EF4-FFF2-40B4-BE49-F238E27FC236}">
                  <a16:creationId xmlns:a16="http://schemas.microsoft.com/office/drawing/2014/main" id="{3F2ABC2C-F2F5-4A9C-8947-7D730F0C6BD6}"/>
                </a:ext>
              </a:extLst>
            </p:cNvPr>
            <p:cNvSpPr/>
            <p:nvPr/>
          </p:nvSpPr>
          <p:spPr>
            <a:xfrm>
              <a:off x="580759" y="1750385"/>
              <a:ext cx="4013686" cy="35764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00"/>
            </a:p>
          </p:txBody>
        </p:sp>
      </p:grpSp>
      <p:sp>
        <p:nvSpPr>
          <p:cNvPr id="82" name="TextBox 81">
            <a:extLst>
              <a:ext uri="{FF2B5EF4-FFF2-40B4-BE49-F238E27FC236}">
                <a16:creationId xmlns:a16="http://schemas.microsoft.com/office/drawing/2014/main" id="{D6071989-1226-466C-80FB-E1B999E7167F}"/>
              </a:ext>
            </a:extLst>
          </p:cNvPr>
          <p:cNvSpPr txBox="1"/>
          <p:nvPr/>
        </p:nvSpPr>
        <p:spPr>
          <a:xfrm>
            <a:off x="1524000" y="6488668"/>
            <a:ext cx="5486400" cy="369332"/>
          </a:xfrm>
          <a:prstGeom prst="rect">
            <a:avLst/>
          </a:prstGeom>
          <a:noFill/>
        </p:spPr>
        <p:txBody>
          <a:bodyPr wrap="square" rtlCol="0">
            <a:spAutoFit/>
          </a:bodyPr>
          <a:lstStyle/>
          <a:p>
            <a:r>
              <a:rPr lang="en-US" b="1" dirty="0">
                <a:hlinkClick r:id="rId12"/>
              </a:rPr>
              <a:t>http://labriataphd.altervista.org/</a:t>
            </a:r>
            <a:r>
              <a:rPr lang="en-US" b="1" dirty="0"/>
              <a:t> </a:t>
            </a:r>
          </a:p>
        </p:txBody>
      </p:sp>
    </p:spTree>
    <p:extLst>
      <p:ext uri="{BB962C8B-B14F-4D97-AF65-F5344CB8AC3E}">
        <p14:creationId xmlns:p14="http://schemas.microsoft.com/office/powerpoint/2010/main" val="59711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60C5A-58EE-4EDC-BF96-BE95B5DF100E}"/>
              </a:ext>
            </a:extLst>
          </p:cNvPr>
          <p:cNvSpPr>
            <a:spLocks noGrp="1"/>
          </p:cNvSpPr>
          <p:nvPr>
            <p:ph idx="1"/>
          </p:nvPr>
        </p:nvSpPr>
        <p:spPr>
          <a:xfrm>
            <a:off x="157162" y="1071400"/>
            <a:ext cx="11877675" cy="4053050"/>
          </a:xfrm>
        </p:spPr>
        <p:txBody>
          <a:bodyPr>
            <a:normAutofit fontScale="77500" lnSpcReduction="20000"/>
          </a:bodyPr>
          <a:lstStyle/>
          <a:p>
            <a:pPr marL="0" indent="0" algn="ctr">
              <a:buNone/>
            </a:pPr>
            <a:endParaRPr lang="en-US" dirty="0"/>
          </a:p>
          <a:p>
            <a:pPr marL="0" indent="0" algn="ctr">
              <a:buNone/>
            </a:pPr>
            <a:r>
              <a:rPr lang="en-US" dirty="0" err="1"/>
              <a:t>Seminario</a:t>
            </a:r>
            <a:r>
              <a:rPr lang="en-US" dirty="0"/>
              <a:t> </a:t>
            </a:r>
            <a:r>
              <a:rPr lang="en-US" dirty="0" err="1"/>
              <a:t>sobre</a:t>
            </a:r>
            <a:r>
              <a:rPr lang="en-US" dirty="0"/>
              <a:t> CASP, </a:t>
            </a:r>
            <a:r>
              <a:rPr lang="en-US" dirty="0" err="1"/>
              <a:t>AlphaFold</a:t>
            </a:r>
            <a:r>
              <a:rPr lang="en-US" dirty="0"/>
              <a:t>, </a:t>
            </a:r>
            <a:r>
              <a:rPr lang="en-US" dirty="0" err="1"/>
              <a:t>etc</a:t>
            </a:r>
            <a:r>
              <a:rPr lang="en-US" dirty="0"/>
              <a:t> </a:t>
            </a:r>
            <a:r>
              <a:rPr lang="en-US" dirty="0" err="1"/>
              <a:t>en</a:t>
            </a:r>
            <a:r>
              <a:rPr lang="en-US" dirty="0"/>
              <a:t> IBR:</a:t>
            </a:r>
          </a:p>
          <a:p>
            <a:pPr marL="0" indent="0" algn="ctr">
              <a:buNone/>
            </a:pPr>
            <a:endParaRPr lang="en-US" dirty="0">
              <a:hlinkClick r:id="rId2"/>
            </a:endParaRPr>
          </a:p>
          <a:p>
            <a:pPr marL="0" indent="0" algn="ctr">
              <a:buNone/>
            </a:pPr>
            <a:r>
              <a:rPr lang="en-US" dirty="0">
                <a:hlinkClick r:id="rId2"/>
              </a:rPr>
              <a:t>https://www.youtube.com/watch?v=ebxXWdR4NhY</a:t>
            </a:r>
            <a:r>
              <a:rPr lang="en-US" dirty="0"/>
              <a:t>   (Oct. 2021)</a:t>
            </a:r>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err="1"/>
              <a:t>Clase</a:t>
            </a:r>
            <a:r>
              <a:rPr lang="en-US" dirty="0"/>
              <a:t> de </a:t>
            </a:r>
            <a:r>
              <a:rPr lang="en-US" dirty="0" err="1"/>
              <a:t>modelado</a:t>
            </a:r>
            <a:r>
              <a:rPr lang="en-US" dirty="0"/>
              <a:t> </a:t>
            </a:r>
            <a:r>
              <a:rPr lang="en-US" dirty="0" err="1"/>
              <a:t>en</a:t>
            </a:r>
            <a:r>
              <a:rPr lang="en-US" dirty="0"/>
              <a:t> </a:t>
            </a:r>
            <a:r>
              <a:rPr lang="en-US" dirty="0" err="1"/>
              <a:t>el</a:t>
            </a:r>
            <a:r>
              <a:rPr lang="en-US" dirty="0"/>
              <a:t> context de un </a:t>
            </a:r>
            <a:r>
              <a:rPr lang="en-US" dirty="0" err="1"/>
              <a:t>curso</a:t>
            </a:r>
            <a:r>
              <a:rPr lang="en-US" dirty="0"/>
              <a:t> </a:t>
            </a:r>
            <a:r>
              <a:rPr lang="en-US" dirty="0" err="1"/>
              <a:t>sobre</a:t>
            </a:r>
            <a:r>
              <a:rPr lang="en-US" dirty="0"/>
              <a:t> </a:t>
            </a:r>
            <a:r>
              <a:rPr lang="en-US" dirty="0" err="1"/>
              <a:t>proteinas</a:t>
            </a:r>
            <a:r>
              <a:rPr lang="en-US" dirty="0"/>
              <a:t> de </a:t>
            </a:r>
            <a:r>
              <a:rPr lang="en-US" dirty="0" err="1"/>
              <a:t>membrana</a:t>
            </a:r>
            <a:r>
              <a:rPr lang="en-US" dirty="0"/>
              <a:t>:</a:t>
            </a:r>
          </a:p>
          <a:p>
            <a:pPr marL="0" indent="0" algn="ctr">
              <a:buNone/>
            </a:pPr>
            <a:endParaRPr lang="en-US" dirty="0"/>
          </a:p>
          <a:p>
            <a:pPr marL="0" indent="0" algn="ctr">
              <a:buNone/>
            </a:pPr>
            <a:r>
              <a:rPr lang="fr-CH" dirty="0">
                <a:hlinkClick r:id="rId3"/>
              </a:rPr>
              <a:t>https://www.youtube.com/watch?v=Dp59c1RGyg8</a:t>
            </a:r>
            <a:r>
              <a:rPr lang="fr-CH" dirty="0"/>
              <a:t>  </a:t>
            </a:r>
            <a:endParaRPr lang="LID4096" dirty="0"/>
          </a:p>
        </p:txBody>
      </p:sp>
      <p:sp>
        <p:nvSpPr>
          <p:cNvPr id="4" name="Slide Number Placeholder 3">
            <a:extLst>
              <a:ext uri="{FF2B5EF4-FFF2-40B4-BE49-F238E27FC236}">
                <a16:creationId xmlns:a16="http://schemas.microsoft.com/office/drawing/2014/main" id="{40B1E2B0-89A7-492E-AEB8-D73C15E0544C}"/>
              </a:ext>
            </a:extLst>
          </p:cNvPr>
          <p:cNvSpPr>
            <a:spLocks noGrp="1"/>
          </p:cNvSpPr>
          <p:nvPr>
            <p:ph type="sldNum" sz="quarter" idx="12"/>
          </p:nvPr>
        </p:nvSpPr>
        <p:spPr/>
        <p:txBody>
          <a:bodyPr/>
          <a:lstStyle/>
          <a:p>
            <a:fld id="{B7BAC2AB-1E6F-4A95-9245-B46318CC102D}" type="slidenum">
              <a:rPr lang="en-US" smtClean="0"/>
              <a:t>2</a:t>
            </a:fld>
            <a:endParaRPr lang="en-US"/>
          </a:p>
        </p:txBody>
      </p:sp>
    </p:spTree>
    <p:extLst>
      <p:ext uri="{BB962C8B-B14F-4D97-AF65-F5344CB8AC3E}">
        <p14:creationId xmlns:p14="http://schemas.microsoft.com/office/powerpoint/2010/main" val="2383776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8"/>
            <a:ext cx="9144000" cy="561577"/>
          </a:xfrm>
        </p:spPr>
        <p:txBody>
          <a:bodyPr>
            <a:normAutofit/>
          </a:bodyPr>
          <a:lstStyle/>
          <a:p>
            <a:r>
              <a:rPr lang="en-US" sz="2600" b="1" dirty="0"/>
              <a:t>One last tool: </a:t>
            </a:r>
            <a:r>
              <a:rPr lang="en-US" sz="2600" b="1" i="1" dirty="0" err="1"/>
              <a:t>modelsearch</a:t>
            </a:r>
            <a:endParaRPr lang="en-US" sz="2600" b="1" i="1" dirty="0"/>
          </a:p>
        </p:txBody>
      </p:sp>
      <p:sp>
        <p:nvSpPr>
          <p:cNvPr id="12" name="TextBox 11"/>
          <p:cNvSpPr txBox="1"/>
          <p:nvPr/>
        </p:nvSpPr>
        <p:spPr>
          <a:xfrm>
            <a:off x="1524000" y="6488676"/>
            <a:ext cx="5486400" cy="307777"/>
          </a:xfrm>
          <a:prstGeom prst="rect">
            <a:avLst/>
          </a:prstGeom>
          <a:noFill/>
        </p:spPr>
        <p:txBody>
          <a:bodyPr wrap="square" rtlCol="0">
            <a:spAutoFit/>
          </a:bodyPr>
          <a:lstStyle/>
          <a:p>
            <a:r>
              <a:rPr lang="en-US" sz="1400" b="1" dirty="0">
                <a:hlinkClick r:id="rId2"/>
              </a:rPr>
              <a:t>http://labriataphd.altervista.org/</a:t>
            </a:r>
            <a:r>
              <a:rPr lang="en-US" sz="1400" b="1" dirty="0"/>
              <a:t> </a:t>
            </a:r>
          </a:p>
        </p:txBody>
      </p:sp>
      <p:grpSp>
        <p:nvGrpSpPr>
          <p:cNvPr id="14" name="Group 13"/>
          <p:cNvGrpSpPr/>
          <p:nvPr/>
        </p:nvGrpSpPr>
        <p:grpSpPr>
          <a:xfrm>
            <a:off x="1521663" y="3198062"/>
            <a:ext cx="8699964" cy="1640971"/>
            <a:chOff x="-2338" y="4266277"/>
            <a:chExt cx="8699964" cy="1640971"/>
          </a:xfrm>
        </p:grpSpPr>
        <p:sp>
          <p:nvSpPr>
            <p:cNvPr id="31" name="TextBox 30"/>
            <p:cNvSpPr txBox="1"/>
            <p:nvPr/>
          </p:nvSpPr>
          <p:spPr>
            <a:xfrm>
              <a:off x="2775333" y="4953141"/>
              <a:ext cx="3778761" cy="954107"/>
            </a:xfrm>
            <a:prstGeom prst="rect">
              <a:avLst/>
            </a:prstGeom>
            <a:noFill/>
          </p:spPr>
          <p:txBody>
            <a:bodyPr wrap="square" rtlCol="0">
              <a:spAutoFit/>
            </a:bodyPr>
            <a:lstStyle/>
            <a:p>
              <a:pPr algn="ctr"/>
              <a:r>
                <a:rPr lang="en-US" b="1" dirty="0">
                  <a:hlinkClick r:id="rId2"/>
                </a:rPr>
                <a:t>http://labriataphd.altervista.org/</a:t>
              </a:r>
              <a:r>
                <a:rPr lang="en-US" b="1" dirty="0"/>
                <a:t>    </a:t>
              </a:r>
            </a:p>
            <a:p>
              <a:pPr algn="ctr"/>
              <a:endParaRPr lang="en-US" b="1" dirty="0">
                <a:sym typeface="Wingdings" panose="05000000000000000000" pitchFamily="2" charset="2"/>
              </a:endParaRPr>
            </a:p>
            <a:p>
              <a:pPr algn="ctr"/>
              <a:r>
                <a:rPr lang="en-US" sz="2000" b="1" dirty="0">
                  <a:solidFill>
                    <a:srgbClr val="0070C0"/>
                  </a:solidFill>
                  <a:sym typeface="Wingdings" panose="05000000000000000000" pitchFamily="2" charset="2"/>
                </a:rPr>
                <a:t> Follow </a:t>
              </a:r>
              <a:r>
                <a:rPr lang="en-US" sz="2000" b="1" i="1" dirty="0" err="1">
                  <a:solidFill>
                    <a:srgbClr val="0070C0"/>
                  </a:solidFill>
                  <a:sym typeface="Wingdings" panose="05000000000000000000" pitchFamily="2" charset="2"/>
                </a:rPr>
                <a:t>modelsearch</a:t>
              </a:r>
              <a:r>
                <a:rPr lang="en-US" sz="2000" b="1" dirty="0">
                  <a:solidFill>
                    <a:srgbClr val="0070C0"/>
                  </a:solidFill>
                  <a:sym typeface="Wingdings" panose="05000000000000000000" pitchFamily="2" charset="2"/>
                </a:rPr>
                <a:t> link</a:t>
              </a:r>
              <a:endParaRPr lang="en-US" sz="2000" b="1" dirty="0">
                <a:solidFill>
                  <a:srgbClr val="0070C0"/>
                </a:solidFill>
              </a:endParaRPr>
            </a:p>
          </p:txBody>
        </p:sp>
        <p:grpSp>
          <p:nvGrpSpPr>
            <p:cNvPr id="32" name="Group 31"/>
            <p:cNvGrpSpPr/>
            <p:nvPr/>
          </p:nvGrpSpPr>
          <p:grpSpPr>
            <a:xfrm>
              <a:off x="4255772" y="4266277"/>
              <a:ext cx="572902" cy="625446"/>
              <a:chOff x="4335982" y="2202351"/>
              <a:chExt cx="620123" cy="846162"/>
            </a:xfrm>
          </p:grpSpPr>
          <p:sp>
            <p:nvSpPr>
              <p:cNvPr id="33" name="Down Arrow 32"/>
              <p:cNvSpPr/>
              <p:nvPr/>
            </p:nvSpPr>
            <p:spPr>
              <a:xfrm>
                <a:off x="4335982" y="2202351"/>
                <a:ext cx="300250" cy="84616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rot="10800000">
                <a:off x="4655855" y="2202351"/>
                <a:ext cx="300250" cy="84616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2338" y="5066206"/>
              <a:ext cx="2394284" cy="646331"/>
            </a:xfrm>
            <a:prstGeom prst="rect">
              <a:avLst/>
            </a:prstGeom>
            <a:noFill/>
          </p:spPr>
          <p:txBody>
            <a:bodyPr wrap="square" rtlCol="0">
              <a:spAutoFit/>
            </a:bodyPr>
            <a:lstStyle/>
            <a:p>
              <a:r>
                <a:rPr lang="en-US" dirty="0">
                  <a:latin typeface="Courier New" panose="02070309020205020404" pitchFamily="49" charset="0"/>
                  <a:cs typeface="Courier New" panose="02070309020205020404" pitchFamily="49" charset="0"/>
                </a:rPr>
                <a:t>&gt;</a:t>
              </a:r>
              <a:r>
                <a:rPr lang="en-US" dirty="0" err="1">
                  <a:latin typeface="Courier New" panose="02070309020205020404" pitchFamily="49" charset="0"/>
                  <a:cs typeface="Courier New" panose="02070309020205020404" pitchFamily="49" charset="0"/>
                </a:rPr>
                <a:t>your_protein</a:t>
              </a:r>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PRTEINSEQENCE</a:t>
              </a:r>
            </a:p>
          </p:txBody>
        </p:sp>
        <p:sp>
          <p:nvSpPr>
            <p:cNvPr id="36" name="Down Arrow 35"/>
            <p:cNvSpPr/>
            <p:nvPr/>
          </p:nvSpPr>
          <p:spPr>
            <a:xfrm rot="16200000">
              <a:off x="2173807" y="5065459"/>
              <a:ext cx="436278" cy="76464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p:cNvSpPr/>
            <p:nvPr/>
          </p:nvSpPr>
          <p:spPr>
            <a:xfrm rot="16200000">
              <a:off x="6815539" y="5065460"/>
              <a:ext cx="436278" cy="76464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587607" y="5229642"/>
              <a:ext cx="1110019" cy="369332"/>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Models</a:t>
              </a:r>
            </a:p>
          </p:txBody>
        </p:sp>
      </p:grpSp>
      <p:grpSp>
        <p:nvGrpSpPr>
          <p:cNvPr id="15" name="Group 14"/>
          <p:cNvGrpSpPr/>
          <p:nvPr/>
        </p:nvGrpSpPr>
        <p:grpSpPr>
          <a:xfrm>
            <a:off x="1400447" y="1148545"/>
            <a:ext cx="9451467" cy="2192168"/>
            <a:chOff x="-123556" y="2216763"/>
            <a:chExt cx="9451466" cy="2192167"/>
          </a:xfrm>
        </p:grpSpPr>
        <p:grpSp>
          <p:nvGrpSpPr>
            <p:cNvPr id="20" name="Group 19"/>
            <p:cNvGrpSpPr/>
            <p:nvPr/>
          </p:nvGrpSpPr>
          <p:grpSpPr>
            <a:xfrm>
              <a:off x="-123556" y="2342509"/>
              <a:ext cx="9451466" cy="2066421"/>
              <a:chOff x="-984440" y="499299"/>
              <a:chExt cx="9451466" cy="2066421"/>
            </a:xfrm>
          </p:grpSpPr>
          <p:grpSp>
            <p:nvGrpSpPr>
              <p:cNvPr id="21" name="Group 20"/>
              <p:cNvGrpSpPr/>
              <p:nvPr/>
            </p:nvGrpSpPr>
            <p:grpSpPr>
              <a:xfrm>
                <a:off x="-984440" y="499299"/>
                <a:ext cx="9451466" cy="2066421"/>
                <a:chOff x="-984440" y="499299"/>
                <a:chExt cx="9451466" cy="2066421"/>
              </a:xfrm>
              <a:solidFill>
                <a:schemeClr val="accent3">
                  <a:lumMod val="40000"/>
                  <a:lumOff val="60000"/>
                </a:schemeClr>
              </a:solidFill>
            </p:grpSpPr>
            <p:sp>
              <p:nvSpPr>
                <p:cNvPr id="28" name="Cloud 27"/>
                <p:cNvSpPr/>
                <p:nvPr/>
              </p:nvSpPr>
              <p:spPr>
                <a:xfrm>
                  <a:off x="128337" y="994611"/>
                  <a:ext cx="2855495" cy="1571109"/>
                </a:xfrm>
                <a:prstGeom prst="cloud">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40000"/>
                        <a:lumOff val="60000"/>
                      </a:schemeClr>
                    </a:solidFill>
                  </a:endParaRPr>
                </a:p>
              </p:txBody>
            </p:sp>
            <p:sp>
              <p:nvSpPr>
                <p:cNvPr id="29" name="Cloud 28"/>
                <p:cNvSpPr/>
                <p:nvPr/>
              </p:nvSpPr>
              <p:spPr>
                <a:xfrm>
                  <a:off x="-984440" y="601479"/>
                  <a:ext cx="2855495" cy="1170228"/>
                </a:xfrm>
                <a:prstGeom prst="cloud">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40000"/>
                        <a:lumOff val="60000"/>
                      </a:schemeClr>
                    </a:solidFill>
                  </a:endParaRPr>
                </a:p>
              </p:txBody>
            </p:sp>
            <p:sp>
              <p:nvSpPr>
                <p:cNvPr id="30" name="Cloud 29"/>
                <p:cNvSpPr/>
                <p:nvPr/>
              </p:nvSpPr>
              <p:spPr>
                <a:xfrm>
                  <a:off x="4941773" y="499299"/>
                  <a:ext cx="3525253" cy="1571109"/>
                </a:xfrm>
                <a:prstGeom prst="cloud">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40000"/>
                        <a:lumOff val="60000"/>
                      </a:schemeClr>
                    </a:solidFill>
                  </a:endParaRPr>
                </a:p>
              </p:txBody>
            </p:sp>
          </p:grpSp>
          <p:grpSp>
            <p:nvGrpSpPr>
              <p:cNvPr id="22" name="Group 21"/>
              <p:cNvGrpSpPr/>
              <p:nvPr/>
            </p:nvGrpSpPr>
            <p:grpSpPr>
              <a:xfrm>
                <a:off x="-706101" y="756179"/>
                <a:ext cx="9057723" cy="1507000"/>
                <a:chOff x="-706101" y="756179"/>
                <a:chExt cx="9057723" cy="1507000"/>
              </a:xfrm>
            </p:grpSpPr>
            <p:sp>
              <p:nvSpPr>
                <p:cNvPr id="23" name="TextBox 22"/>
                <p:cNvSpPr txBox="1"/>
                <p:nvPr/>
              </p:nvSpPr>
              <p:spPr>
                <a:xfrm>
                  <a:off x="600925" y="1863069"/>
                  <a:ext cx="1620254" cy="400110"/>
                </a:xfrm>
                <a:prstGeom prst="rect">
                  <a:avLst/>
                </a:prstGeom>
                <a:noFill/>
              </p:spPr>
              <p:txBody>
                <a:bodyPr wrap="square" rtlCol="0">
                  <a:spAutoFit/>
                </a:bodyPr>
                <a:lstStyle/>
                <a:p>
                  <a:r>
                    <a:rPr lang="en-US" sz="2000" b="1" dirty="0"/>
                    <a:t>PDB-Dev</a:t>
                  </a:r>
                </a:p>
              </p:txBody>
            </p:sp>
            <p:sp>
              <p:nvSpPr>
                <p:cNvPr id="24" name="TextBox 23"/>
                <p:cNvSpPr txBox="1"/>
                <p:nvPr/>
              </p:nvSpPr>
              <p:spPr>
                <a:xfrm>
                  <a:off x="-706101" y="931492"/>
                  <a:ext cx="2085476" cy="400110"/>
                </a:xfrm>
                <a:prstGeom prst="rect">
                  <a:avLst/>
                </a:prstGeom>
                <a:noFill/>
              </p:spPr>
              <p:txBody>
                <a:bodyPr wrap="square" rtlCol="0">
                  <a:spAutoFit/>
                </a:bodyPr>
                <a:lstStyle/>
                <a:p>
                  <a:r>
                    <a:rPr lang="en-US" sz="2000" b="1" dirty="0"/>
                    <a:t>CASP models</a:t>
                  </a:r>
                </a:p>
              </p:txBody>
            </p:sp>
            <p:sp>
              <p:nvSpPr>
                <p:cNvPr id="25" name="TextBox 24"/>
                <p:cNvSpPr txBox="1"/>
                <p:nvPr/>
              </p:nvSpPr>
              <p:spPr>
                <a:xfrm>
                  <a:off x="1167129" y="1536790"/>
                  <a:ext cx="1478855" cy="400110"/>
                </a:xfrm>
                <a:prstGeom prst="rect">
                  <a:avLst/>
                </a:prstGeom>
                <a:noFill/>
              </p:spPr>
              <p:txBody>
                <a:bodyPr wrap="square" rtlCol="0">
                  <a:spAutoFit/>
                </a:bodyPr>
                <a:lstStyle/>
                <a:p>
                  <a:r>
                    <a:rPr lang="en-US" sz="2000" b="1" dirty="0"/>
                    <a:t>SASBDB</a:t>
                  </a:r>
                </a:p>
              </p:txBody>
            </p:sp>
            <p:sp>
              <p:nvSpPr>
                <p:cNvPr id="26" name="TextBox 25"/>
                <p:cNvSpPr txBox="1"/>
                <p:nvPr/>
              </p:nvSpPr>
              <p:spPr>
                <a:xfrm>
                  <a:off x="5584968" y="1274794"/>
                  <a:ext cx="1478855" cy="400110"/>
                </a:xfrm>
                <a:prstGeom prst="rect">
                  <a:avLst/>
                </a:prstGeom>
                <a:noFill/>
              </p:spPr>
              <p:txBody>
                <a:bodyPr wrap="square" rtlCol="0">
                  <a:spAutoFit/>
                </a:bodyPr>
                <a:lstStyle/>
                <a:p>
                  <a:r>
                    <a:rPr lang="en-US" sz="2000" b="1" dirty="0"/>
                    <a:t>Paper SIs</a:t>
                  </a:r>
                </a:p>
              </p:txBody>
            </p:sp>
            <p:sp>
              <p:nvSpPr>
                <p:cNvPr id="27" name="TextBox 26"/>
                <p:cNvSpPr txBox="1"/>
                <p:nvPr/>
              </p:nvSpPr>
              <p:spPr>
                <a:xfrm>
                  <a:off x="7089226" y="1209061"/>
                  <a:ext cx="1262396" cy="430887"/>
                </a:xfrm>
                <a:prstGeom prst="rect">
                  <a:avLst/>
                </a:prstGeom>
                <a:noFill/>
              </p:spPr>
              <p:txBody>
                <a:bodyPr wrap="square" rtlCol="0">
                  <a:spAutoFit/>
                </a:bodyPr>
                <a:lstStyle/>
                <a:p>
                  <a:r>
                    <a:rPr lang="en-US" sz="2200" b="1" dirty="0"/>
                    <a:t>etc…</a:t>
                  </a:r>
                </a:p>
              </p:txBody>
            </p:sp>
            <p:sp>
              <p:nvSpPr>
                <p:cNvPr id="42" name="TextBox 41"/>
                <p:cNvSpPr txBox="1"/>
                <p:nvPr/>
              </p:nvSpPr>
              <p:spPr>
                <a:xfrm>
                  <a:off x="5539913" y="756179"/>
                  <a:ext cx="2565779" cy="400110"/>
                </a:xfrm>
                <a:prstGeom prst="rect">
                  <a:avLst/>
                </a:prstGeom>
                <a:noFill/>
              </p:spPr>
              <p:txBody>
                <a:bodyPr wrap="square" rtlCol="0">
                  <a:spAutoFit/>
                </a:bodyPr>
                <a:lstStyle/>
                <a:p>
                  <a:r>
                    <a:rPr lang="en-US" sz="2000" b="1" dirty="0"/>
                    <a:t>MA, PMP, PMDB</a:t>
                  </a:r>
                </a:p>
              </p:txBody>
            </p:sp>
          </p:grpSp>
        </p:grpSp>
        <p:sp>
          <p:nvSpPr>
            <p:cNvPr id="39" name="Cloud 38"/>
            <p:cNvSpPr/>
            <p:nvPr/>
          </p:nvSpPr>
          <p:spPr>
            <a:xfrm>
              <a:off x="3220871" y="2216763"/>
              <a:ext cx="3076129" cy="1805555"/>
            </a:xfrm>
            <a:prstGeom prst="cloud">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40000"/>
                    <a:lumOff val="60000"/>
                  </a:schemeClr>
                </a:solidFill>
              </a:endParaRPr>
            </a:p>
          </p:txBody>
        </p:sp>
        <p:sp>
          <p:nvSpPr>
            <p:cNvPr id="40" name="TextBox 39"/>
            <p:cNvSpPr txBox="1"/>
            <p:nvPr/>
          </p:nvSpPr>
          <p:spPr>
            <a:xfrm>
              <a:off x="3348497" y="2582896"/>
              <a:ext cx="2661313" cy="1015663"/>
            </a:xfrm>
            <a:prstGeom prst="rect">
              <a:avLst/>
            </a:prstGeom>
            <a:noFill/>
          </p:spPr>
          <p:txBody>
            <a:bodyPr wrap="square" rtlCol="0">
              <a:spAutoFit/>
            </a:bodyPr>
            <a:lstStyle/>
            <a:p>
              <a:pPr algn="ctr"/>
              <a:r>
                <a:rPr lang="en-US" sz="2000" b="1" dirty="0"/>
                <a:t>Contact-based models</a:t>
              </a:r>
            </a:p>
            <a:p>
              <a:pPr algn="ctr"/>
              <a:r>
                <a:rPr lang="en-US" sz="2000" b="1" dirty="0" err="1"/>
                <a:t>DMPfold</a:t>
              </a:r>
              <a:r>
                <a:rPr lang="en-US" sz="2000" b="1" dirty="0"/>
                <a:t>, </a:t>
              </a:r>
              <a:r>
                <a:rPr lang="en-US" sz="2000" b="1" dirty="0" err="1"/>
                <a:t>Pcons</a:t>
              </a:r>
              <a:r>
                <a:rPr lang="en-US" sz="2000" b="1" dirty="0"/>
                <a:t>, Tara3D, Gremlin</a:t>
              </a:r>
            </a:p>
          </p:txBody>
        </p:sp>
      </p:grpSp>
      <p:sp>
        <p:nvSpPr>
          <p:cNvPr id="7" name="Slide Number Placeholder 6">
            <a:extLst>
              <a:ext uri="{FF2B5EF4-FFF2-40B4-BE49-F238E27FC236}">
                <a16:creationId xmlns:a16="http://schemas.microsoft.com/office/drawing/2014/main" id="{59060F20-7B6E-496A-A5A1-43BD6D807371}"/>
              </a:ext>
            </a:extLst>
          </p:cNvPr>
          <p:cNvSpPr>
            <a:spLocks noGrp="1"/>
          </p:cNvSpPr>
          <p:nvPr>
            <p:ph type="sldNum" sz="quarter" idx="12"/>
          </p:nvPr>
        </p:nvSpPr>
        <p:spPr/>
        <p:txBody>
          <a:bodyPr/>
          <a:lstStyle/>
          <a:p>
            <a:fld id="{B7BAC2AB-1E6F-4A95-9245-B46318CC102D}" type="slidenum">
              <a:rPr lang="en-US" smtClean="0"/>
              <a:t>20</a:t>
            </a:fld>
            <a:endParaRPr lang="en-US"/>
          </a:p>
        </p:txBody>
      </p:sp>
      <p:sp>
        <p:nvSpPr>
          <p:cNvPr id="41" name="TextBox 40">
            <a:extLst>
              <a:ext uri="{FF2B5EF4-FFF2-40B4-BE49-F238E27FC236}">
                <a16:creationId xmlns:a16="http://schemas.microsoft.com/office/drawing/2014/main" id="{05B26035-D8C9-454E-AED4-D877D101BD2E}"/>
              </a:ext>
            </a:extLst>
          </p:cNvPr>
          <p:cNvSpPr txBox="1"/>
          <p:nvPr/>
        </p:nvSpPr>
        <p:spPr>
          <a:xfrm>
            <a:off x="6620077" y="6431890"/>
            <a:ext cx="3313785" cy="369332"/>
          </a:xfrm>
          <a:prstGeom prst="rect">
            <a:avLst/>
          </a:prstGeom>
          <a:noFill/>
        </p:spPr>
        <p:txBody>
          <a:bodyPr wrap="square" rtlCol="0">
            <a:spAutoFit/>
          </a:bodyPr>
          <a:lstStyle/>
          <a:p>
            <a:pPr algn="ctr"/>
            <a:r>
              <a:rPr lang="en-US" dirty="0"/>
              <a:t>Abriata et al </a:t>
            </a:r>
            <a:r>
              <a:rPr lang="en-US" i="1" dirty="0"/>
              <a:t>Bioinformatics</a:t>
            </a:r>
            <a:r>
              <a:rPr lang="en-US" dirty="0"/>
              <a:t> 2020</a:t>
            </a:r>
            <a:endParaRPr lang="LID4096" dirty="0"/>
          </a:p>
        </p:txBody>
      </p:sp>
    </p:spTree>
    <p:extLst>
      <p:ext uri="{BB962C8B-B14F-4D97-AF65-F5344CB8AC3E}">
        <p14:creationId xmlns:p14="http://schemas.microsoft.com/office/powerpoint/2010/main" val="136815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0001B0B-D76E-4307-8CBF-C2C5CFBE367A}"/>
              </a:ext>
            </a:extLst>
          </p:cNvPr>
          <p:cNvGrpSpPr/>
          <p:nvPr/>
        </p:nvGrpSpPr>
        <p:grpSpPr>
          <a:xfrm>
            <a:off x="2971800" y="2239223"/>
            <a:ext cx="5200650" cy="3371002"/>
            <a:chOff x="1884870" y="1650763"/>
            <a:chExt cx="5135325" cy="3354374"/>
          </a:xfrm>
        </p:grpSpPr>
        <p:sp>
          <p:nvSpPr>
            <p:cNvPr id="15" name="Rectangle 14">
              <a:extLst>
                <a:ext uri="{FF2B5EF4-FFF2-40B4-BE49-F238E27FC236}">
                  <a16:creationId xmlns:a16="http://schemas.microsoft.com/office/drawing/2014/main" id="{5FD1897C-8DA2-4E22-958B-736259033BDD}"/>
                </a:ext>
              </a:extLst>
            </p:cNvPr>
            <p:cNvSpPr/>
            <p:nvPr/>
          </p:nvSpPr>
          <p:spPr>
            <a:xfrm>
              <a:off x="2197622" y="4603307"/>
              <a:ext cx="141316" cy="191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B8DF5FC-DEAE-4769-8CF7-91A24379E6BA}"/>
                </a:ext>
              </a:extLst>
            </p:cNvPr>
            <p:cNvGrpSpPr/>
            <p:nvPr/>
          </p:nvGrpSpPr>
          <p:grpSpPr>
            <a:xfrm>
              <a:off x="6495263" y="2625421"/>
              <a:ext cx="169332" cy="453410"/>
              <a:chOff x="7670801" y="3818957"/>
              <a:chExt cx="169332" cy="1138819"/>
            </a:xfrm>
          </p:grpSpPr>
          <p:sp>
            <p:nvSpPr>
              <p:cNvPr id="22" name="Isosceles Triangle 21">
                <a:extLst>
                  <a:ext uri="{FF2B5EF4-FFF2-40B4-BE49-F238E27FC236}">
                    <a16:creationId xmlns:a16="http://schemas.microsoft.com/office/drawing/2014/main" id="{2B3A1254-70E4-44E6-B091-1E958950FFF5}"/>
                  </a:ext>
                </a:extLst>
              </p:cNvPr>
              <p:cNvSpPr/>
              <p:nvPr/>
            </p:nvSpPr>
            <p:spPr>
              <a:xfrm>
                <a:off x="7670801" y="3818957"/>
                <a:ext cx="169332" cy="567699"/>
              </a:xfrm>
              <a:prstGeom prst="triangl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01BD0EB5-D53E-498B-A86E-250758B80287}"/>
                  </a:ext>
                </a:extLst>
              </p:cNvPr>
              <p:cNvSpPr/>
              <p:nvPr/>
            </p:nvSpPr>
            <p:spPr>
              <a:xfrm flipV="1">
                <a:off x="7670801" y="4390077"/>
                <a:ext cx="169332" cy="567699"/>
              </a:xfrm>
              <a:prstGeom prst="triangl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49903B51-8442-4219-A53D-03BC5BF79F04}"/>
                </a:ext>
              </a:extLst>
            </p:cNvPr>
            <p:cNvSpPr/>
            <p:nvPr/>
          </p:nvSpPr>
          <p:spPr>
            <a:xfrm>
              <a:off x="2329239" y="4571889"/>
              <a:ext cx="141316" cy="191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43035DE-93C1-46EA-B246-3C65F9E545C0}"/>
                </a:ext>
              </a:extLst>
            </p:cNvPr>
            <p:cNvGrpSpPr/>
            <p:nvPr/>
          </p:nvGrpSpPr>
          <p:grpSpPr>
            <a:xfrm>
              <a:off x="6180764" y="2570915"/>
              <a:ext cx="169332" cy="579354"/>
              <a:chOff x="7670801" y="3829606"/>
              <a:chExt cx="169332" cy="1136200"/>
            </a:xfrm>
          </p:grpSpPr>
          <p:sp>
            <p:nvSpPr>
              <p:cNvPr id="20" name="Isosceles Triangle 19">
                <a:extLst>
                  <a:ext uri="{FF2B5EF4-FFF2-40B4-BE49-F238E27FC236}">
                    <a16:creationId xmlns:a16="http://schemas.microsoft.com/office/drawing/2014/main" id="{828E2E7D-6FDB-4E69-9145-61696957221C}"/>
                  </a:ext>
                </a:extLst>
              </p:cNvPr>
              <p:cNvSpPr/>
              <p:nvPr/>
            </p:nvSpPr>
            <p:spPr>
              <a:xfrm>
                <a:off x="7670801" y="3829606"/>
                <a:ext cx="169332" cy="567700"/>
              </a:xfrm>
              <a:prstGeom prst="triangl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0924E17-AC4A-4204-9695-BF1DFABCF8CB}"/>
                  </a:ext>
                </a:extLst>
              </p:cNvPr>
              <p:cNvSpPr/>
              <p:nvPr/>
            </p:nvSpPr>
            <p:spPr>
              <a:xfrm flipV="1">
                <a:off x="7670801" y="4398106"/>
                <a:ext cx="169332" cy="567700"/>
              </a:xfrm>
              <a:prstGeom prst="triangl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4E4AC3F7-4404-46F1-8AA2-7266DD2AA2D5}"/>
                </a:ext>
              </a:extLst>
            </p:cNvPr>
            <p:cNvPicPr>
              <a:picLocks noChangeAspect="1"/>
            </p:cNvPicPr>
            <p:nvPr/>
          </p:nvPicPr>
          <p:blipFill rotWithShape="1">
            <a:blip r:embed="rId2"/>
            <a:srcRect b="52157"/>
            <a:stretch/>
          </p:blipFill>
          <p:spPr>
            <a:xfrm>
              <a:off x="1884870" y="1650763"/>
              <a:ext cx="5135325" cy="3354374"/>
            </a:xfrm>
            <a:prstGeom prst="rect">
              <a:avLst/>
            </a:prstGeom>
          </p:spPr>
        </p:pic>
      </p:grpSp>
      <p:sp>
        <p:nvSpPr>
          <p:cNvPr id="4" name="Slide Number Placeholder 3">
            <a:extLst>
              <a:ext uri="{FF2B5EF4-FFF2-40B4-BE49-F238E27FC236}">
                <a16:creationId xmlns:a16="http://schemas.microsoft.com/office/drawing/2014/main" id="{FC1E373E-6A20-4170-8A70-4A6B8616994D}"/>
              </a:ext>
            </a:extLst>
          </p:cNvPr>
          <p:cNvSpPr>
            <a:spLocks noGrp="1"/>
          </p:cNvSpPr>
          <p:nvPr>
            <p:ph type="sldNum" sz="quarter" idx="12"/>
          </p:nvPr>
        </p:nvSpPr>
        <p:spPr/>
        <p:txBody>
          <a:bodyPr/>
          <a:lstStyle/>
          <a:p>
            <a:fld id="{B7BAC2AB-1E6F-4A95-9245-B46318CC102D}" type="slidenum">
              <a:rPr lang="en-US" smtClean="0"/>
              <a:t>21</a:t>
            </a:fld>
            <a:endParaRPr lang="en-US"/>
          </a:p>
        </p:txBody>
      </p:sp>
      <p:pic>
        <p:nvPicPr>
          <p:cNvPr id="1026" name="Picture 2" descr="https://miro.medium.com/max/1378/1*HQxD9Z9G6p1PVehA6S4EqQ.png">
            <a:extLst>
              <a:ext uri="{FF2B5EF4-FFF2-40B4-BE49-F238E27FC236}">
                <a16:creationId xmlns:a16="http://schemas.microsoft.com/office/drawing/2014/main" id="{E44E7AA2-0ACD-4CA6-9C9A-3AB918B51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639" y="1333500"/>
            <a:ext cx="6562725" cy="4191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71837F4-E73A-4605-BC3D-17568AC87B4C}"/>
              </a:ext>
            </a:extLst>
          </p:cNvPr>
          <p:cNvGrpSpPr/>
          <p:nvPr/>
        </p:nvGrpSpPr>
        <p:grpSpPr>
          <a:xfrm>
            <a:off x="7390792" y="1397204"/>
            <a:ext cx="2289657" cy="2150669"/>
            <a:chOff x="5866791" y="1397203"/>
            <a:chExt cx="2289657" cy="2150669"/>
          </a:xfrm>
        </p:grpSpPr>
        <p:sp>
          <p:nvSpPr>
            <p:cNvPr id="5" name="Rectangle 4">
              <a:extLst>
                <a:ext uri="{FF2B5EF4-FFF2-40B4-BE49-F238E27FC236}">
                  <a16:creationId xmlns:a16="http://schemas.microsoft.com/office/drawing/2014/main" id="{92FDFEFF-7442-47FE-B193-855992839B96}"/>
                </a:ext>
              </a:extLst>
            </p:cNvPr>
            <p:cNvSpPr/>
            <p:nvPr/>
          </p:nvSpPr>
          <p:spPr>
            <a:xfrm>
              <a:off x="6547104" y="1536192"/>
              <a:ext cx="1609344" cy="2011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Rectangle 6">
              <a:extLst>
                <a:ext uri="{FF2B5EF4-FFF2-40B4-BE49-F238E27FC236}">
                  <a16:creationId xmlns:a16="http://schemas.microsoft.com/office/drawing/2014/main" id="{5155977A-E57C-4C5E-9DC5-4A0C414CE7B4}"/>
                </a:ext>
              </a:extLst>
            </p:cNvPr>
            <p:cNvSpPr/>
            <p:nvPr/>
          </p:nvSpPr>
          <p:spPr>
            <a:xfrm>
              <a:off x="5866791" y="1397203"/>
              <a:ext cx="1609344" cy="768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Rectangle 10">
              <a:extLst>
                <a:ext uri="{FF2B5EF4-FFF2-40B4-BE49-F238E27FC236}">
                  <a16:creationId xmlns:a16="http://schemas.microsoft.com/office/drawing/2014/main" id="{E3472C16-4C5F-4183-99EC-688705DB52DC}"/>
                </a:ext>
              </a:extLst>
            </p:cNvPr>
            <p:cNvSpPr/>
            <p:nvPr/>
          </p:nvSpPr>
          <p:spPr>
            <a:xfrm>
              <a:off x="6481268" y="2670050"/>
              <a:ext cx="760780" cy="658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12" name="Rectangle 11">
            <a:extLst>
              <a:ext uri="{FF2B5EF4-FFF2-40B4-BE49-F238E27FC236}">
                <a16:creationId xmlns:a16="http://schemas.microsoft.com/office/drawing/2014/main" id="{C37269FD-45AE-4D2A-87B1-795BCED93A71}"/>
              </a:ext>
            </a:extLst>
          </p:cNvPr>
          <p:cNvSpPr/>
          <p:nvPr/>
        </p:nvSpPr>
        <p:spPr>
          <a:xfrm>
            <a:off x="3834385" y="1309421"/>
            <a:ext cx="2663951" cy="1871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TextBox 12">
            <a:extLst>
              <a:ext uri="{FF2B5EF4-FFF2-40B4-BE49-F238E27FC236}">
                <a16:creationId xmlns:a16="http://schemas.microsoft.com/office/drawing/2014/main" id="{5AE14C92-5993-4D72-8669-B5A2CBE53261}"/>
              </a:ext>
            </a:extLst>
          </p:cNvPr>
          <p:cNvSpPr txBox="1"/>
          <p:nvPr/>
        </p:nvSpPr>
        <p:spPr>
          <a:xfrm>
            <a:off x="1914524" y="69740"/>
            <a:ext cx="8620126" cy="553998"/>
          </a:xfrm>
          <a:prstGeom prst="rect">
            <a:avLst/>
          </a:prstGeom>
          <a:noFill/>
        </p:spPr>
        <p:txBody>
          <a:bodyPr wrap="square" rtlCol="0">
            <a:spAutoFit/>
          </a:bodyPr>
          <a:lstStyle/>
          <a:p>
            <a:r>
              <a:rPr lang="en-US" sz="3000" b="1" dirty="0"/>
              <a:t>Protein Structure Prediction in the era of AlphaFold2</a:t>
            </a:r>
            <a:endParaRPr lang="LID4096" sz="3000" b="1" dirty="0"/>
          </a:p>
        </p:txBody>
      </p:sp>
    </p:spTree>
    <p:extLst>
      <p:ext uri="{BB962C8B-B14F-4D97-AF65-F5344CB8AC3E}">
        <p14:creationId xmlns:p14="http://schemas.microsoft.com/office/powerpoint/2010/main" val="127556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B141FD-C0B1-4988-A59A-08D237D9CA7D}"/>
              </a:ext>
            </a:extLst>
          </p:cNvPr>
          <p:cNvSpPr>
            <a:spLocks noGrp="1"/>
          </p:cNvSpPr>
          <p:nvPr>
            <p:ph type="sldNum" sz="quarter" idx="12"/>
          </p:nvPr>
        </p:nvSpPr>
        <p:spPr/>
        <p:txBody>
          <a:bodyPr/>
          <a:lstStyle/>
          <a:p>
            <a:fld id="{B7BAC2AB-1E6F-4A95-9245-B46318CC102D}" type="slidenum">
              <a:rPr lang="en-US" smtClean="0"/>
              <a:t>22</a:t>
            </a:fld>
            <a:endParaRPr lang="en-US"/>
          </a:p>
        </p:txBody>
      </p:sp>
      <p:pic>
        <p:nvPicPr>
          <p:cNvPr id="2050" name="Picture 2" descr="https://miro.medium.com/max/1050/1*onE9VdDvAAk_4vcUNxjhEA.png">
            <a:extLst>
              <a:ext uri="{FF2B5EF4-FFF2-40B4-BE49-F238E27FC236}">
                <a16:creationId xmlns:a16="http://schemas.microsoft.com/office/drawing/2014/main" id="{A69446AB-69FA-477C-8C8B-67B9B53BD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539" y="871539"/>
            <a:ext cx="8162925" cy="4029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9DD2E6-E509-4F4D-A595-AC99A87F1952}"/>
              </a:ext>
            </a:extLst>
          </p:cNvPr>
          <p:cNvSpPr txBox="1"/>
          <p:nvPr/>
        </p:nvSpPr>
        <p:spPr>
          <a:xfrm>
            <a:off x="1524000" y="5343347"/>
            <a:ext cx="9144000" cy="1200329"/>
          </a:xfrm>
          <a:prstGeom prst="rect">
            <a:avLst/>
          </a:prstGeom>
          <a:noFill/>
        </p:spPr>
        <p:txBody>
          <a:bodyPr wrap="square" rtlCol="0">
            <a:spAutoFit/>
          </a:bodyPr>
          <a:lstStyle/>
          <a:p>
            <a:pPr algn="ctr"/>
            <a:r>
              <a:rPr lang="en-US" sz="2400" b="1" dirty="0"/>
              <a:t>In CASP14 we can truly acknowledge that </a:t>
            </a:r>
            <a:r>
              <a:rPr lang="en-US" sz="2400" b="1" dirty="0" err="1"/>
              <a:t>Deepmind</a:t>
            </a:r>
            <a:endParaRPr lang="en-US" sz="2400" b="1" dirty="0"/>
          </a:p>
          <a:p>
            <a:pPr algn="ctr"/>
            <a:r>
              <a:rPr lang="en-US" sz="2400" b="1" dirty="0"/>
              <a:t>beat the academic groups by far</a:t>
            </a:r>
          </a:p>
          <a:p>
            <a:pPr algn="ctr"/>
            <a:r>
              <a:rPr lang="en-US" sz="2400" b="1" dirty="0"/>
              <a:t>and cracked a big part of the structure prediction problem</a:t>
            </a:r>
            <a:endParaRPr lang="LID4096" sz="2400" b="1" dirty="0"/>
          </a:p>
        </p:txBody>
      </p:sp>
    </p:spTree>
    <p:extLst>
      <p:ext uri="{BB962C8B-B14F-4D97-AF65-F5344CB8AC3E}">
        <p14:creationId xmlns:p14="http://schemas.microsoft.com/office/powerpoint/2010/main" val="262083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247247-3ED3-4BA7-BB87-89BD9ABB7E63}"/>
              </a:ext>
            </a:extLst>
          </p:cNvPr>
          <p:cNvSpPr txBox="1"/>
          <p:nvPr/>
        </p:nvSpPr>
        <p:spPr>
          <a:xfrm>
            <a:off x="1524000" y="361951"/>
            <a:ext cx="9144000" cy="5632311"/>
          </a:xfrm>
          <a:prstGeom prst="rect">
            <a:avLst/>
          </a:prstGeom>
          <a:noFill/>
        </p:spPr>
        <p:txBody>
          <a:bodyPr wrap="square" rtlCol="0">
            <a:spAutoFit/>
          </a:bodyPr>
          <a:lstStyle/>
          <a:p>
            <a:pPr algn="ctr"/>
            <a:r>
              <a:rPr lang="en-US" sz="4800" b="1" dirty="0"/>
              <a:t>How does </a:t>
            </a:r>
            <a:r>
              <a:rPr lang="en-US" sz="4800" b="1" dirty="0" err="1"/>
              <a:t>AlphaFold</a:t>
            </a:r>
            <a:r>
              <a:rPr lang="en-US" sz="4800" b="1" dirty="0"/>
              <a:t> 2 work?</a:t>
            </a:r>
          </a:p>
          <a:p>
            <a:pPr algn="ctr"/>
            <a:endParaRPr lang="en-US" sz="2400" b="1" dirty="0"/>
          </a:p>
          <a:p>
            <a:pPr algn="ctr"/>
            <a:r>
              <a:rPr lang="en-US" sz="2400" b="1" dirty="0" err="1"/>
              <a:t>Obvio</a:t>
            </a:r>
            <a:r>
              <a:rPr lang="en-US" sz="2400" b="1" dirty="0"/>
              <a:t> que bien no lo </a:t>
            </a:r>
            <a:r>
              <a:rPr lang="en-US" sz="2400" b="1" dirty="0" err="1"/>
              <a:t>entiendo</a:t>
            </a:r>
            <a:endParaRPr lang="en-US" sz="2400" b="1" dirty="0"/>
          </a:p>
          <a:p>
            <a:pPr algn="ctr"/>
            <a:endParaRPr lang="en-US" sz="2400" b="1" dirty="0"/>
          </a:p>
          <a:p>
            <a:pPr algn="ctr"/>
            <a:r>
              <a:rPr lang="en-US" sz="2400" b="1" dirty="0"/>
              <a:t>(el paper </a:t>
            </a:r>
            <a:r>
              <a:rPr lang="en-US" sz="2400" b="1" dirty="0" err="1"/>
              <a:t>en</a:t>
            </a:r>
            <a:r>
              <a:rPr lang="en-US" sz="2400" b="1" dirty="0"/>
              <a:t> Nature </a:t>
            </a:r>
            <a:r>
              <a:rPr lang="en-US" sz="2400" b="1" dirty="0" err="1"/>
              <a:t>presenta</a:t>
            </a:r>
            <a:r>
              <a:rPr lang="en-US" sz="2400" b="1" dirty="0"/>
              <a:t> </a:t>
            </a:r>
            <a:r>
              <a:rPr lang="en-US" sz="2400" b="1" dirty="0" err="1"/>
              <a:t>elementos</a:t>
            </a:r>
            <a:r>
              <a:rPr lang="en-US" sz="2400" b="1" dirty="0"/>
              <a:t> </a:t>
            </a:r>
            <a:r>
              <a:rPr lang="en-US" sz="2400" b="1" dirty="0" err="1"/>
              <a:t>nuevos</a:t>
            </a:r>
            <a:r>
              <a:rPr lang="en-US" sz="2400" b="1" dirty="0"/>
              <a:t> </a:t>
            </a:r>
            <a:r>
              <a:rPr lang="en-US" sz="2400" b="1" dirty="0" err="1"/>
              <a:t>incluso</a:t>
            </a:r>
            <a:endParaRPr lang="en-US" sz="2400" b="1" dirty="0"/>
          </a:p>
          <a:p>
            <a:pPr algn="ctr"/>
            <a:r>
              <a:rPr lang="en-US" sz="2400" b="1" dirty="0"/>
              <a:t>para el campo de machine learning),</a:t>
            </a:r>
          </a:p>
          <a:p>
            <a:pPr algn="ctr"/>
            <a:endParaRPr lang="en-US" sz="2400" b="1" dirty="0"/>
          </a:p>
          <a:p>
            <a:pPr algn="ctr"/>
            <a:r>
              <a:rPr lang="en-US" sz="2400" b="1" dirty="0" err="1"/>
              <a:t>así</a:t>
            </a:r>
            <a:r>
              <a:rPr lang="en-US" sz="2400" b="1" dirty="0"/>
              <a:t> que </a:t>
            </a:r>
            <a:r>
              <a:rPr lang="en-US" sz="2400" b="1" dirty="0" err="1"/>
              <a:t>esto</a:t>
            </a:r>
            <a:r>
              <a:rPr lang="en-US" sz="2400" b="1" dirty="0"/>
              <a:t> es lo que </a:t>
            </a:r>
            <a:r>
              <a:rPr lang="en-US" sz="2400" b="1" dirty="0" err="1"/>
              <a:t>puedo</a:t>
            </a:r>
            <a:r>
              <a:rPr lang="en-US" sz="2400" b="1" dirty="0"/>
              <a:t> </a:t>
            </a:r>
            <a:r>
              <a:rPr lang="en-US" sz="2400" b="1" dirty="0" err="1"/>
              <a:t>cazar</a:t>
            </a:r>
            <a:r>
              <a:rPr lang="en-US" sz="2400" b="1" dirty="0"/>
              <a:t>,</a:t>
            </a:r>
          </a:p>
          <a:p>
            <a:pPr algn="ctr"/>
            <a:endParaRPr lang="en-US" sz="2400" b="1" dirty="0"/>
          </a:p>
          <a:p>
            <a:pPr algn="ctr"/>
            <a:r>
              <a:rPr lang="en-US" sz="2400" b="1" dirty="0" err="1"/>
              <a:t>resumido</a:t>
            </a:r>
            <a:r>
              <a:rPr lang="en-US" sz="2400" b="1" dirty="0"/>
              <a:t> y </a:t>
            </a:r>
            <a:r>
              <a:rPr lang="en-US" sz="2400" b="1" dirty="0" err="1"/>
              <a:t>comparado</a:t>
            </a:r>
            <a:r>
              <a:rPr lang="en-US" sz="2400" b="1" dirty="0"/>
              <a:t> con </a:t>
            </a:r>
            <a:r>
              <a:rPr lang="en-US" sz="2400" b="1" dirty="0" err="1"/>
              <a:t>AlphaFold</a:t>
            </a:r>
            <a:r>
              <a:rPr lang="en-US" sz="2400" b="1" dirty="0"/>
              <a:t> 1</a:t>
            </a:r>
          </a:p>
          <a:p>
            <a:pPr algn="ctr"/>
            <a:endParaRPr lang="en-US" sz="2400" b="1" dirty="0"/>
          </a:p>
          <a:p>
            <a:pPr algn="ctr"/>
            <a:r>
              <a:rPr lang="en-US" sz="2400" b="1" dirty="0"/>
              <a:t>y con lo que </a:t>
            </a:r>
            <a:r>
              <a:rPr lang="en-US" sz="2400" b="1" dirty="0" err="1"/>
              <a:t>otros</a:t>
            </a:r>
            <a:r>
              <a:rPr lang="en-US" sz="2400" b="1" dirty="0"/>
              <a:t> </a:t>
            </a:r>
            <a:r>
              <a:rPr lang="en-US" sz="2400" b="1" dirty="0" err="1"/>
              <a:t>programas</a:t>
            </a:r>
            <a:r>
              <a:rPr lang="en-US" sz="2400" b="1" dirty="0"/>
              <a:t> </a:t>
            </a:r>
            <a:r>
              <a:rPr lang="en-US" sz="2400" b="1" dirty="0" err="1"/>
              <a:t>hacen</a:t>
            </a:r>
            <a:r>
              <a:rPr lang="en-US" sz="2400" b="1" dirty="0"/>
              <a:t> al </a:t>
            </a:r>
            <a:r>
              <a:rPr lang="en-US" sz="2400" b="1" dirty="0" err="1"/>
              <a:t>momento</a:t>
            </a:r>
            <a:r>
              <a:rPr lang="en-US" sz="2400" b="1" dirty="0"/>
              <a:t>,</a:t>
            </a:r>
          </a:p>
          <a:p>
            <a:pPr algn="ctr"/>
            <a:endParaRPr lang="en-US" sz="2400" b="1" dirty="0"/>
          </a:p>
          <a:p>
            <a:pPr algn="ctr"/>
            <a:r>
              <a:rPr lang="en-US" sz="2400" b="1" dirty="0" err="1"/>
              <a:t>remarcando</a:t>
            </a:r>
            <a:r>
              <a:rPr lang="en-US" sz="2400" b="1" dirty="0"/>
              <a:t> </a:t>
            </a:r>
            <a:r>
              <a:rPr lang="en-US" sz="2400" b="1" dirty="0" err="1"/>
              <a:t>algunos</a:t>
            </a:r>
            <a:r>
              <a:rPr lang="en-US" sz="2400" b="1" dirty="0"/>
              <a:t> puntos que me </a:t>
            </a:r>
            <a:r>
              <a:rPr lang="en-US" sz="2400" b="1" dirty="0" err="1"/>
              <a:t>parecen</a:t>
            </a:r>
            <a:r>
              <a:rPr lang="en-US" sz="2400" b="1" dirty="0"/>
              <a:t> </a:t>
            </a:r>
            <a:r>
              <a:rPr lang="en-US" sz="2400" b="1" dirty="0" err="1"/>
              <a:t>relevantes</a:t>
            </a:r>
            <a:endParaRPr lang="en-US" sz="2400" b="1" dirty="0"/>
          </a:p>
        </p:txBody>
      </p:sp>
    </p:spTree>
    <p:extLst>
      <p:ext uri="{BB962C8B-B14F-4D97-AF65-F5344CB8AC3E}">
        <p14:creationId xmlns:p14="http://schemas.microsoft.com/office/powerpoint/2010/main" val="3139556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04FDC3-FC33-4146-9F08-7BDF413C915B}"/>
              </a:ext>
            </a:extLst>
          </p:cNvPr>
          <p:cNvSpPr>
            <a:spLocks noGrp="1"/>
          </p:cNvSpPr>
          <p:nvPr>
            <p:ph type="sldNum" sz="quarter" idx="12"/>
          </p:nvPr>
        </p:nvSpPr>
        <p:spPr/>
        <p:txBody>
          <a:bodyPr/>
          <a:lstStyle/>
          <a:p>
            <a:fld id="{B7BAC2AB-1E6F-4A95-9245-B46318CC102D}" type="slidenum">
              <a:rPr lang="en-US" smtClean="0"/>
              <a:t>24</a:t>
            </a:fld>
            <a:endParaRPr lang="en-US"/>
          </a:p>
        </p:txBody>
      </p:sp>
      <p:pic>
        <p:nvPicPr>
          <p:cNvPr id="6" name="Picture 5">
            <a:extLst>
              <a:ext uri="{FF2B5EF4-FFF2-40B4-BE49-F238E27FC236}">
                <a16:creationId xmlns:a16="http://schemas.microsoft.com/office/drawing/2014/main" id="{A2463FDB-841E-42DC-9BC6-857116CD62BA}"/>
              </a:ext>
            </a:extLst>
          </p:cNvPr>
          <p:cNvPicPr>
            <a:picLocks noChangeAspect="1"/>
          </p:cNvPicPr>
          <p:nvPr/>
        </p:nvPicPr>
        <p:blipFill>
          <a:blip r:embed="rId2"/>
          <a:stretch>
            <a:fillRect/>
          </a:stretch>
        </p:blipFill>
        <p:spPr>
          <a:xfrm>
            <a:off x="1524000" y="940858"/>
            <a:ext cx="9144000" cy="3587750"/>
          </a:xfrm>
          <a:prstGeom prst="rect">
            <a:avLst/>
          </a:prstGeom>
        </p:spPr>
      </p:pic>
    </p:spTree>
    <p:extLst>
      <p:ext uri="{BB962C8B-B14F-4D97-AF65-F5344CB8AC3E}">
        <p14:creationId xmlns:p14="http://schemas.microsoft.com/office/powerpoint/2010/main" val="2855641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DDCD78-595B-4590-BD65-F161238A68F4}"/>
              </a:ext>
            </a:extLst>
          </p:cNvPr>
          <p:cNvPicPr>
            <a:picLocks noChangeAspect="1"/>
          </p:cNvPicPr>
          <p:nvPr/>
        </p:nvPicPr>
        <p:blipFill>
          <a:blip r:embed="rId2"/>
          <a:stretch>
            <a:fillRect/>
          </a:stretch>
        </p:blipFill>
        <p:spPr>
          <a:xfrm>
            <a:off x="1524000" y="-249734"/>
            <a:ext cx="9144000" cy="3509367"/>
          </a:xfrm>
          <a:prstGeom prst="rect">
            <a:avLst/>
          </a:prstGeom>
        </p:spPr>
      </p:pic>
      <p:sp>
        <p:nvSpPr>
          <p:cNvPr id="7" name="Rectangle 6">
            <a:extLst>
              <a:ext uri="{FF2B5EF4-FFF2-40B4-BE49-F238E27FC236}">
                <a16:creationId xmlns:a16="http://schemas.microsoft.com/office/drawing/2014/main" id="{3A0680AA-DD42-4766-A948-7B7392948B5C}"/>
              </a:ext>
            </a:extLst>
          </p:cNvPr>
          <p:cNvSpPr/>
          <p:nvPr/>
        </p:nvSpPr>
        <p:spPr>
          <a:xfrm>
            <a:off x="1524000" y="3359141"/>
            <a:ext cx="9144000" cy="3293209"/>
          </a:xfrm>
          <a:prstGeom prst="rect">
            <a:avLst/>
          </a:prstGeom>
        </p:spPr>
        <p:txBody>
          <a:bodyPr wrap="square">
            <a:spAutoFit/>
          </a:bodyPr>
          <a:lstStyle/>
          <a:p>
            <a:r>
              <a:rPr lang="en-US" sz="1600" dirty="0"/>
              <a:t>* Builds an MSA and detects templates, extracts the information from them using a neural network</a:t>
            </a:r>
          </a:p>
          <a:p>
            <a:r>
              <a:rPr lang="en-US" sz="1600" dirty="0"/>
              <a:t>	- no explicit coevolution calculations</a:t>
            </a:r>
          </a:p>
          <a:p>
            <a:r>
              <a:rPr lang="en-US" sz="1600" dirty="0"/>
              <a:t>	- the MSA is cleaned and paired internally –so far the AF2 is the ONLY one doing this!</a:t>
            </a:r>
          </a:p>
          <a:p>
            <a:r>
              <a:rPr lang="en-US" sz="1600" dirty="0"/>
              <a:t>     … and then passes that information to another neural network that produces the 3D model</a:t>
            </a:r>
          </a:p>
          <a:p>
            <a:r>
              <a:rPr lang="en-US" sz="1600" dirty="0"/>
              <a:t>          - no folding as in AF1 or every other structure predictor… the network itself builds the 3D model.</a:t>
            </a:r>
          </a:p>
          <a:p>
            <a:endParaRPr lang="en-US" sz="800" dirty="0"/>
          </a:p>
          <a:p>
            <a:r>
              <a:rPr lang="en-US" sz="1600" dirty="0"/>
              <a:t>* The model works iteratively. After generating a structure, it will take all the information (</a:t>
            </a:r>
            <a:r>
              <a:rPr lang="en-US" sz="1600" i="1" dirty="0"/>
              <a:t>i.e.</a:t>
            </a:r>
            <a:r>
              <a:rPr lang="en-US" sz="1600" dirty="0"/>
              <a:t> MSA representation, pair representation </a:t>
            </a:r>
            <a:r>
              <a:rPr lang="en-US" sz="1600" i="1" dirty="0"/>
              <a:t>and</a:t>
            </a:r>
            <a:r>
              <a:rPr lang="en-US" sz="1600" dirty="0"/>
              <a:t> predicted structure) and pass it back to the beginning of the </a:t>
            </a:r>
            <a:r>
              <a:rPr lang="en-US" sz="1600" dirty="0" err="1"/>
              <a:t>Evoformer</a:t>
            </a:r>
            <a:r>
              <a:rPr lang="en-US" sz="1600" dirty="0"/>
              <a:t> blocks, the second part of our diagram</a:t>
            </a:r>
          </a:p>
          <a:p>
            <a:endParaRPr lang="en-US" sz="800" dirty="0"/>
          </a:p>
          <a:p>
            <a:r>
              <a:rPr lang="en-US" sz="1600" dirty="0"/>
              <a:t>* The network outputs not only 3D models but also confidence predictions (more later)</a:t>
            </a:r>
          </a:p>
          <a:p>
            <a:endParaRPr lang="en-US" sz="800" dirty="0"/>
          </a:p>
          <a:p>
            <a:r>
              <a:rPr lang="en-US" sz="1600" dirty="0"/>
              <a:t>* Network is end-to-end differentiable, which is important for spin off applications like design.</a:t>
            </a:r>
          </a:p>
          <a:p>
            <a:endParaRPr lang="en-US" sz="1200" dirty="0"/>
          </a:p>
          <a:p>
            <a:r>
              <a:rPr lang="en-US" sz="1200" b="1" dirty="0"/>
              <a:t>More in original paper and in </a:t>
            </a:r>
            <a:r>
              <a:rPr lang="en-US" sz="1200" b="1" dirty="0">
                <a:hlinkClick r:id="rId3"/>
              </a:rPr>
              <a:t>https://www.blopig.com/blog/2021/07/alphafold-2-is-here-whats-behind-the-structure-prediction-miracle/</a:t>
            </a:r>
            <a:r>
              <a:rPr lang="en-US" sz="1200" b="1" dirty="0"/>
              <a:t> </a:t>
            </a:r>
          </a:p>
        </p:txBody>
      </p:sp>
      <p:pic>
        <p:nvPicPr>
          <p:cNvPr id="2" name="Picture 1">
            <a:extLst>
              <a:ext uri="{FF2B5EF4-FFF2-40B4-BE49-F238E27FC236}">
                <a16:creationId xmlns:a16="http://schemas.microsoft.com/office/drawing/2014/main" id="{578EACC0-A2BC-4DAC-888E-472D257475CA}"/>
              </a:ext>
            </a:extLst>
          </p:cNvPr>
          <p:cNvPicPr>
            <a:picLocks noChangeAspect="1"/>
          </p:cNvPicPr>
          <p:nvPr/>
        </p:nvPicPr>
        <p:blipFill rotWithShape="1">
          <a:blip r:embed="rId4"/>
          <a:srcRect b="4954"/>
          <a:stretch/>
        </p:blipFill>
        <p:spPr>
          <a:xfrm>
            <a:off x="1524000" y="-118189"/>
            <a:ext cx="9144000" cy="3410029"/>
          </a:xfrm>
          <a:prstGeom prst="rect">
            <a:avLst/>
          </a:prstGeom>
        </p:spPr>
      </p:pic>
    </p:spTree>
    <p:extLst>
      <p:ext uri="{BB962C8B-B14F-4D97-AF65-F5344CB8AC3E}">
        <p14:creationId xmlns:p14="http://schemas.microsoft.com/office/powerpoint/2010/main" val="197152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E72EBE-319C-4413-852F-69E31838A8C9}"/>
              </a:ext>
            </a:extLst>
          </p:cNvPr>
          <p:cNvSpPr>
            <a:spLocks noGrp="1"/>
          </p:cNvSpPr>
          <p:nvPr>
            <p:ph type="sldNum" sz="quarter" idx="12"/>
          </p:nvPr>
        </p:nvSpPr>
        <p:spPr/>
        <p:txBody>
          <a:bodyPr/>
          <a:lstStyle/>
          <a:p>
            <a:fld id="{B7BAC2AB-1E6F-4A95-9245-B46318CC102D}" type="slidenum">
              <a:rPr lang="en-US" smtClean="0"/>
              <a:t>26</a:t>
            </a:fld>
            <a:endParaRPr lang="en-US"/>
          </a:p>
        </p:txBody>
      </p:sp>
      <p:sp>
        <p:nvSpPr>
          <p:cNvPr id="5" name="Rectangle 4">
            <a:extLst>
              <a:ext uri="{FF2B5EF4-FFF2-40B4-BE49-F238E27FC236}">
                <a16:creationId xmlns:a16="http://schemas.microsoft.com/office/drawing/2014/main" id="{1374DCDB-9ED3-470A-B787-BDD10B6E090C}"/>
              </a:ext>
            </a:extLst>
          </p:cNvPr>
          <p:cNvSpPr/>
          <p:nvPr/>
        </p:nvSpPr>
        <p:spPr>
          <a:xfrm>
            <a:off x="1678632" y="282059"/>
            <a:ext cx="10174004" cy="5509200"/>
          </a:xfrm>
          <a:prstGeom prst="rect">
            <a:avLst/>
          </a:prstGeom>
        </p:spPr>
        <p:txBody>
          <a:bodyPr wrap="none">
            <a:spAutoFit/>
          </a:bodyPr>
          <a:lstStyle/>
          <a:p>
            <a:r>
              <a:rPr lang="es-AR" sz="2600" b="1" dirty="0" err="1"/>
              <a:t>How</a:t>
            </a:r>
            <a:r>
              <a:rPr lang="es-AR" sz="2600" b="1" dirty="0"/>
              <a:t> </a:t>
            </a:r>
            <a:r>
              <a:rPr lang="es-AR" sz="2600" b="1" dirty="0" err="1"/>
              <a:t>to</a:t>
            </a:r>
            <a:r>
              <a:rPr lang="es-AR" sz="2600" b="1" dirty="0"/>
              <a:t> use </a:t>
            </a:r>
            <a:r>
              <a:rPr lang="es-AR" sz="2600" b="1" dirty="0" err="1"/>
              <a:t>AlphaFold</a:t>
            </a:r>
            <a:r>
              <a:rPr lang="es-AR" sz="2600" b="1" dirty="0"/>
              <a:t> 2 ?</a:t>
            </a:r>
          </a:p>
          <a:p>
            <a:r>
              <a:rPr lang="es-AR" sz="2000" b="1" dirty="0"/>
              <a:t>                  				</a:t>
            </a:r>
            <a:endParaRPr lang="es-AR" b="1" dirty="0"/>
          </a:p>
          <a:p>
            <a:endParaRPr lang="es-AR" b="1" dirty="0"/>
          </a:p>
          <a:p>
            <a:r>
              <a:rPr lang="es-AR" b="1" dirty="0" err="1"/>
              <a:t>Download</a:t>
            </a:r>
            <a:r>
              <a:rPr lang="es-AR" b="1" dirty="0"/>
              <a:t> at </a:t>
            </a:r>
            <a:r>
              <a:rPr lang="es-AR" b="1" dirty="0">
                <a:hlinkClick r:id="rId2"/>
              </a:rPr>
              <a:t>https://github.com/deepmind/alphafold</a:t>
            </a:r>
            <a:r>
              <a:rPr lang="es-AR" b="1" dirty="0"/>
              <a:t> </a:t>
            </a:r>
          </a:p>
          <a:p>
            <a:endParaRPr lang="es-AR" b="1" dirty="0"/>
          </a:p>
          <a:p>
            <a:r>
              <a:rPr lang="es-AR" b="1" dirty="0"/>
              <a:t>* 2.2 TB</a:t>
            </a:r>
          </a:p>
          <a:p>
            <a:endParaRPr lang="es-AR" b="1" dirty="0"/>
          </a:p>
          <a:p>
            <a:r>
              <a:rPr lang="es-AR" b="1" dirty="0"/>
              <a:t>* </a:t>
            </a:r>
            <a:r>
              <a:rPr lang="es-AR" b="1" dirty="0" err="1"/>
              <a:t>Libraries</a:t>
            </a:r>
            <a:r>
              <a:rPr lang="es-AR" b="1" dirty="0"/>
              <a:t>, </a:t>
            </a:r>
            <a:r>
              <a:rPr lang="es-AR" b="1" dirty="0" err="1"/>
              <a:t>dependencies</a:t>
            </a:r>
            <a:r>
              <a:rPr lang="es-AR" b="1" dirty="0"/>
              <a:t>, </a:t>
            </a:r>
            <a:r>
              <a:rPr lang="es-AR" b="1" dirty="0" err="1"/>
              <a:t>need</a:t>
            </a:r>
            <a:r>
              <a:rPr lang="es-AR" b="1" dirty="0"/>
              <a:t> </a:t>
            </a:r>
            <a:r>
              <a:rPr lang="es-AR" b="1" dirty="0" err="1"/>
              <a:t>to</a:t>
            </a:r>
            <a:r>
              <a:rPr lang="es-AR" b="1" dirty="0"/>
              <a:t> </a:t>
            </a:r>
            <a:r>
              <a:rPr lang="es-AR" b="1" dirty="0" err="1"/>
              <a:t>build</a:t>
            </a:r>
            <a:r>
              <a:rPr lang="es-AR" b="1" dirty="0"/>
              <a:t> MSA, etc.</a:t>
            </a:r>
          </a:p>
          <a:p>
            <a:endParaRPr lang="es-AR" b="1" dirty="0"/>
          </a:p>
          <a:p>
            <a:r>
              <a:rPr lang="es-AR" b="1" dirty="0"/>
              <a:t>* </a:t>
            </a:r>
            <a:r>
              <a:rPr lang="es-AR" b="1" dirty="0" err="1"/>
              <a:t>Need</a:t>
            </a:r>
            <a:r>
              <a:rPr lang="es-AR" b="1" dirty="0"/>
              <a:t> a </a:t>
            </a:r>
            <a:r>
              <a:rPr lang="es-AR" b="1" dirty="0" err="1"/>
              <a:t>GPu</a:t>
            </a:r>
            <a:endParaRPr lang="es-AR" b="1" dirty="0"/>
          </a:p>
          <a:p>
            <a:endParaRPr lang="es-AR" b="1" dirty="0"/>
          </a:p>
          <a:p>
            <a:endParaRPr lang="es-AR" b="1" dirty="0"/>
          </a:p>
          <a:p>
            <a:endParaRPr lang="es-AR" b="1" dirty="0"/>
          </a:p>
          <a:p>
            <a:endParaRPr lang="es-AR" b="1" dirty="0"/>
          </a:p>
          <a:p>
            <a:r>
              <a:rPr lang="es-AR" b="1" dirty="0"/>
              <a:t>* </a:t>
            </a:r>
            <a:r>
              <a:rPr lang="es-AR" b="1" dirty="0" err="1"/>
              <a:t>Or</a:t>
            </a:r>
            <a:r>
              <a:rPr lang="es-AR" b="1" dirty="0"/>
              <a:t>… use </a:t>
            </a:r>
            <a:r>
              <a:rPr lang="es-AR" b="1" dirty="0" err="1"/>
              <a:t>DeepMind’s</a:t>
            </a:r>
            <a:r>
              <a:rPr lang="es-AR" b="1" dirty="0"/>
              <a:t> Google </a:t>
            </a:r>
            <a:r>
              <a:rPr lang="es-AR" b="1" dirty="0" err="1"/>
              <a:t>Colab</a:t>
            </a:r>
            <a:r>
              <a:rPr lang="es-AR" b="1" dirty="0"/>
              <a:t> </a:t>
            </a:r>
            <a:r>
              <a:rPr lang="es-AR" b="1" dirty="0" err="1"/>
              <a:t>version</a:t>
            </a:r>
            <a:r>
              <a:rPr lang="es-AR" b="1" dirty="0"/>
              <a:t>:</a:t>
            </a:r>
          </a:p>
          <a:p>
            <a:endParaRPr lang="es-AR" b="1" dirty="0"/>
          </a:p>
          <a:p>
            <a:r>
              <a:rPr lang="en-US" b="1" dirty="0">
                <a:hlinkClick r:id="rId3"/>
              </a:rPr>
              <a:t>https://colab.research.google.com/github/deepmind/alphafold/blob/main/notebooks/AlphaFold.ipynb</a:t>
            </a:r>
            <a:r>
              <a:rPr lang="en-US" b="1" dirty="0"/>
              <a:t> </a:t>
            </a:r>
          </a:p>
          <a:p>
            <a:endParaRPr lang="en-US" b="1" dirty="0"/>
          </a:p>
          <a:p>
            <a:r>
              <a:rPr lang="en-US" b="1" dirty="0"/>
              <a:t>(but has limitations)</a:t>
            </a:r>
            <a:endParaRPr lang="LID4096" b="1" dirty="0"/>
          </a:p>
        </p:txBody>
      </p:sp>
    </p:spTree>
    <p:extLst>
      <p:ext uri="{BB962C8B-B14F-4D97-AF65-F5344CB8AC3E}">
        <p14:creationId xmlns:p14="http://schemas.microsoft.com/office/powerpoint/2010/main" val="2321842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247247-3ED3-4BA7-BB87-89BD9ABB7E63}"/>
              </a:ext>
            </a:extLst>
          </p:cNvPr>
          <p:cNvSpPr txBox="1"/>
          <p:nvPr/>
        </p:nvSpPr>
        <p:spPr>
          <a:xfrm>
            <a:off x="1524000" y="0"/>
            <a:ext cx="9144000" cy="523220"/>
          </a:xfrm>
          <a:prstGeom prst="rect">
            <a:avLst/>
          </a:prstGeom>
          <a:noFill/>
        </p:spPr>
        <p:txBody>
          <a:bodyPr wrap="square" rtlCol="0">
            <a:spAutoFit/>
          </a:bodyPr>
          <a:lstStyle/>
          <a:p>
            <a:pPr algn="ctr"/>
            <a:r>
              <a:rPr lang="en-US" sz="2800" b="1" dirty="0"/>
              <a:t>Using AF2 in the era of online programming tools</a:t>
            </a:r>
          </a:p>
        </p:txBody>
      </p:sp>
      <p:grpSp>
        <p:nvGrpSpPr>
          <p:cNvPr id="2" name="Group 1">
            <a:extLst>
              <a:ext uri="{FF2B5EF4-FFF2-40B4-BE49-F238E27FC236}">
                <a16:creationId xmlns:a16="http://schemas.microsoft.com/office/drawing/2014/main" id="{30ABE359-EC1C-449F-A5EF-D9D6AFDB2629}"/>
              </a:ext>
            </a:extLst>
          </p:cNvPr>
          <p:cNvGrpSpPr/>
          <p:nvPr/>
        </p:nvGrpSpPr>
        <p:grpSpPr>
          <a:xfrm>
            <a:off x="1524000" y="597576"/>
            <a:ext cx="9144000" cy="6364604"/>
            <a:chOff x="0" y="597576"/>
            <a:chExt cx="9144000" cy="6364604"/>
          </a:xfrm>
        </p:grpSpPr>
        <p:pic>
          <p:nvPicPr>
            <p:cNvPr id="3" name="Picture 2">
              <a:extLst>
                <a:ext uri="{FF2B5EF4-FFF2-40B4-BE49-F238E27FC236}">
                  <a16:creationId xmlns:a16="http://schemas.microsoft.com/office/drawing/2014/main" id="{C7AE7A2C-F515-454F-ABC9-7A2894F83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1725" y="597576"/>
              <a:ext cx="993801" cy="979317"/>
            </a:xfrm>
            <a:prstGeom prst="rect">
              <a:avLst/>
            </a:prstGeom>
          </p:spPr>
        </p:pic>
        <p:pic>
          <p:nvPicPr>
            <p:cNvPr id="5" name="Picture 4">
              <a:extLst>
                <a:ext uri="{FF2B5EF4-FFF2-40B4-BE49-F238E27FC236}">
                  <a16:creationId xmlns:a16="http://schemas.microsoft.com/office/drawing/2014/main" id="{7CF96F89-3320-41E4-9CDA-31C627F8E415}"/>
                </a:ext>
              </a:extLst>
            </p:cNvPr>
            <p:cNvPicPr>
              <a:picLocks noChangeAspect="1"/>
            </p:cNvPicPr>
            <p:nvPr/>
          </p:nvPicPr>
          <p:blipFill>
            <a:blip r:embed="rId3"/>
            <a:stretch>
              <a:fillRect/>
            </a:stretch>
          </p:blipFill>
          <p:spPr>
            <a:xfrm>
              <a:off x="142875" y="752475"/>
              <a:ext cx="6096000" cy="666750"/>
            </a:xfrm>
            <a:prstGeom prst="rect">
              <a:avLst/>
            </a:prstGeom>
          </p:spPr>
        </p:pic>
        <p:sp>
          <p:nvSpPr>
            <p:cNvPr id="7" name="TextBox 6">
              <a:extLst>
                <a:ext uri="{FF2B5EF4-FFF2-40B4-BE49-F238E27FC236}">
                  <a16:creationId xmlns:a16="http://schemas.microsoft.com/office/drawing/2014/main" id="{2D65F94F-1523-4484-95BA-6D861CF56CFD}"/>
                </a:ext>
              </a:extLst>
            </p:cNvPr>
            <p:cNvSpPr txBox="1"/>
            <p:nvPr/>
          </p:nvSpPr>
          <p:spPr>
            <a:xfrm>
              <a:off x="133350" y="6038850"/>
              <a:ext cx="8105775" cy="923330"/>
            </a:xfrm>
            <a:prstGeom prst="rect">
              <a:avLst/>
            </a:prstGeom>
            <a:noFill/>
          </p:spPr>
          <p:txBody>
            <a:bodyPr wrap="square" rtlCol="0">
              <a:spAutoFit/>
            </a:bodyPr>
            <a:lstStyle/>
            <a:p>
              <a:r>
                <a:rPr lang="en-US" dirty="0">
                  <a:hlinkClick r:id="rId4"/>
                </a:rPr>
                <a:t>https://github.com/sokrypton/ColabFold</a:t>
              </a:r>
              <a:endParaRPr lang="en-US" dirty="0"/>
            </a:p>
            <a:p>
              <a:r>
                <a:rPr lang="en-US" dirty="0">
                  <a:hlinkClick r:id="rId5"/>
                </a:rPr>
                <a:t>https://www.nature.com/articles/s41592-022-01488-1</a:t>
              </a:r>
              <a:r>
                <a:rPr lang="en-US" dirty="0"/>
                <a:t> </a:t>
              </a:r>
            </a:p>
            <a:p>
              <a:endParaRPr lang="LID4096" dirty="0"/>
            </a:p>
          </p:txBody>
        </p:sp>
        <p:pic>
          <p:nvPicPr>
            <p:cNvPr id="8" name="Picture 2" descr="https://miro.medium.com/max/1400/1*6ICMcLnZyF6ZaJk-AaszGw.png">
              <a:extLst>
                <a:ext uri="{FF2B5EF4-FFF2-40B4-BE49-F238E27FC236}">
                  <a16:creationId xmlns:a16="http://schemas.microsoft.com/office/drawing/2014/main" id="{1DE7BB74-C25F-4AB7-93BF-94274436FF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58937"/>
              <a:ext cx="9144000" cy="2730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96002C1-F6F8-443F-8AF0-F015AEF5C85B}"/>
                </a:ext>
              </a:extLst>
            </p:cNvPr>
            <p:cNvSpPr txBox="1"/>
            <p:nvPr/>
          </p:nvSpPr>
          <p:spPr>
            <a:xfrm>
              <a:off x="0" y="4889664"/>
              <a:ext cx="9144000" cy="800219"/>
            </a:xfrm>
            <a:prstGeom prst="rect">
              <a:avLst/>
            </a:prstGeom>
            <a:noFill/>
          </p:spPr>
          <p:txBody>
            <a:bodyPr wrap="square" rtlCol="0">
              <a:spAutoFit/>
            </a:bodyPr>
            <a:lstStyle/>
            <a:p>
              <a:pPr algn="ctr"/>
              <a:r>
                <a:rPr lang="en-US" b="1" i="1" dirty="0"/>
                <a:t>Not just AF2, but also an efficient MSA builder, MMseqs2</a:t>
              </a:r>
            </a:p>
            <a:p>
              <a:pPr algn="ctr"/>
              <a:endParaRPr lang="en-US" sz="1000" b="1" i="1" dirty="0"/>
            </a:p>
            <a:p>
              <a:pPr algn="ctr"/>
              <a:r>
                <a:rPr lang="en-US" b="1" i="1" dirty="0"/>
                <a:t>No need to download tons of sequences (as in AF2) because MMseqs2 runs in a server</a:t>
              </a:r>
            </a:p>
          </p:txBody>
        </p:sp>
      </p:grpSp>
    </p:spTree>
    <p:extLst>
      <p:ext uri="{BB962C8B-B14F-4D97-AF65-F5344CB8AC3E}">
        <p14:creationId xmlns:p14="http://schemas.microsoft.com/office/powerpoint/2010/main" val="373051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B15364-02F9-40E8-B628-FA8D94515F94}"/>
              </a:ext>
            </a:extLst>
          </p:cNvPr>
          <p:cNvSpPr>
            <a:spLocks noGrp="1"/>
          </p:cNvSpPr>
          <p:nvPr>
            <p:ph type="sldNum" sz="quarter" idx="12"/>
          </p:nvPr>
        </p:nvSpPr>
        <p:spPr/>
        <p:txBody>
          <a:bodyPr/>
          <a:lstStyle/>
          <a:p>
            <a:fld id="{B7BAC2AB-1E6F-4A95-9245-B46318CC102D}" type="slidenum">
              <a:rPr lang="en-US" smtClean="0"/>
              <a:t>28</a:t>
            </a:fld>
            <a:endParaRPr lang="en-US"/>
          </a:p>
        </p:txBody>
      </p:sp>
      <p:pic>
        <p:nvPicPr>
          <p:cNvPr id="5" name="Picture 4">
            <a:extLst>
              <a:ext uri="{FF2B5EF4-FFF2-40B4-BE49-F238E27FC236}">
                <a16:creationId xmlns:a16="http://schemas.microsoft.com/office/drawing/2014/main" id="{2EC98B0B-8FC6-4CF7-AD4B-6AC4F55D3086}"/>
              </a:ext>
            </a:extLst>
          </p:cNvPr>
          <p:cNvPicPr>
            <a:picLocks noChangeAspect="1"/>
          </p:cNvPicPr>
          <p:nvPr/>
        </p:nvPicPr>
        <p:blipFill rotWithShape="1">
          <a:blip r:embed="rId2"/>
          <a:srcRect t="10580" r="38687" b="24203"/>
          <a:stretch/>
        </p:blipFill>
        <p:spPr>
          <a:xfrm>
            <a:off x="2174466" y="918235"/>
            <a:ext cx="4349826" cy="3354457"/>
          </a:xfrm>
          <a:prstGeom prst="rect">
            <a:avLst/>
          </a:prstGeom>
        </p:spPr>
      </p:pic>
      <p:sp>
        <p:nvSpPr>
          <p:cNvPr id="7" name="Rectangle 6">
            <a:extLst>
              <a:ext uri="{FF2B5EF4-FFF2-40B4-BE49-F238E27FC236}">
                <a16:creationId xmlns:a16="http://schemas.microsoft.com/office/drawing/2014/main" id="{D931F941-12B6-4F8B-A3C1-0DB548DFC6DB}"/>
              </a:ext>
            </a:extLst>
          </p:cNvPr>
          <p:cNvSpPr/>
          <p:nvPr/>
        </p:nvSpPr>
        <p:spPr>
          <a:xfrm>
            <a:off x="7115174" y="2368035"/>
            <a:ext cx="3152776" cy="1200329"/>
          </a:xfrm>
          <a:prstGeom prst="rect">
            <a:avLst/>
          </a:prstGeom>
        </p:spPr>
        <p:txBody>
          <a:bodyPr wrap="square">
            <a:spAutoFit/>
          </a:bodyPr>
          <a:lstStyle/>
          <a:p>
            <a:pPr algn="ctr"/>
            <a:r>
              <a:rPr lang="en-US" b="1" dirty="0">
                <a:hlinkClick r:id="rId3"/>
              </a:rPr>
              <a:t>SHOW</a:t>
            </a:r>
          </a:p>
          <a:p>
            <a:pPr algn="ctr"/>
            <a:endParaRPr lang="en-US" b="1" dirty="0">
              <a:hlinkClick r:id="rId3"/>
            </a:endParaRPr>
          </a:p>
          <a:p>
            <a:pPr algn="ctr"/>
            <a:r>
              <a:rPr lang="en-US" b="1" dirty="0">
                <a:hlinkClick r:id="rId3"/>
              </a:rPr>
              <a:t>https://github.com/sokrypton/ColabFold</a:t>
            </a:r>
            <a:endParaRPr lang="en-US" b="1" dirty="0"/>
          </a:p>
        </p:txBody>
      </p:sp>
      <p:sp>
        <p:nvSpPr>
          <p:cNvPr id="8" name="TextBox 7">
            <a:extLst>
              <a:ext uri="{FF2B5EF4-FFF2-40B4-BE49-F238E27FC236}">
                <a16:creationId xmlns:a16="http://schemas.microsoft.com/office/drawing/2014/main" id="{58B4E215-02EB-46B2-9A5F-1D4620D56CB7}"/>
              </a:ext>
            </a:extLst>
          </p:cNvPr>
          <p:cNvSpPr txBox="1"/>
          <p:nvPr/>
        </p:nvSpPr>
        <p:spPr>
          <a:xfrm>
            <a:off x="1524000" y="0"/>
            <a:ext cx="9144000" cy="523220"/>
          </a:xfrm>
          <a:prstGeom prst="rect">
            <a:avLst/>
          </a:prstGeom>
          <a:noFill/>
        </p:spPr>
        <p:txBody>
          <a:bodyPr wrap="square" rtlCol="0">
            <a:spAutoFit/>
          </a:bodyPr>
          <a:lstStyle/>
          <a:p>
            <a:pPr algn="ctr"/>
            <a:r>
              <a:rPr lang="en-US" sz="2800" b="1" dirty="0"/>
              <a:t>Using AF2 in the era of online programming tools</a:t>
            </a:r>
          </a:p>
        </p:txBody>
      </p:sp>
      <p:sp>
        <p:nvSpPr>
          <p:cNvPr id="6" name="TextBox 5">
            <a:extLst>
              <a:ext uri="{FF2B5EF4-FFF2-40B4-BE49-F238E27FC236}">
                <a16:creationId xmlns:a16="http://schemas.microsoft.com/office/drawing/2014/main" id="{40DD4B6C-0996-4668-B98E-82A6275B1875}"/>
              </a:ext>
            </a:extLst>
          </p:cNvPr>
          <p:cNvSpPr txBox="1"/>
          <p:nvPr/>
        </p:nvSpPr>
        <p:spPr>
          <a:xfrm>
            <a:off x="2492155" y="5199185"/>
            <a:ext cx="8105775" cy="1200329"/>
          </a:xfrm>
          <a:prstGeom prst="rect">
            <a:avLst/>
          </a:prstGeom>
          <a:noFill/>
        </p:spPr>
        <p:txBody>
          <a:bodyPr wrap="square" rtlCol="0">
            <a:spAutoFit/>
          </a:bodyPr>
          <a:lstStyle/>
          <a:p>
            <a:r>
              <a:rPr lang="en-US" dirty="0">
                <a:hlinkClick r:id="rId3"/>
              </a:rPr>
              <a:t>https://github.com/sokrypton/ColabFold</a:t>
            </a:r>
            <a:endParaRPr lang="en-US" dirty="0"/>
          </a:p>
          <a:p>
            <a:endParaRPr lang="en-US" dirty="0"/>
          </a:p>
          <a:p>
            <a:r>
              <a:rPr lang="en-US" dirty="0">
                <a:hlinkClick r:id="rId4"/>
              </a:rPr>
              <a:t>https://www.nature.com/articles/s41592-022-01488-1</a:t>
            </a:r>
            <a:r>
              <a:rPr lang="en-US" dirty="0"/>
              <a:t> </a:t>
            </a:r>
          </a:p>
          <a:p>
            <a:endParaRPr lang="LID4096" dirty="0"/>
          </a:p>
        </p:txBody>
      </p:sp>
    </p:spTree>
    <p:extLst>
      <p:ext uri="{BB962C8B-B14F-4D97-AF65-F5344CB8AC3E}">
        <p14:creationId xmlns:p14="http://schemas.microsoft.com/office/powerpoint/2010/main" val="3805571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E7A2C-F515-454F-ABC9-7A2894F83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3219" y="449370"/>
            <a:ext cx="2330503" cy="2296538"/>
          </a:xfrm>
          <a:prstGeom prst="rect">
            <a:avLst/>
          </a:prstGeom>
        </p:spPr>
      </p:pic>
      <p:pic>
        <p:nvPicPr>
          <p:cNvPr id="5" name="Picture 4">
            <a:extLst>
              <a:ext uri="{FF2B5EF4-FFF2-40B4-BE49-F238E27FC236}">
                <a16:creationId xmlns:a16="http://schemas.microsoft.com/office/drawing/2014/main" id="{7CF96F89-3320-41E4-9CDA-31C627F8E415}"/>
              </a:ext>
            </a:extLst>
          </p:cNvPr>
          <p:cNvPicPr>
            <a:picLocks noChangeAspect="1"/>
          </p:cNvPicPr>
          <p:nvPr/>
        </p:nvPicPr>
        <p:blipFill>
          <a:blip r:embed="rId3"/>
          <a:stretch>
            <a:fillRect/>
          </a:stretch>
        </p:blipFill>
        <p:spPr>
          <a:xfrm>
            <a:off x="1790700" y="1181100"/>
            <a:ext cx="6096000" cy="666750"/>
          </a:xfrm>
          <a:prstGeom prst="rect">
            <a:avLst/>
          </a:prstGeom>
        </p:spPr>
      </p:pic>
      <p:sp>
        <p:nvSpPr>
          <p:cNvPr id="7" name="TextBox 6">
            <a:extLst>
              <a:ext uri="{FF2B5EF4-FFF2-40B4-BE49-F238E27FC236}">
                <a16:creationId xmlns:a16="http://schemas.microsoft.com/office/drawing/2014/main" id="{2D65F94F-1523-4484-95BA-6D861CF56CFD}"/>
              </a:ext>
            </a:extLst>
          </p:cNvPr>
          <p:cNvSpPr txBox="1"/>
          <p:nvPr/>
        </p:nvSpPr>
        <p:spPr>
          <a:xfrm>
            <a:off x="1674471" y="5638801"/>
            <a:ext cx="8105775" cy="1200329"/>
          </a:xfrm>
          <a:prstGeom prst="rect">
            <a:avLst/>
          </a:prstGeom>
          <a:noFill/>
        </p:spPr>
        <p:txBody>
          <a:bodyPr wrap="square" rtlCol="0">
            <a:spAutoFit/>
          </a:bodyPr>
          <a:lstStyle/>
          <a:p>
            <a:r>
              <a:rPr lang="en-US" dirty="0">
                <a:hlinkClick r:id="rId4"/>
              </a:rPr>
              <a:t>https://github.com/sokrypton/ColabFold</a:t>
            </a:r>
            <a:endParaRPr lang="en-US" dirty="0"/>
          </a:p>
          <a:p>
            <a:endParaRPr lang="en-US" dirty="0"/>
          </a:p>
          <a:p>
            <a:r>
              <a:rPr lang="en-US" dirty="0">
                <a:hlinkClick r:id="rId5"/>
              </a:rPr>
              <a:t>https://www.nature.com/articles/s41592-022-01488-1</a:t>
            </a:r>
            <a:r>
              <a:rPr lang="en-US" dirty="0"/>
              <a:t> </a:t>
            </a:r>
          </a:p>
          <a:p>
            <a:endParaRPr lang="LID4096" dirty="0"/>
          </a:p>
        </p:txBody>
      </p:sp>
      <p:sp>
        <p:nvSpPr>
          <p:cNvPr id="9" name="TextBox 8">
            <a:extLst>
              <a:ext uri="{FF2B5EF4-FFF2-40B4-BE49-F238E27FC236}">
                <a16:creationId xmlns:a16="http://schemas.microsoft.com/office/drawing/2014/main" id="{A72E5396-5803-40F0-A368-4A06793ACF6D}"/>
              </a:ext>
            </a:extLst>
          </p:cNvPr>
          <p:cNvSpPr txBox="1"/>
          <p:nvPr/>
        </p:nvSpPr>
        <p:spPr>
          <a:xfrm>
            <a:off x="1524000" y="0"/>
            <a:ext cx="9144000" cy="523220"/>
          </a:xfrm>
          <a:prstGeom prst="rect">
            <a:avLst/>
          </a:prstGeom>
          <a:noFill/>
        </p:spPr>
        <p:txBody>
          <a:bodyPr wrap="square" rtlCol="0">
            <a:spAutoFit/>
          </a:bodyPr>
          <a:lstStyle/>
          <a:p>
            <a:pPr algn="ctr"/>
            <a:r>
              <a:rPr lang="en-US" sz="2800" b="1" dirty="0"/>
              <a:t>Using AF2 in the era of online programming tools</a:t>
            </a:r>
          </a:p>
        </p:txBody>
      </p:sp>
      <p:pic>
        <p:nvPicPr>
          <p:cNvPr id="4" name="Picture 3">
            <a:extLst>
              <a:ext uri="{FF2B5EF4-FFF2-40B4-BE49-F238E27FC236}">
                <a16:creationId xmlns:a16="http://schemas.microsoft.com/office/drawing/2014/main" id="{24065280-86F1-485A-BFDC-1AEBDB2C3F69}"/>
              </a:ext>
            </a:extLst>
          </p:cNvPr>
          <p:cNvPicPr>
            <a:picLocks noChangeAspect="1"/>
          </p:cNvPicPr>
          <p:nvPr/>
        </p:nvPicPr>
        <p:blipFill rotWithShape="1">
          <a:blip r:embed="rId6"/>
          <a:srcRect t="6317" b="54777"/>
          <a:stretch/>
        </p:blipFill>
        <p:spPr>
          <a:xfrm>
            <a:off x="1749399" y="2922270"/>
            <a:ext cx="8347342" cy="2418081"/>
          </a:xfrm>
          <a:prstGeom prst="rect">
            <a:avLst/>
          </a:prstGeom>
        </p:spPr>
      </p:pic>
    </p:spTree>
    <p:extLst>
      <p:ext uri="{BB962C8B-B14F-4D97-AF65-F5344CB8AC3E}">
        <p14:creationId xmlns:p14="http://schemas.microsoft.com/office/powerpoint/2010/main" val="3166670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0"/>
            <a:ext cx="9144000" cy="764704"/>
          </a:xfrm>
        </p:spPr>
        <p:txBody>
          <a:bodyPr>
            <a:normAutofit/>
          </a:bodyPr>
          <a:lstStyle/>
          <a:p>
            <a:r>
              <a:rPr lang="en-US" sz="2800" b="1" dirty="0"/>
              <a:t>Modeling proteins of unknown structure</a:t>
            </a: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367" y="1668599"/>
            <a:ext cx="4031007" cy="346653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686086" y="904851"/>
            <a:ext cx="4083795" cy="55810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a:t>Homology modeling</a:t>
            </a:r>
          </a:p>
        </p:txBody>
      </p:sp>
      <p:sp>
        <p:nvSpPr>
          <p:cNvPr id="5" name="Rectangle 4"/>
          <p:cNvSpPr/>
          <p:nvPr/>
        </p:nvSpPr>
        <p:spPr>
          <a:xfrm>
            <a:off x="3181124" y="2243751"/>
            <a:ext cx="1257495" cy="341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Template detection</a:t>
            </a:r>
          </a:p>
        </p:txBody>
      </p:sp>
      <p:sp>
        <p:nvSpPr>
          <p:cNvPr id="8" name="Rectangle 7"/>
          <p:cNvSpPr/>
          <p:nvPr/>
        </p:nvSpPr>
        <p:spPr>
          <a:xfrm>
            <a:off x="3520414" y="3767837"/>
            <a:ext cx="1032943" cy="262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Threading</a:t>
            </a:r>
          </a:p>
        </p:txBody>
      </p:sp>
      <p:sp>
        <p:nvSpPr>
          <p:cNvPr id="9" name="TextBox 8"/>
          <p:cNvSpPr txBox="1"/>
          <p:nvPr/>
        </p:nvSpPr>
        <p:spPr>
          <a:xfrm>
            <a:off x="1524000" y="6488668"/>
            <a:ext cx="5486400" cy="369332"/>
          </a:xfrm>
          <a:prstGeom prst="rect">
            <a:avLst/>
          </a:prstGeom>
          <a:noFill/>
        </p:spPr>
        <p:txBody>
          <a:bodyPr wrap="square" rtlCol="0">
            <a:spAutoFit/>
          </a:bodyPr>
          <a:lstStyle/>
          <a:p>
            <a:r>
              <a:rPr lang="en-US" b="1" dirty="0">
                <a:hlinkClick r:id="rId3"/>
              </a:rPr>
              <a:t>http://labriataphd.altervista.org/</a:t>
            </a:r>
            <a:r>
              <a:rPr lang="en-US" b="1" dirty="0"/>
              <a:t> </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5660" y="1637815"/>
            <a:ext cx="2072268" cy="2537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6438901" y="904851"/>
            <a:ext cx="4083795" cy="55810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a:t>Template-less prediction</a:t>
            </a:r>
          </a:p>
        </p:txBody>
      </p:sp>
      <p:sp>
        <p:nvSpPr>
          <p:cNvPr id="3" name="TextBox 2"/>
          <p:cNvSpPr txBox="1"/>
          <p:nvPr/>
        </p:nvSpPr>
        <p:spPr>
          <a:xfrm>
            <a:off x="1794366" y="5363572"/>
            <a:ext cx="4165156" cy="738664"/>
          </a:xfrm>
          <a:prstGeom prst="rect">
            <a:avLst/>
          </a:prstGeom>
          <a:noFill/>
        </p:spPr>
        <p:txBody>
          <a:bodyPr wrap="square" rtlCol="0">
            <a:spAutoFit/>
          </a:bodyPr>
          <a:lstStyle/>
          <a:p>
            <a:pPr marL="285750" indent="-285750">
              <a:buFont typeface="Arial" panose="020B0604020202020204" pitchFamily="34" charset="0"/>
              <a:buChar char="•"/>
            </a:pPr>
            <a:r>
              <a:rPr lang="en-US" sz="1400" b="1" dirty="0"/>
              <a:t>Finding structurally similar template in PDB</a:t>
            </a:r>
          </a:p>
          <a:p>
            <a:pPr marL="285750" indent="-285750">
              <a:buFont typeface="Arial" panose="020B0604020202020204" pitchFamily="34" charset="0"/>
              <a:buChar char="•"/>
            </a:pPr>
            <a:r>
              <a:rPr lang="en-US" sz="1400" b="1" dirty="0"/>
              <a:t>Correctly aligning sequences</a:t>
            </a:r>
          </a:p>
          <a:p>
            <a:pPr marL="285750" indent="-285750">
              <a:buFont typeface="Arial" panose="020B0604020202020204" pitchFamily="34" charset="0"/>
              <a:buChar char="•"/>
            </a:pPr>
            <a:r>
              <a:rPr lang="en-US" sz="1400" b="1" dirty="0"/>
              <a:t>Threading</a:t>
            </a:r>
          </a:p>
        </p:txBody>
      </p:sp>
      <p:sp>
        <p:nvSpPr>
          <p:cNvPr id="12" name="TextBox 11"/>
          <p:cNvSpPr txBox="1"/>
          <p:nvPr/>
        </p:nvSpPr>
        <p:spPr>
          <a:xfrm>
            <a:off x="6393664" y="4480031"/>
            <a:ext cx="4410816" cy="954107"/>
          </a:xfrm>
          <a:prstGeom prst="rect">
            <a:avLst/>
          </a:prstGeom>
          <a:noFill/>
        </p:spPr>
        <p:txBody>
          <a:bodyPr wrap="square" rtlCol="0">
            <a:spAutoFit/>
          </a:bodyPr>
          <a:lstStyle/>
          <a:p>
            <a:pPr marL="285750" indent="-285750">
              <a:buFont typeface="Arial" panose="020B0604020202020204" pitchFamily="34" charset="0"/>
              <a:buChar char="•"/>
            </a:pPr>
            <a:r>
              <a:rPr lang="en-US" sz="1400" b="1" dirty="0"/>
              <a:t>Physics- or Data- based conformational potential</a:t>
            </a:r>
          </a:p>
          <a:p>
            <a:pPr marL="285750" indent="-285750">
              <a:buFont typeface="Arial" panose="020B0604020202020204" pitchFamily="34" charset="0"/>
              <a:buChar char="•"/>
            </a:pPr>
            <a:r>
              <a:rPr lang="en-US" sz="1400" b="1" dirty="0"/>
              <a:t>Sampling capacity</a:t>
            </a:r>
          </a:p>
          <a:p>
            <a:pPr marL="285750" indent="-285750">
              <a:buFont typeface="Arial" panose="020B0604020202020204" pitchFamily="34" charset="0"/>
              <a:buChar char="•"/>
            </a:pPr>
            <a:r>
              <a:rPr lang="en-US" sz="1400" b="1" dirty="0"/>
              <a:t>Scoring to detect folded structure</a:t>
            </a:r>
          </a:p>
          <a:p>
            <a:pPr marL="285750" indent="-285750">
              <a:buFont typeface="Arial" panose="020B0604020202020204" pitchFamily="34" charset="0"/>
              <a:buChar char="•"/>
            </a:pPr>
            <a:r>
              <a:rPr lang="en-US" sz="1400" b="1" dirty="0"/>
              <a:t>External data? (experiments, coevolution, etc.)</a:t>
            </a:r>
          </a:p>
        </p:txBody>
      </p:sp>
      <p:sp>
        <p:nvSpPr>
          <p:cNvPr id="7" name="Slide Number Placeholder 6">
            <a:extLst>
              <a:ext uri="{FF2B5EF4-FFF2-40B4-BE49-F238E27FC236}">
                <a16:creationId xmlns:a16="http://schemas.microsoft.com/office/drawing/2014/main" id="{1733E85F-D775-4E41-BFAE-1CEEA5093F10}"/>
              </a:ext>
            </a:extLst>
          </p:cNvPr>
          <p:cNvSpPr>
            <a:spLocks noGrp="1"/>
          </p:cNvSpPr>
          <p:nvPr>
            <p:ph type="sldNum" sz="quarter" idx="12"/>
          </p:nvPr>
        </p:nvSpPr>
        <p:spPr>
          <a:xfrm>
            <a:off x="8534400" y="6492876"/>
            <a:ext cx="2133600" cy="365125"/>
          </a:xfrm>
        </p:spPr>
        <p:txBody>
          <a:bodyPr/>
          <a:lstStyle/>
          <a:p>
            <a:fld id="{B7BAC2AB-1E6F-4A95-9245-B46318CC102D}" type="slidenum">
              <a:rPr lang="en-US" smtClean="0"/>
              <a:t>3</a:t>
            </a:fld>
            <a:endParaRPr lang="en-US"/>
          </a:p>
        </p:txBody>
      </p:sp>
      <p:grpSp>
        <p:nvGrpSpPr>
          <p:cNvPr id="13" name="Group 12">
            <a:extLst>
              <a:ext uri="{FF2B5EF4-FFF2-40B4-BE49-F238E27FC236}">
                <a16:creationId xmlns:a16="http://schemas.microsoft.com/office/drawing/2014/main" id="{CB1355F3-1A8C-4162-BD5C-32A20D817E48}"/>
              </a:ext>
            </a:extLst>
          </p:cNvPr>
          <p:cNvGrpSpPr/>
          <p:nvPr/>
        </p:nvGrpSpPr>
        <p:grpSpPr>
          <a:xfrm rot="20700000">
            <a:off x="2138456" y="1991772"/>
            <a:ext cx="7522934" cy="2571580"/>
            <a:chOff x="8462308" y="1104900"/>
            <a:chExt cx="4332837" cy="1562100"/>
          </a:xfrm>
        </p:grpSpPr>
        <p:sp>
          <p:nvSpPr>
            <p:cNvPr id="14" name="Rounded Rectangle 5">
              <a:extLst>
                <a:ext uri="{FF2B5EF4-FFF2-40B4-BE49-F238E27FC236}">
                  <a16:creationId xmlns:a16="http://schemas.microsoft.com/office/drawing/2014/main" id="{8B1E5C3A-45E4-470D-A7FE-92097927C623}"/>
                </a:ext>
              </a:extLst>
            </p:cNvPr>
            <p:cNvSpPr/>
            <p:nvPr/>
          </p:nvSpPr>
          <p:spPr>
            <a:xfrm>
              <a:off x="8597900" y="1104900"/>
              <a:ext cx="4025900" cy="1562100"/>
            </a:xfrm>
            <a:prstGeom prst="roundRect">
              <a:avLst/>
            </a:prstGeom>
            <a:solidFill>
              <a:srgbClr val="969696">
                <a:alpha val="90000"/>
              </a:srgbClr>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TextBox 14">
              <a:extLst>
                <a:ext uri="{FF2B5EF4-FFF2-40B4-BE49-F238E27FC236}">
                  <a16:creationId xmlns:a16="http://schemas.microsoft.com/office/drawing/2014/main" id="{AC9E41F3-54D1-44DD-BE73-2977B8E577FA}"/>
                </a:ext>
              </a:extLst>
            </p:cNvPr>
            <p:cNvSpPr txBox="1"/>
            <p:nvPr/>
          </p:nvSpPr>
          <p:spPr>
            <a:xfrm rot="21551502">
              <a:off x="8462308" y="1386214"/>
              <a:ext cx="4332837" cy="1009574"/>
            </a:xfrm>
            <a:prstGeom prst="rect">
              <a:avLst/>
            </a:prstGeom>
            <a:noFill/>
          </p:spPr>
          <p:txBody>
            <a:bodyPr wrap="square" rtlCol="0">
              <a:spAutoFit/>
            </a:bodyPr>
            <a:lstStyle/>
            <a:p>
              <a:pPr algn="ctr"/>
              <a:r>
                <a:rPr lang="en-US" sz="6000" dirty="0">
                  <a:solidFill>
                    <a:schemeClr val="tx2"/>
                  </a:solidFill>
                  <a:latin typeface="Cooper Black" panose="0208090404030B020404" pitchFamily="18" charset="0"/>
                </a:rPr>
                <a:t>CASP</a:t>
              </a:r>
            </a:p>
            <a:p>
              <a:pPr algn="ctr"/>
              <a:r>
                <a:rPr lang="en-US" sz="2400" dirty="0">
                  <a:solidFill>
                    <a:schemeClr val="tx2"/>
                  </a:solidFill>
                  <a:latin typeface="Cooper Black" panose="0208090404030B020404" pitchFamily="18" charset="0"/>
                </a:rPr>
                <a:t>Critical Assessment of Structure Prediction</a:t>
              </a:r>
            </a:p>
            <a:p>
              <a:pPr algn="ctr"/>
              <a:r>
                <a:rPr lang="en-US" b="1" dirty="0"/>
                <a:t>Dedicated issues in </a:t>
              </a:r>
              <a:r>
                <a:rPr lang="en-US" b="1" i="1" dirty="0"/>
                <a:t>Proteins: Structure, Function and Bioinformatics</a:t>
              </a:r>
              <a:endParaRPr lang="en-US" b="1" dirty="0"/>
            </a:p>
          </p:txBody>
        </p:sp>
      </p:grpSp>
    </p:spTree>
    <p:extLst>
      <p:ext uri="{BB962C8B-B14F-4D97-AF65-F5344CB8AC3E}">
        <p14:creationId xmlns:p14="http://schemas.microsoft.com/office/powerpoint/2010/main" val="413222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E78164-E4AA-4BCE-B972-AE93B10969A5}"/>
              </a:ext>
            </a:extLst>
          </p:cNvPr>
          <p:cNvSpPr/>
          <p:nvPr/>
        </p:nvSpPr>
        <p:spPr>
          <a:xfrm>
            <a:off x="2059854" y="6383460"/>
            <a:ext cx="7709355" cy="369332"/>
          </a:xfrm>
          <a:prstGeom prst="rect">
            <a:avLst/>
          </a:prstGeom>
        </p:spPr>
        <p:txBody>
          <a:bodyPr wrap="none">
            <a:spAutoFit/>
          </a:bodyPr>
          <a:lstStyle/>
          <a:p>
            <a:r>
              <a:rPr lang="en-US" dirty="0">
                <a:hlinkClick r:id="rId2"/>
              </a:rPr>
              <a:t>MMseqs2 at Nature Biotechnology: </a:t>
            </a:r>
            <a:r>
              <a:rPr lang="LID4096" dirty="0">
                <a:hlinkClick r:id="rId2"/>
              </a:rPr>
              <a:t>https://www.nature.com/articles/nbt.3988</a:t>
            </a:r>
            <a:r>
              <a:rPr lang="en-US" dirty="0"/>
              <a:t> </a:t>
            </a:r>
            <a:endParaRPr lang="LID4096" dirty="0"/>
          </a:p>
        </p:txBody>
      </p:sp>
      <p:pic>
        <p:nvPicPr>
          <p:cNvPr id="5" name="Picture 4">
            <a:extLst>
              <a:ext uri="{FF2B5EF4-FFF2-40B4-BE49-F238E27FC236}">
                <a16:creationId xmlns:a16="http://schemas.microsoft.com/office/drawing/2014/main" id="{512DE820-9A3A-4C6B-AED0-CF9DF0A2684F}"/>
              </a:ext>
            </a:extLst>
          </p:cNvPr>
          <p:cNvPicPr>
            <a:picLocks noChangeAspect="1"/>
          </p:cNvPicPr>
          <p:nvPr/>
        </p:nvPicPr>
        <p:blipFill>
          <a:blip r:embed="rId3"/>
          <a:stretch>
            <a:fillRect/>
          </a:stretch>
        </p:blipFill>
        <p:spPr>
          <a:xfrm>
            <a:off x="1897304" y="103695"/>
            <a:ext cx="8374771" cy="6288862"/>
          </a:xfrm>
          <a:prstGeom prst="rect">
            <a:avLst/>
          </a:prstGeom>
        </p:spPr>
      </p:pic>
    </p:spTree>
    <p:extLst>
      <p:ext uri="{BB962C8B-B14F-4D97-AF65-F5344CB8AC3E}">
        <p14:creationId xmlns:p14="http://schemas.microsoft.com/office/powerpoint/2010/main" val="2290713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35ECF0-66D9-41F8-979E-ACED9439F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6636" y="0"/>
            <a:ext cx="6061364" cy="6858000"/>
          </a:xfrm>
          <a:prstGeom prst="rect">
            <a:avLst/>
          </a:prstGeom>
        </p:spPr>
      </p:pic>
      <p:sp>
        <p:nvSpPr>
          <p:cNvPr id="6" name="TextBox 5">
            <a:extLst>
              <a:ext uri="{FF2B5EF4-FFF2-40B4-BE49-F238E27FC236}">
                <a16:creationId xmlns:a16="http://schemas.microsoft.com/office/drawing/2014/main" id="{AC6128F1-87B4-45B3-9E1B-F1EC547B9745}"/>
              </a:ext>
            </a:extLst>
          </p:cNvPr>
          <p:cNvSpPr txBox="1"/>
          <p:nvPr/>
        </p:nvSpPr>
        <p:spPr>
          <a:xfrm>
            <a:off x="1524001" y="533401"/>
            <a:ext cx="3171825" cy="830997"/>
          </a:xfrm>
          <a:prstGeom prst="rect">
            <a:avLst/>
          </a:prstGeom>
          <a:noFill/>
        </p:spPr>
        <p:txBody>
          <a:bodyPr wrap="square" rtlCol="0">
            <a:spAutoFit/>
          </a:bodyPr>
          <a:lstStyle/>
          <a:p>
            <a:pPr algn="ctr"/>
            <a:r>
              <a:rPr lang="en-US" sz="2400" b="1" dirty="0"/>
              <a:t>Check the models as </a:t>
            </a:r>
            <a:r>
              <a:rPr lang="en-US" sz="2400" b="1" dirty="0" err="1"/>
              <a:t>ColabFold</a:t>
            </a:r>
            <a:r>
              <a:rPr lang="en-US" sz="2400" b="1" dirty="0"/>
              <a:t> runs…</a:t>
            </a:r>
          </a:p>
        </p:txBody>
      </p:sp>
    </p:spTree>
    <p:extLst>
      <p:ext uri="{BB962C8B-B14F-4D97-AF65-F5344CB8AC3E}">
        <p14:creationId xmlns:p14="http://schemas.microsoft.com/office/powerpoint/2010/main" val="1255787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59F14-A093-48C8-ADF1-BC70C7BE4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0" y="981075"/>
            <a:ext cx="6667500" cy="3581400"/>
          </a:xfrm>
          <a:prstGeom prst="rect">
            <a:avLst/>
          </a:prstGeom>
        </p:spPr>
      </p:pic>
      <p:sp>
        <p:nvSpPr>
          <p:cNvPr id="7" name="TextBox 6">
            <a:extLst>
              <a:ext uri="{FF2B5EF4-FFF2-40B4-BE49-F238E27FC236}">
                <a16:creationId xmlns:a16="http://schemas.microsoft.com/office/drawing/2014/main" id="{D2724C47-84EE-4A73-BFE0-D4C4B3CD38BD}"/>
              </a:ext>
            </a:extLst>
          </p:cNvPr>
          <p:cNvSpPr txBox="1"/>
          <p:nvPr/>
        </p:nvSpPr>
        <p:spPr>
          <a:xfrm>
            <a:off x="0" y="4972050"/>
            <a:ext cx="12192000" cy="1200329"/>
          </a:xfrm>
          <a:prstGeom prst="rect">
            <a:avLst/>
          </a:prstGeom>
          <a:noFill/>
        </p:spPr>
        <p:txBody>
          <a:bodyPr wrap="square" rtlCol="0">
            <a:spAutoFit/>
          </a:bodyPr>
          <a:lstStyle/>
          <a:p>
            <a:pPr algn="ctr"/>
            <a:r>
              <a:rPr lang="en-US" sz="2400" b="1" i="1" u="sng" dirty="0"/>
              <a:t>Complete with global, residue-wise and residue-residue quality estimates!</a:t>
            </a:r>
          </a:p>
          <a:p>
            <a:pPr algn="ctr"/>
            <a:endParaRPr lang="en-US" sz="2400" i="1" dirty="0"/>
          </a:p>
          <a:p>
            <a:pPr algn="ctr"/>
            <a:r>
              <a:rPr lang="en-US" sz="2400" i="1" dirty="0"/>
              <a:t>And even in-</a:t>
            </a:r>
            <a:r>
              <a:rPr lang="en-US" sz="2400" i="1" dirty="0" err="1"/>
              <a:t>colab</a:t>
            </a:r>
            <a:r>
              <a:rPr lang="en-US" sz="2400" i="1" dirty="0"/>
              <a:t> relaxation with MD</a:t>
            </a:r>
          </a:p>
        </p:txBody>
      </p:sp>
      <p:sp>
        <p:nvSpPr>
          <p:cNvPr id="9" name="TextBox 8">
            <a:extLst>
              <a:ext uri="{FF2B5EF4-FFF2-40B4-BE49-F238E27FC236}">
                <a16:creationId xmlns:a16="http://schemas.microsoft.com/office/drawing/2014/main" id="{B4A1303D-7952-4EC5-BA03-C3AE78CE3079}"/>
              </a:ext>
            </a:extLst>
          </p:cNvPr>
          <p:cNvSpPr txBox="1"/>
          <p:nvPr/>
        </p:nvSpPr>
        <p:spPr>
          <a:xfrm>
            <a:off x="1627694" y="923828"/>
            <a:ext cx="1451728" cy="584775"/>
          </a:xfrm>
          <a:prstGeom prst="rect">
            <a:avLst/>
          </a:prstGeom>
          <a:solidFill>
            <a:schemeClr val="accent2"/>
          </a:solidFill>
        </p:spPr>
        <p:txBody>
          <a:bodyPr wrap="square" rtlCol="0">
            <a:spAutoFit/>
          </a:bodyPr>
          <a:lstStyle/>
          <a:p>
            <a:pPr algn="ctr"/>
            <a:r>
              <a:rPr lang="en-US" sz="1600" b="1" dirty="0"/>
              <a:t>Global TM estimation</a:t>
            </a:r>
            <a:endParaRPr lang="LID4096" sz="1600" b="1" dirty="0"/>
          </a:p>
        </p:txBody>
      </p:sp>
      <p:sp>
        <p:nvSpPr>
          <p:cNvPr id="10" name="TextBox 9">
            <a:extLst>
              <a:ext uri="{FF2B5EF4-FFF2-40B4-BE49-F238E27FC236}">
                <a16:creationId xmlns:a16="http://schemas.microsoft.com/office/drawing/2014/main" id="{7E50816E-9A79-4CE3-B751-C4C490C3C4BE}"/>
              </a:ext>
            </a:extLst>
          </p:cNvPr>
          <p:cNvSpPr txBox="1"/>
          <p:nvPr/>
        </p:nvSpPr>
        <p:spPr>
          <a:xfrm>
            <a:off x="9429750" y="1699103"/>
            <a:ext cx="1725960" cy="584775"/>
          </a:xfrm>
          <a:prstGeom prst="rect">
            <a:avLst/>
          </a:prstGeom>
          <a:solidFill>
            <a:schemeClr val="accent2"/>
          </a:solidFill>
        </p:spPr>
        <p:txBody>
          <a:bodyPr wrap="square" rtlCol="0">
            <a:spAutoFit/>
          </a:bodyPr>
          <a:lstStyle/>
          <a:p>
            <a:pPr algn="ctr"/>
            <a:r>
              <a:rPr lang="en-US" sz="3200" b="1" dirty="0" err="1"/>
              <a:t>pLDDT</a:t>
            </a:r>
            <a:endParaRPr lang="LID4096" sz="3200" b="1" dirty="0"/>
          </a:p>
        </p:txBody>
      </p:sp>
      <p:sp>
        <p:nvSpPr>
          <p:cNvPr id="11" name="TextBox 10">
            <a:extLst>
              <a:ext uri="{FF2B5EF4-FFF2-40B4-BE49-F238E27FC236}">
                <a16:creationId xmlns:a16="http://schemas.microsoft.com/office/drawing/2014/main" id="{A59AC03C-F33C-4F98-9CF4-AABD4D6F7749}"/>
              </a:ext>
            </a:extLst>
          </p:cNvPr>
          <p:cNvSpPr txBox="1"/>
          <p:nvPr/>
        </p:nvSpPr>
        <p:spPr>
          <a:xfrm>
            <a:off x="1627694" y="3648486"/>
            <a:ext cx="1074656" cy="584775"/>
          </a:xfrm>
          <a:prstGeom prst="rect">
            <a:avLst/>
          </a:prstGeom>
          <a:solidFill>
            <a:schemeClr val="accent2"/>
          </a:solidFill>
        </p:spPr>
        <p:txBody>
          <a:bodyPr wrap="square" rtlCol="0">
            <a:spAutoFit/>
          </a:bodyPr>
          <a:lstStyle/>
          <a:p>
            <a:pPr algn="ctr"/>
            <a:r>
              <a:rPr lang="en-US" sz="3200" b="1" dirty="0"/>
              <a:t>PAE</a:t>
            </a:r>
            <a:endParaRPr lang="LID4096" sz="3200" b="1" dirty="0"/>
          </a:p>
        </p:txBody>
      </p:sp>
      <p:sp>
        <p:nvSpPr>
          <p:cNvPr id="8" name="TextBox 7">
            <a:extLst>
              <a:ext uri="{FF2B5EF4-FFF2-40B4-BE49-F238E27FC236}">
                <a16:creationId xmlns:a16="http://schemas.microsoft.com/office/drawing/2014/main" id="{205F4AD0-DB67-4990-8473-0181B459AC09}"/>
              </a:ext>
            </a:extLst>
          </p:cNvPr>
          <p:cNvSpPr txBox="1"/>
          <p:nvPr/>
        </p:nvSpPr>
        <p:spPr>
          <a:xfrm>
            <a:off x="1524000" y="0"/>
            <a:ext cx="9144000" cy="523220"/>
          </a:xfrm>
          <a:prstGeom prst="rect">
            <a:avLst/>
          </a:prstGeom>
          <a:noFill/>
        </p:spPr>
        <p:txBody>
          <a:bodyPr wrap="square" rtlCol="0">
            <a:spAutoFit/>
          </a:bodyPr>
          <a:lstStyle/>
          <a:p>
            <a:pPr algn="ctr"/>
            <a:r>
              <a:rPr lang="en-US" sz="2800" b="1" dirty="0"/>
              <a:t>Using AF2 in the era of online programming tools</a:t>
            </a:r>
          </a:p>
        </p:txBody>
      </p:sp>
    </p:spTree>
    <p:extLst>
      <p:ext uri="{BB962C8B-B14F-4D97-AF65-F5344CB8AC3E}">
        <p14:creationId xmlns:p14="http://schemas.microsoft.com/office/powerpoint/2010/main" val="567040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247247-3ED3-4BA7-BB87-89BD9ABB7E63}"/>
              </a:ext>
            </a:extLst>
          </p:cNvPr>
          <p:cNvSpPr txBox="1"/>
          <p:nvPr/>
        </p:nvSpPr>
        <p:spPr>
          <a:xfrm>
            <a:off x="1524000" y="1"/>
            <a:ext cx="9144000" cy="461665"/>
          </a:xfrm>
          <a:prstGeom prst="rect">
            <a:avLst/>
          </a:prstGeom>
          <a:noFill/>
        </p:spPr>
        <p:txBody>
          <a:bodyPr wrap="square" rtlCol="0">
            <a:spAutoFit/>
          </a:bodyPr>
          <a:lstStyle/>
          <a:p>
            <a:pPr algn="ctr"/>
            <a:r>
              <a:rPr lang="en-US" sz="2400" b="1" dirty="0"/>
              <a:t>Using </a:t>
            </a:r>
            <a:r>
              <a:rPr lang="en-US" sz="2400" b="1" dirty="0" err="1"/>
              <a:t>ColabFold</a:t>
            </a:r>
            <a:r>
              <a:rPr lang="en-US" sz="2400" b="1" dirty="0"/>
              <a:t> in a High Perf Computer</a:t>
            </a:r>
          </a:p>
        </p:txBody>
      </p:sp>
      <p:sp>
        <p:nvSpPr>
          <p:cNvPr id="8" name="TextBox 7">
            <a:extLst>
              <a:ext uri="{FF2B5EF4-FFF2-40B4-BE49-F238E27FC236}">
                <a16:creationId xmlns:a16="http://schemas.microsoft.com/office/drawing/2014/main" id="{752E1E37-A198-4FAA-B6CA-6CB1D0CC78EB}"/>
              </a:ext>
            </a:extLst>
          </p:cNvPr>
          <p:cNvSpPr txBox="1"/>
          <p:nvPr/>
        </p:nvSpPr>
        <p:spPr>
          <a:xfrm>
            <a:off x="1524001" y="596266"/>
            <a:ext cx="2047874" cy="646331"/>
          </a:xfrm>
          <a:prstGeom prst="rect">
            <a:avLst/>
          </a:prstGeom>
          <a:noFill/>
        </p:spPr>
        <p:txBody>
          <a:bodyPr wrap="square" rtlCol="0">
            <a:spAutoFit/>
          </a:bodyPr>
          <a:lstStyle/>
          <a:p>
            <a:pPr algn="ctr"/>
            <a:r>
              <a:rPr lang="en-US" i="1" dirty="0"/>
              <a:t>Thanks Lucien for the installation</a:t>
            </a:r>
          </a:p>
        </p:txBody>
      </p:sp>
      <p:pic>
        <p:nvPicPr>
          <p:cNvPr id="2" name="Picture 1">
            <a:extLst>
              <a:ext uri="{FF2B5EF4-FFF2-40B4-BE49-F238E27FC236}">
                <a16:creationId xmlns:a16="http://schemas.microsoft.com/office/drawing/2014/main" id="{3CB07199-D7F1-4756-990B-F9A960CBC5BF}"/>
              </a:ext>
            </a:extLst>
          </p:cNvPr>
          <p:cNvPicPr>
            <a:picLocks noChangeAspect="1"/>
          </p:cNvPicPr>
          <p:nvPr/>
        </p:nvPicPr>
        <p:blipFill rotWithShape="1">
          <a:blip r:embed="rId2"/>
          <a:srcRect t="7235" r="7396" b="37540"/>
          <a:stretch/>
        </p:blipFill>
        <p:spPr>
          <a:xfrm>
            <a:off x="1724026" y="1381126"/>
            <a:ext cx="8467725" cy="1857375"/>
          </a:xfrm>
          <a:prstGeom prst="rect">
            <a:avLst/>
          </a:prstGeom>
        </p:spPr>
      </p:pic>
      <p:pic>
        <p:nvPicPr>
          <p:cNvPr id="3" name="Picture 2">
            <a:extLst>
              <a:ext uri="{FF2B5EF4-FFF2-40B4-BE49-F238E27FC236}">
                <a16:creationId xmlns:a16="http://schemas.microsoft.com/office/drawing/2014/main" id="{C41DCA53-48DF-4729-B0A3-8D079970E90A}"/>
              </a:ext>
            </a:extLst>
          </p:cNvPr>
          <p:cNvPicPr>
            <a:picLocks noChangeAspect="1"/>
          </p:cNvPicPr>
          <p:nvPr/>
        </p:nvPicPr>
        <p:blipFill rotWithShape="1">
          <a:blip r:embed="rId3"/>
          <a:srcRect l="25313" t="13539" r="24271" b="3001"/>
          <a:stretch/>
        </p:blipFill>
        <p:spPr>
          <a:xfrm>
            <a:off x="1590676" y="3352801"/>
            <a:ext cx="4179357" cy="3419475"/>
          </a:xfrm>
          <a:prstGeom prst="rect">
            <a:avLst/>
          </a:prstGeom>
        </p:spPr>
      </p:pic>
      <p:pic>
        <p:nvPicPr>
          <p:cNvPr id="5" name="Picture 4">
            <a:extLst>
              <a:ext uri="{FF2B5EF4-FFF2-40B4-BE49-F238E27FC236}">
                <a16:creationId xmlns:a16="http://schemas.microsoft.com/office/drawing/2014/main" id="{1CEE0915-87E0-4D91-9FC9-F0759B752D72}"/>
              </a:ext>
            </a:extLst>
          </p:cNvPr>
          <p:cNvPicPr>
            <a:picLocks noChangeAspect="1"/>
          </p:cNvPicPr>
          <p:nvPr/>
        </p:nvPicPr>
        <p:blipFill rotWithShape="1">
          <a:blip r:embed="rId4"/>
          <a:srcRect t="8481" r="48125" b="14804"/>
          <a:stretch/>
        </p:blipFill>
        <p:spPr>
          <a:xfrm>
            <a:off x="5857875" y="3314700"/>
            <a:ext cx="4743450" cy="3467100"/>
          </a:xfrm>
          <a:prstGeom prst="rect">
            <a:avLst/>
          </a:prstGeom>
        </p:spPr>
      </p:pic>
      <p:sp>
        <p:nvSpPr>
          <p:cNvPr id="10" name="TextBox 9">
            <a:extLst>
              <a:ext uri="{FF2B5EF4-FFF2-40B4-BE49-F238E27FC236}">
                <a16:creationId xmlns:a16="http://schemas.microsoft.com/office/drawing/2014/main" id="{477640AE-B89B-410E-BD2D-5CEB517F8155}"/>
              </a:ext>
            </a:extLst>
          </p:cNvPr>
          <p:cNvSpPr txBox="1"/>
          <p:nvPr/>
        </p:nvSpPr>
        <p:spPr>
          <a:xfrm>
            <a:off x="4286251" y="586740"/>
            <a:ext cx="5353049" cy="923330"/>
          </a:xfrm>
          <a:prstGeom prst="rect">
            <a:avLst/>
          </a:prstGeom>
          <a:noFill/>
        </p:spPr>
        <p:txBody>
          <a:bodyPr wrap="square" rtlCol="0">
            <a:spAutoFit/>
          </a:bodyPr>
          <a:lstStyle/>
          <a:p>
            <a:pPr marL="285750" indent="-285750" algn="ctr">
              <a:buFont typeface="Arial" panose="020B0604020202020204" pitchFamily="34" charset="0"/>
              <a:buChar char="•"/>
            </a:pPr>
            <a:r>
              <a:rPr lang="en-US" b="1" dirty="0">
                <a:solidFill>
                  <a:srgbClr val="FF0000"/>
                </a:solidFill>
              </a:rPr>
              <a:t>GPUs with more memory </a:t>
            </a:r>
            <a:r>
              <a:rPr lang="en-US" b="1" dirty="0">
                <a:solidFill>
                  <a:srgbClr val="FF0000"/>
                </a:solidFill>
                <a:sym typeface="Wingdings" panose="05000000000000000000" pitchFamily="2" charset="2"/>
              </a:rPr>
              <a:t> Bigger proteins</a:t>
            </a:r>
          </a:p>
          <a:p>
            <a:pPr marL="285750" indent="-285750" algn="ctr">
              <a:buFont typeface="Arial" panose="020B0604020202020204" pitchFamily="34" charset="0"/>
              <a:buChar char="•"/>
            </a:pPr>
            <a:r>
              <a:rPr lang="en-US" b="1" dirty="0">
                <a:solidFill>
                  <a:srgbClr val="FF0000"/>
                </a:solidFill>
                <a:sym typeface="Wingdings" panose="05000000000000000000" pitchFamily="2" charset="2"/>
              </a:rPr>
              <a:t>Practically infinite time for jobs</a:t>
            </a:r>
          </a:p>
          <a:p>
            <a:pPr marL="285750" indent="-285750" algn="ctr">
              <a:buFont typeface="Arial" panose="020B0604020202020204" pitchFamily="34" charset="0"/>
              <a:buChar char="•"/>
            </a:pPr>
            <a:endParaRPr lang="en-US" b="1" dirty="0">
              <a:solidFill>
                <a:srgbClr val="FF0000"/>
              </a:solidFill>
            </a:endParaRPr>
          </a:p>
        </p:txBody>
      </p:sp>
    </p:spTree>
    <p:extLst>
      <p:ext uri="{BB962C8B-B14F-4D97-AF65-F5344CB8AC3E}">
        <p14:creationId xmlns:p14="http://schemas.microsoft.com/office/powerpoint/2010/main" val="235812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6BE09B-B8E3-4EF2-BCE9-ADE9CB5165DB}"/>
              </a:ext>
            </a:extLst>
          </p:cNvPr>
          <p:cNvPicPr>
            <a:picLocks noChangeAspect="1"/>
          </p:cNvPicPr>
          <p:nvPr/>
        </p:nvPicPr>
        <p:blipFill>
          <a:blip r:embed="rId2"/>
          <a:stretch>
            <a:fillRect/>
          </a:stretch>
        </p:blipFill>
        <p:spPr>
          <a:xfrm>
            <a:off x="2371726" y="3138488"/>
            <a:ext cx="6001379" cy="1653121"/>
          </a:xfrm>
          <a:prstGeom prst="rect">
            <a:avLst/>
          </a:prstGeom>
        </p:spPr>
      </p:pic>
      <p:pic>
        <p:nvPicPr>
          <p:cNvPr id="6" name="Picture 5">
            <a:extLst>
              <a:ext uri="{FF2B5EF4-FFF2-40B4-BE49-F238E27FC236}">
                <a16:creationId xmlns:a16="http://schemas.microsoft.com/office/drawing/2014/main" id="{C0EB2CC3-4A7F-4D64-BEB4-7EE80EE3D800}"/>
              </a:ext>
            </a:extLst>
          </p:cNvPr>
          <p:cNvPicPr>
            <a:picLocks noChangeAspect="1"/>
          </p:cNvPicPr>
          <p:nvPr/>
        </p:nvPicPr>
        <p:blipFill>
          <a:blip r:embed="rId3"/>
          <a:stretch>
            <a:fillRect/>
          </a:stretch>
        </p:blipFill>
        <p:spPr>
          <a:xfrm>
            <a:off x="1609726" y="757238"/>
            <a:ext cx="6737841" cy="2029187"/>
          </a:xfrm>
          <a:prstGeom prst="rect">
            <a:avLst/>
          </a:prstGeom>
        </p:spPr>
      </p:pic>
      <p:sp>
        <p:nvSpPr>
          <p:cNvPr id="7" name="TextBox 6">
            <a:extLst>
              <a:ext uri="{FF2B5EF4-FFF2-40B4-BE49-F238E27FC236}">
                <a16:creationId xmlns:a16="http://schemas.microsoft.com/office/drawing/2014/main" id="{E4EA4A72-1063-4A4B-B917-538E15C610C2}"/>
              </a:ext>
            </a:extLst>
          </p:cNvPr>
          <p:cNvSpPr txBox="1"/>
          <p:nvPr/>
        </p:nvSpPr>
        <p:spPr>
          <a:xfrm>
            <a:off x="1524000" y="104776"/>
            <a:ext cx="9144000" cy="461665"/>
          </a:xfrm>
          <a:prstGeom prst="rect">
            <a:avLst/>
          </a:prstGeom>
          <a:noFill/>
        </p:spPr>
        <p:txBody>
          <a:bodyPr wrap="square" rtlCol="0">
            <a:spAutoFit/>
          </a:bodyPr>
          <a:lstStyle/>
          <a:p>
            <a:pPr algn="ctr"/>
            <a:r>
              <a:rPr lang="en-US" sz="2400" b="1" dirty="0"/>
              <a:t>2021 was a busy year…</a:t>
            </a:r>
          </a:p>
        </p:txBody>
      </p:sp>
      <p:sp>
        <p:nvSpPr>
          <p:cNvPr id="8" name="TextBox 7">
            <a:extLst>
              <a:ext uri="{FF2B5EF4-FFF2-40B4-BE49-F238E27FC236}">
                <a16:creationId xmlns:a16="http://schemas.microsoft.com/office/drawing/2014/main" id="{B83B3366-6FC0-4AE5-99F6-B0157244377D}"/>
              </a:ext>
            </a:extLst>
          </p:cNvPr>
          <p:cNvSpPr txBox="1"/>
          <p:nvPr/>
        </p:nvSpPr>
        <p:spPr>
          <a:xfrm>
            <a:off x="8315325" y="981076"/>
            <a:ext cx="2238375" cy="1200329"/>
          </a:xfrm>
          <a:prstGeom prst="rect">
            <a:avLst/>
          </a:prstGeom>
          <a:noFill/>
        </p:spPr>
        <p:txBody>
          <a:bodyPr wrap="square" rtlCol="0">
            <a:spAutoFit/>
          </a:bodyPr>
          <a:lstStyle/>
          <a:p>
            <a:pPr algn="ctr"/>
            <a:r>
              <a:rPr lang="en-US" b="1" i="1" dirty="0" err="1"/>
              <a:t>RosettaFold</a:t>
            </a:r>
            <a:r>
              <a:rPr lang="en-US" b="1" i="1" dirty="0"/>
              <a:t>, Baker’s response to AF2 (1 day ahead, but not tested in CASP14!)</a:t>
            </a:r>
          </a:p>
        </p:txBody>
      </p:sp>
      <p:sp>
        <p:nvSpPr>
          <p:cNvPr id="9" name="TextBox 8">
            <a:extLst>
              <a:ext uri="{FF2B5EF4-FFF2-40B4-BE49-F238E27FC236}">
                <a16:creationId xmlns:a16="http://schemas.microsoft.com/office/drawing/2014/main" id="{C3766584-71BC-4B78-B8A5-C71BFCD2C531}"/>
              </a:ext>
            </a:extLst>
          </p:cNvPr>
          <p:cNvSpPr txBox="1"/>
          <p:nvPr/>
        </p:nvSpPr>
        <p:spPr>
          <a:xfrm>
            <a:off x="8353426" y="3467100"/>
            <a:ext cx="2238375" cy="369332"/>
          </a:xfrm>
          <a:prstGeom prst="rect">
            <a:avLst/>
          </a:prstGeom>
          <a:noFill/>
        </p:spPr>
        <p:txBody>
          <a:bodyPr wrap="square" rtlCol="0">
            <a:spAutoFit/>
          </a:bodyPr>
          <a:lstStyle/>
          <a:p>
            <a:pPr algn="ctr"/>
            <a:r>
              <a:rPr lang="en-US" b="1" i="1" dirty="0" err="1"/>
              <a:t>Deepmind’s</a:t>
            </a:r>
            <a:r>
              <a:rPr lang="en-US" b="1" i="1" dirty="0"/>
              <a:t> AF2</a:t>
            </a:r>
          </a:p>
        </p:txBody>
      </p:sp>
      <p:grpSp>
        <p:nvGrpSpPr>
          <p:cNvPr id="11" name="Group 10">
            <a:extLst>
              <a:ext uri="{FF2B5EF4-FFF2-40B4-BE49-F238E27FC236}">
                <a16:creationId xmlns:a16="http://schemas.microsoft.com/office/drawing/2014/main" id="{76CDBE39-9CDD-4C7A-B29F-7BF810CE8FE7}"/>
              </a:ext>
            </a:extLst>
          </p:cNvPr>
          <p:cNvGrpSpPr/>
          <p:nvPr/>
        </p:nvGrpSpPr>
        <p:grpSpPr>
          <a:xfrm>
            <a:off x="3109912" y="5195888"/>
            <a:ext cx="7558088" cy="1662113"/>
            <a:chOff x="1585912" y="5195887"/>
            <a:chExt cx="7558088" cy="1662113"/>
          </a:xfrm>
        </p:grpSpPr>
        <p:pic>
          <p:nvPicPr>
            <p:cNvPr id="5" name="Picture 4">
              <a:extLst>
                <a:ext uri="{FF2B5EF4-FFF2-40B4-BE49-F238E27FC236}">
                  <a16:creationId xmlns:a16="http://schemas.microsoft.com/office/drawing/2014/main" id="{490874E6-A907-47F8-909B-7F298A270114}"/>
                </a:ext>
              </a:extLst>
            </p:cNvPr>
            <p:cNvPicPr>
              <a:picLocks noChangeAspect="1"/>
            </p:cNvPicPr>
            <p:nvPr/>
          </p:nvPicPr>
          <p:blipFill>
            <a:blip r:embed="rId4"/>
            <a:stretch>
              <a:fillRect/>
            </a:stretch>
          </p:blipFill>
          <p:spPr>
            <a:xfrm>
              <a:off x="1585912" y="5195887"/>
              <a:ext cx="6291263" cy="1308395"/>
            </a:xfrm>
            <a:prstGeom prst="rect">
              <a:avLst/>
            </a:prstGeom>
          </p:spPr>
        </p:pic>
        <p:sp>
          <p:nvSpPr>
            <p:cNvPr id="10" name="TextBox 9">
              <a:extLst>
                <a:ext uri="{FF2B5EF4-FFF2-40B4-BE49-F238E27FC236}">
                  <a16:creationId xmlns:a16="http://schemas.microsoft.com/office/drawing/2014/main" id="{42BF3CDB-83AC-4EC0-95DA-13BD38FE5845}"/>
                </a:ext>
              </a:extLst>
            </p:cNvPr>
            <p:cNvSpPr txBox="1"/>
            <p:nvPr/>
          </p:nvSpPr>
          <p:spPr>
            <a:xfrm>
              <a:off x="6905625" y="5934670"/>
              <a:ext cx="2238375" cy="923330"/>
            </a:xfrm>
            <a:prstGeom prst="rect">
              <a:avLst/>
            </a:prstGeom>
            <a:noFill/>
          </p:spPr>
          <p:txBody>
            <a:bodyPr wrap="square" rtlCol="0">
              <a:spAutoFit/>
            </a:bodyPr>
            <a:lstStyle/>
            <a:p>
              <a:pPr algn="ctr"/>
              <a:r>
                <a:rPr lang="en-US" b="1" i="1" dirty="0" err="1"/>
                <a:t>Deepmind</a:t>
              </a:r>
              <a:r>
                <a:rPr lang="en-US" b="1" i="1" dirty="0"/>
                <a:t>-EBI database of AF2 models</a:t>
              </a:r>
            </a:p>
          </p:txBody>
        </p:sp>
      </p:grpSp>
    </p:spTree>
    <p:extLst>
      <p:ext uri="{BB962C8B-B14F-4D97-AF65-F5344CB8AC3E}">
        <p14:creationId xmlns:p14="http://schemas.microsoft.com/office/powerpoint/2010/main" val="59756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iro.medium.com/max/700/1*0QxBArhX3u9WO0tRHe6M2g.png">
            <a:extLst>
              <a:ext uri="{FF2B5EF4-FFF2-40B4-BE49-F238E27FC236}">
                <a16:creationId xmlns:a16="http://schemas.microsoft.com/office/drawing/2014/main" id="{FF75F946-F7E0-4B2D-99D5-584C86471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088430"/>
            <a:ext cx="6667500" cy="3543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9613D9F-FC0B-4420-AFE6-B0B3A754F95E}"/>
              </a:ext>
            </a:extLst>
          </p:cNvPr>
          <p:cNvSpPr/>
          <p:nvPr/>
        </p:nvSpPr>
        <p:spPr>
          <a:xfrm>
            <a:off x="2072870" y="2341914"/>
            <a:ext cx="2822311" cy="369332"/>
          </a:xfrm>
          <a:prstGeom prst="rect">
            <a:avLst/>
          </a:prstGeom>
        </p:spPr>
        <p:txBody>
          <a:bodyPr wrap="none">
            <a:spAutoFit/>
          </a:bodyPr>
          <a:lstStyle/>
          <a:p>
            <a:r>
              <a:rPr lang="LID4096" dirty="0">
                <a:hlinkClick r:id="rId3"/>
              </a:rPr>
              <a:t>https://alphafold.ebi.ac.uk/</a:t>
            </a:r>
            <a:r>
              <a:rPr lang="en-US" dirty="0"/>
              <a:t> </a:t>
            </a:r>
          </a:p>
        </p:txBody>
      </p:sp>
      <p:sp>
        <p:nvSpPr>
          <p:cNvPr id="6" name="Rectangle 5">
            <a:extLst>
              <a:ext uri="{FF2B5EF4-FFF2-40B4-BE49-F238E27FC236}">
                <a16:creationId xmlns:a16="http://schemas.microsoft.com/office/drawing/2014/main" id="{67637F74-209F-4888-8356-11746EAE306D}"/>
              </a:ext>
            </a:extLst>
          </p:cNvPr>
          <p:cNvSpPr/>
          <p:nvPr/>
        </p:nvSpPr>
        <p:spPr>
          <a:xfrm>
            <a:off x="6454369" y="1579914"/>
            <a:ext cx="3891002" cy="369332"/>
          </a:xfrm>
          <a:prstGeom prst="rect">
            <a:avLst/>
          </a:prstGeom>
        </p:spPr>
        <p:txBody>
          <a:bodyPr wrap="none">
            <a:spAutoFit/>
          </a:bodyPr>
          <a:lstStyle/>
          <a:p>
            <a:r>
              <a:rPr lang="en-US" dirty="0">
                <a:hlinkClick r:id="rId4"/>
              </a:rPr>
              <a:t>https://www.ebi.ac.uk/Tools/sss/fasta/</a:t>
            </a:r>
            <a:r>
              <a:rPr lang="en-US" dirty="0"/>
              <a:t> </a:t>
            </a:r>
          </a:p>
        </p:txBody>
      </p:sp>
      <p:sp>
        <p:nvSpPr>
          <p:cNvPr id="7" name="TextBox 6">
            <a:extLst>
              <a:ext uri="{FF2B5EF4-FFF2-40B4-BE49-F238E27FC236}">
                <a16:creationId xmlns:a16="http://schemas.microsoft.com/office/drawing/2014/main" id="{D9388EDA-FEA1-443E-9AD0-987004EB13EE}"/>
              </a:ext>
            </a:extLst>
          </p:cNvPr>
          <p:cNvSpPr txBox="1"/>
          <p:nvPr/>
        </p:nvSpPr>
        <p:spPr>
          <a:xfrm>
            <a:off x="1524000" y="104776"/>
            <a:ext cx="9144000" cy="461665"/>
          </a:xfrm>
          <a:prstGeom prst="rect">
            <a:avLst/>
          </a:prstGeom>
          <a:noFill/>
        </p:spPr>
        <p:txBody>
          <a:bodyPr wrap="square" rtlCol="0">
            <a:spAutoFit/>
          </a:bodyPr>
          <a:lstStyle/>
          <a:p>
            <a:pPr algn="ctr"/>
            <a:r>
              <a:rPr lang="en-US" sz="2400" b="1" dirty="0"/>
              <a:t>EBI-</a:t>
            </a:r>
            <a:r>
              <a:rPr lang="en-US" sz="2400" b="1" dirty="0" err="1"/>
              <a:t>Deepmind</a:t>
            </a:r>
            <a:endParaRPr lang="en-US" sz="2400" b="1" dirty="0"/>
          </a:p>
        </p:txBody>
      </p:sp>
      <p:sp>
        <p:nvSpPr>
          <p:cNvPr id="3" name="Rectangle 2">
            <a:extLst>
              <a:ext uri="{FF2B5EF4-FFF2-40B4-BE49-F238E27FC236}">
                <a16:creationId xmlns:a16="http://schemas.microsoft.com/office/drawing/2014/main" id="{8DEA69D0-72BE-429F-B73B-AC6CA0587747}"/>
              </a:ext>
            </a:extLst>
          </p:cNvPr>
          <p:cNvSpPr/>
          <p:nvPr/>
        </p:nvSpPr>
        <p:spPr>
          <a:xfrm>
            <a:off x="1524000" y="712220"/>
            <a:ext cx="9144000" cy="553998"/>
          </a:xfrm>
          <a:prstGeom prst="rect">
            <a:avLst/>
          </a:prstGeom>
        </p:spPr>
        <p:txBody>
          <a:bodyPr wrap="square">
            <a:spAutoFit/>
          </a:bodyPr>
          <a:lstStyle/>
          <a:p>
            <a:pPr algn="ctr"/>
            <a:r>
              <a:rPr lang="en-US" sz="3000" b="1" dirty="0">
                <a:solidFill>
                  <a:srgbClr val="292929"/>
                </a:solidFill>
                <a:latin typeface="charter"/>
              </a:rPr>
              <a:t>Structural models precalculated for 214 million proteins</a:t>
            </a:r>
            <a:endParaRPr lang="LID4096" sz="3000" b="1" dirty="0"/>
          </a:p>
        </p:txBody>
      </p:sp>
      <p:sp>
        <p:nvSpPr>
          <p:cNvPr id="9" name="TextBox 8">
            <a:extLst>
              <a:ext uri="{FF2B5EF4-FFF2-40B4-BE49-F238E27FC236}">
                <a16:creationId xmlns:a16="http://schemas.microsoft.com/office/drawing/2014/main" id="{5F0C01E5-F7AB-414F-95A9-C555358D697F}"/>
              </a:ext>
            </a:extLst>
          </p:cNvPr>
          <p:cNvSpPr txBox="1"/>
          <p:nvPr/>
        </p:nvSpPr>
        <p:spPr>
          <a:xfrm>
            <a:off x="1276350" y="6145780"/>
            <a:ext cx="9144000" cy="461665"/>
          </a:xfrm>
          <a:prstGeom prst="rect">
            <a:avLst/>
          </a:prstGeom>
          <a:noFill/>
        </p:spPr>
        <p:txBody>
          <a:bodyPr wrap="square" rtlCol="0">
            <a:spAutoFit/>
          </a:bodyPr>
          <a:lstStyle/>
          <a:p>
            <a:pPr algn="ctr"/>
            <a:r>
              <a:rPr lang="en-US" sz="2400" b="1" dirty="0"/>
              <a:t>-- Models also integrated into </a:t>
            </a:r>
            <a:r>
              <a:rPr lang="en-US" sz="2400" b="1" dirty="0" err="1"/>
              <a:t>UniProt</a:t>
            </a:r>
            <a:r>
              <a:rPr lang="en-US" sz="2400" b="1" dirty="0"/>
              <a:t> --</a:t>
            </a:r>
          </a:p>
        </p:txBody>
      </p:sp>
    </p:spTree>
    <p:extLst>
      <p:ext uri="{BB962C8B-B14F-4D97-AF65-F5344CB8AC3E}">
        <p14:creationId xmlns:p14="http://schemas.microsoft.com/office/powerpoint/2010/main" val="2038406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D048F2-DC59-4A73-9C74-D11C0363A7F4}"/>
              </a:ext>
            </a:extLst>
          </p:cNvPr>
          <p:cNvSpPr>
            <a:spLocks noGrp="1"/>
          </p:cNvSpPr>
          <p:nvPr>
            <p:ph type="sldNum" sz="quarter" idx="12"/>
          </p:nvPr>
        </p:nvSpPr>
        <p:spPr/>
        <p:txBody>
          <a:bodyPr/>
          <a:lstStyle/>
          <a:p>
            <a:fld id="{B7BAC2AB-1E6F-4A95-9245-B46318CC102D}" type="slidenum">
              <a:rPr lang="en-US" smtClean="0"/>
              <a:t>36</a:t>
            </a:fld>
            <a:endParaRPr lang="en-US"/>
          </a:p>
        </p:txBody>
      </p:sp>
      <p:sp>
        <p:nvSpPr>
          <p:cNvPr id="5" name="TextBox 4">
            <a:extLst>
              <a:ext uri="{FF2B5EF4-FFF2-40B4-BE49-F238E27FC236}">
                <a16:creationId xmlns:a16="http://schemas.microsoft.com/office/drawing/2014/main" id="{4F94CCCB-5A6F-4312-BAEB-8B01340FB177}"/>
              </a:ext>
            </a:extLst>
          </p:cNvPr>
          <p:cNvSpPr txBox="1"/>
          <p:nvPr/>
        </p:nvSpPr>
        <p:spPr>
          <a:xfrm>
            <a:off x="0" y="4945451"/>
            <a:ext cx="12268200" cy="1200329"/>
          </a:xfrm>
          <a:prstGeom prst="rect">
            <a:avLst/>
          </a:prstGeom>
          <a:noFill/>
        </p:spPr>
        <p:txBody>
          <a:bodyPr wrap="square">
            <a:spAutoFit/>
          </a:bodyPr>
          <a:lstStyle/>
          <a:p>
            <a:r>
              <a:rPr lang="en-US" sz="2400" dirty="0" err="1"/>
              <a:t>AlphaMissense</a:t>
            </a:r>
            <a:r>
              <a:rPr lang="en-US" sz="2400" dirty="0"/>
              <a:t>: </a:t>
            </a:r>
            <a:r>
              <a:rPr lang="LID4096" sz="2400" dirty="0">
                <a:hlinkClick r:id="rId2"/>
              </a:rPr>
              <a:t>https://medium.com/@nexcoanalytics/alphamissense-transforming-genetic-variant-prediction-for-cutting-edge-biology-and-for-precision-f639745af62e</a:t>
            </a:r>
            <a:r>
              <a:rPr lang="en-US" sz="2400" dirty="0"/>
              <a:t> or paper at </a:t>
            </a:r>
            <a:r>
              <a:rPr lang="en-US" sz="2400" dirty="0">
                <a:hlinkClick r:id="rId3"/>
              </a:rPr>
              <a:t>https://www.science.org/doi/10.1126/science.adg7492</a:t>
            </a:r>
            <a:r>
              <a:rPr lang="en-US" sz="2400" dirty="0"/>
              <a:t> </a:t>
            </a:r>
            <a:endParaRPr lang="LID4096" sz="2400" dirty="0"/>
          </a:p>
        </p:txBody>
      </p:sp>
      <p:sp>
        <p:nvSpPr>
          <p:cNvPr id="6" name="TextBox 5">
            <a:extLst>
              <a:ext uri="{FF2B5EF4-FFF2-40B4-BE49-F238E27FC236}">
                <a16:creationId xmlns:a16="http://schemas.microsoft.com/office/drawing/2014/main" id="{85BCA80D-4BD3-4B4D-B2E6-070CE2A4EB39}"/>
              </a:ext>
            </a:extLst>
          </p:cNvPr>
          <p:cNvSpPr txBox="1"/>
          <p:nvPr/>
        </p:nvSpPr>
        <p:spPr>
          <a:xfrm>
            <a:off x="1524000" y="104776"/>
            <a:ext cx="9144000" cy="461665"/>
          </a:xfrm>
          <a:prstGeom prst="rect">
            <a:avLst/>
          </a:prstGeom>
          <a:noFill/>
        </p:spPr>
        <p:txBody>
          <a:bodyPr wrap="square" rtlCol="0">
            <a:spAutoFit/>
          </a:bodyPr>
          <a:lstStyle/>
          <a:p>
            <a:pPr algn="ctr"/>
            <a:r>
              <a:rPr lang="en-US" sz="2400" b="1" dirty="0"/>
              <a:t>EBI-</a:t>
            </a:r>
            <a:r>
              <a:rPr lang="en-US" sz="2400" b="1" dirty="0" err="1"/>
              <a:t>Deepmind</a:t>
            </a:r>
            <a:endParaRPr lang="en-US" sz="2400" b="1" dirty="0"/>
          </a:p>
        </p:txBody>
      </p:sp>
      <p:sp>
        <p:nvSpPr>
          <p:cNvPr id="7" name="Rectangle 6">
            <a:extLst>
              <a:ext uri="{FF2B5EF4-FFF2-40B4-BE49-F238E27FC236}">
                <a16:creationId xmlns:a16="http://schemas.microsoft.com/office/drawing/2014/main" id="{ECC9A286-6B61-474A-AC36-4423215A31F2}"/>
              </a:ext>
            </a:extLst>
          </p:cNvPr>
          <p:cNvSpPr/>
          <p:nvPr/>
        </p:nvSpPr>
        <p:spPr>
          <a:xfrm>
            <a:off x="1524000" y="712220"/>
            <a:ext cx="9144000" cy="1477328"/>
          </a:xfrm>
          <a:prstGeom prst="rect">
            <a:avLst/>
          </a:prstGeom>
        </p:spPr>
        <p:txBody>
          <a:bodyPr wrap="square">
            <a:spAutoFit/>
          </a:bodyPr>
          <a:lstStyle/>
          <a:p>
            <a:pPr algn="ctr"/>
            <a:r>
              <a:rPr lang="en-US" sz="3000" b="1" dirty="0">
                <a:solidFill>
                  <a:srgbClr val="292929"/>
                </a:solidFill>
                <a:latin typeface="charter"/>
              </a:rPr>
              <a:t>Structural models precalculated for 214 million proteins</a:t>
            </a:r>
          </a:p>
          <a:p>
            <a:pPr algn="ctr"/>
            <a:endParaRPr lang="en-US" sz="3000" b="1" dirty="0">
              <a:solidFill>
                <a:srgbClr val="292929"/>
              </a:solidFill>
              <a:latin typeface="charter"/>
            </a:endParaRPr>
          </a:p>
          <a:p>
            <a:pPr algn="ctr"/>
            <a:r>
              <a:rPr lang="en-US" sz="3000" b="1" dirty="0">
                <a:solidFill>
                  <a:srgbClr val="292929"/>
                </a:solidFill>
                <a:latin typeface="charter"/>
              </a:rPr>
              <a:t>“Spin offs” as of Oct. 2023</a:t>
            </a:r>
            <a:endParaRPr lang="LID4096" sz="3000" b="1" dirty="0"/>
          </a:p>
        </p:txBody>
      </p:sp>
      <p:sp>
        <p:nvSpPr>
          <p:cNvPr id="8" name="TextBox 7">
            <a:extLst>
              <a:ext uri="{FF2B5EF4-FFF2-40B4-BE49-F238E27FC236}">
                <a16:creationId xmlns:a16="http://schemas.microsoft.com/office/drawing/2014/main" id="{C9FD877E-D07D-45D0-BBC1-6879928C0CAE}"/>
              </a:ext>
            </a:extLst>
          </p:cNvPr>
          <p:cNvSpPr txBox="1"/>
          <p:nvPr/>
        </p:nvSpPr>
        <p:spPr>
          <a:xfrm>
            <a:off x="0" y="3071724"/>
            <a:ext cx="12268200" cy="1569660"/>
          </a:xfrm>
          <a:prstGeom prst="rect">
            <a:avLst/>
          </a:prstGeom>
          <a:noFill/>
        </p:spPr>
        <p:txBody>
          <a:bodyPr wrap="square">
            <a:spAutoFit/>
          </a:bodyPr>
          <a:lstStyle/>
          <a:p>
            <a:r>
              <a:rPr lang="en-US" sz="2400" dirty="0" err="1"/>
              <a:t>Foldseek</a:t>
            </a:r>
            <a:r>
              <a:rPr lang="en-US" sz="2400" dirty="0"/>
              <a:t>: </a:t>
            </a:r>
            <a:r>
              <a:rPr lang="en-US" sz="2400" dirty="0">
                <a:hlinkClick r:id="rId4"/>
              </a:rPr>
              <a:t>https://www.nature.com/articles/s41587-023-01773-0</a:t>
            </a:r>
            <a:r>
              <a:rPr lang="en-US" sz="2400" dirty="0"/>
              <a:t> </a:t>
            </a:r>
          </a:p>
          <a:p>
            <a:endParaRPr lang="en-US" sz="2400" dirty="0"/>
          </a:p>
          <a:p>
            <a:r>
              <a:rPr lang="en-US" sz="2400" dirty="0"/>
              <a:t>Two Nature papers analyzing the “protein universe”: </a:t>
            </a:r>
            <a:r>
              <a:rPr lang="en-US" sz="2400" dirty="0">
                <a:hlinkClick r:id="rId5"/>
              </a:rPr>
              <a:t>https://www.nature.com/articles/s41586-023-06510-w</a:t>
            </a:r>
            <a:r>
              <a:rPr lang="en-US" sz="2400" dirty="0"/>
              <a:t> and </a:t>
            </a:r>
            <a:r>
              <a:rPr lang="en-US" sz="2400" dirty="0">
                <a:hlinkClick r:id="rId6"/>
              </a:rPr>
              <a:t>https://www.nature.com/articles/s41586-023-06622-3</a:t>
            </a:r>
            <a:r>
              <a:rPr lang="en-US" sz="2400" dirty="0"/>
              <a:t>  </a:t>
            </a:r>
            <a:endParaRPr lang="LID4096" sz="2400" dirty="0"/>
          </a:p>
        </p:txBody>
      </p:sp>
    </p:spTree>
    <p:extLst>
      <p:ext uri="{BB962C8B-B14F-4D97-AF65-F5344CB8AC3E}">
        <p14:creationId xmlns:p14="http://schemas.microsoft.com/office/powerpoint/2010/main" val="2529965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7B365B-77EA-47C8-AE35-EE818D9D640F}"/>
              </a:ext>
            </a:extLst>
          </p:cNvPr>
          <p:cNvSpPr>
            <a:spLocks noGrp="1"/>
          </p:cNvSpPr>
          <p:nvPr>
            <p:ph type="sldNum" sz="quarter" idx="12"/>
          </p:nvPr>
        </p:nvSpPr>
        <p:spPr/>
        <p:txBody>
          <a:bodyPr/>
          <a:lstStyle/>
          <a:p>
            <a:fld id="{B7BAC2AB-1E6F-4A95-9245-B46318CC102D}" type="slidenum">
              <a:rPr lang="en-US" smtClean="0"/>
              <a:t>37</a:t>
            </a:fld>
            <a:endParaRPr lang="en-US"/>
          </a:p>
        </p:txBody>
      </p:sp>
      <p:sp>
        <p:nvSpPr>
          <p:cNvPr id="5" name="Title 1">
            <a:extLst>
              <a:ext uri="{FF2B5EF4-FFF2-40B4-BE49-F238E27FC236}">
                <a16:creationId xmlns:a16="http://schemas.microsoft.com/office/drawing/2014/main" id="{FD1C1009-A9E6-41C1-9954-1BBE206FCDF1}"/>
              </a:ext>
            </a:extLst>
          </p:cNvPr>
          <p:cNvSpPr>
            <a:spLocks noGrp="1"/>
          </p:cNvSpPr>
          <p:nvPr>
            <p:ph type="title"/>
          </p:nvPr>
        </p:nvSpPr>
        <p:spPr>
          <a:xfrm>
            <a:off x="1524000" y="0"/>
            <a:ext cx="9144000" cy="509112"/>
          </a:xfrm>
        </p:spPr>
        <p:txBody>
          <a:bodyPr>
            <a:normAutofit fontScale="90000"/>
          </a:bodyPr>
          <a:lstStyle/>
          <a:p>
            <a:r>
              <a:rPr lang="en-US" sz="3200" b="1" dirty="0" err="1"/>
              <a:t>AlphaFold</a:t>
            </a:r>
            <a:r>
              <a:rPr lang="en-US" sz="3200" b="1" dirty="0"/>
              <a:t> 2’s limitations + hints + coming up next</a:t>
            </a:r>
            <a:endParaRPr lang="LID4096" sz="3200" b="1" dirty="0"/>
          </a:p>
        </p:txBody>
      </p:sp>
      <p:sp>
        <p:nvSpPr>
          <p:cNvPr id="6" name="Content Placeholder 2">
            <a:extLst>
              <a:ext uri="{FF2B5EF4-FFF2-40B4-BE49-F238E27FC236}">
                <a16:creationId xmlns:a16="http://schemas.microsoft.com/office/drawing/2014/main" id="{95597DBA-2BCF-4357-A10C-50532F1D7F46}"/>
              </a:ext>
            </a:extLst>
          </p:cNvPr>
          <p:cNvSpPr>
            <a:spLocks noGrp="1"/>
          </p:cNvSpPr>
          <p:nvPr>
            <p:ph idx="1"/>
          </p:nvPr>
        </p:nvSpPr>
        <p:spPr>
          <a:xfrm>
            <a:off x="1524000" y="740266"/>
            <a:ext cx="9305925" cy="4984259"/>
          </a:xfrm>
        </p:spPr>
        <p:txBody>
          <a:bodyPr>
            <a:normAutofit fontScale="85000" lnSpcReduction="20000"/>
          </a:bodyPr>
          <a:lstStyle/>
          <a:p>
            <a:r>
              <a:rPr lang="en-US" dirty="0"/>
              <a:t>Check 0D (TM score), 1D (</a:t>
            </a:r>
            <a:r>
              <a:rPr lang="en-US" dirty="0" err="1"/>
              <a:t>pLDDT</a:t>
            </a:r>
            <a:r>
              <a:rPr lang="en-US" dirty="0"/>
              <a:t>), and 2D (PAE) scores</a:t>
            </a:r>
          </a:p>
          <a:p>
            <a:r>
              <a:rPr lang="en-US" dirty="0"/>
              <a:t>Careful with oligo states,</a:t>
            </a:r>
          </a:p>
          <a:p>
            <a:r>
              <a:rPr lang="en-US" dirty="0"/>
              <a:t>especially in the database which assumes monomers</a:t>
            </a:r>
          </a:p>
          <a:p>
            <a:r>
              <a:rPr lang="en-US" dirty="0"/>
              <a:t>Disorder ok only for short segments</a:t>
            </a:r>
          </a:p>
          <a:p>
            <a:r>
              <a:rPr lang="en-US" dirty="0"/>
              <a:t>Templates: good if you have them, but they also skew predictions </a:t>
            </a:r>
            <a:r>
              <a:rPr lang="en-US" u="sng" dirty="0"/>
              <a:t>heavily</a:t>
            </a:r>
            <a:r>
              <a:rPr lang="en-US" dirty="0"/>
              <a:t> (alt conf, binding sites, etc.)</a:t>
            </a:r>
          </a:p>
          <a:p>
            <a:endParaRPr lang="en-US" dirty="0"/>
          </a:p>
          <a:p>
            <a:pPr marL="0" indent="0">
              <a:buNone/>
            </a:pPr>
            <a:r>
              <a:rPr lang="en-US" b="1" dirty="0"/>
              <a:t>BUT:</a:t>
            </a:r>
          </a:p>
          <a:p>
            <a:r>
              <a:rPr lang="en-US" dirty="0"/>
              <a:t>New database by Baker lab specific for eukaryotic multimers</a:t>
            </a:r>
          </a:p>
          <a:p>
            <a:r>
              <a:rPr lang="en-US" dirty="0" err="1"/>
              <a:t>AlphaFold</a:t>
            </a:r>
            <a:r>
              <a:rPr lang="en-US" dirty="0"/>
              <a:t> multimer –interesting: there’s no paper!</a:t>
            </a:r>
          </a:p>
          <a:p>
            <a:r>
              <a:rPr lang="en-US" dirty="0" err="1"/>
              <a:t>pLDDT</a:t>
            </a:r>
            <a:r>
              <a:rPr lang="en-US" dirty="0"/>
              <a:t> best-ever predictor of disorder</a:t>
            </a:r>
          </a:p>
          <a:p>
            <a:r>
              <a:rPr lang="en-US" dirty="0"/>
              <a:t>No templates? Large sequence alignments compensate</a:t>
            </a:r>
          </a:p>
        </p:txBody>
      </p:sp>
      <p:sp>
        <p:nvSpPr>
          <p:cNvPr id="7" name="Rectangle 6">
            <a:extLst>
              <a:ext uri="{FF2B5EF4-FFF2-40B4-BE49-F238E27FC236}">
                <a16:creationId xmlns:a16="http://schemas.microsoft.com/office/drawing/2014/main" id="{167C0B1C-A292-477E-A597-E7D7A48AB608}"/>
              </a:ext>
            </a:extLst>
          </p:cNvPr>
          <p:cNvSpPr/>
          <p:nvPr/>
        </p:nvSpPr>
        <p:spPr>
          <a:xfrm>
            <a:off x="1600200" y="5914937"/>
            <a:ext cx="8972550" cy="646331"/>
          </a:xfrm>
          <a:prstGeom prst="rect">
            <a:avLst/>
          </a:prstGeom>
        </p:spPr>
        <p:txBody>
          <a:bodyPr wrap="square">
            <a:spAutoFit/>
          </a:bodyPr>
          <a:lstStyle/>
          <a:p>
            <a:r>
              <a:rPr lang="LID4096" b="1" dirty="0">
                <a:hlinkClick r:id="rId2"/>
              </a:rPr>
              <a:t>https://towardsdatascience.com/alphafold-based-databases-and-fully-fledged-easy-to-use-alphafold-interfaces-poised-to-baf865c6d75e</a:t>
            </a:r>
            <a:r>
              <a:rPr lang="en-US" b="1" dirty="0"/>
              <a:t>   </a:t>
            </a:r>
            <a:r>
              <a:rPr lang="en-US" b="1" dirty="0">
                <a:sym typeface="Wingdings" panose="05000000000000000000" pitchFamily="2" charset="2"/>
              </a:rPr>
              <a:t> go to “</a:t>
            </a:r>
            <a:r>
              <a:rPr lang="en-US" b="1" dirty="0"/>
              <a:t>Pushing the limits:…”</a:t>
            </a:r>
            <a:endParaRPr lang="LID4096" b="1" dirty="0"/>
          </a:p>
        </p:txBody>
      </p:sp>
    </p:spTree>
    <p:extLst>
      <p:ext uri="{BB962C8B-B14F-4D97-AF65-F5344CB8AC3E}">
        <p14:creationId xmlns:p14="http://schemas.microsoft.com/office/powerpoint/2010/main" val="1572172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Object 22">
            <a:extLst>
              <a:ext uri="{FF2B5EF4-FFF2-40B4-BE49-F238E27FC236}">
                <a16:creationId xmlns:a16="http://schemas.microsoft.com/office/drawing/2014/main" id="{91C87416-8224-4F25-9CF2-72FFEBD47921}"/>
              </a:ext>
            </a:extLst>
          </p:cNvPr>
          <p:cNvGraphicFramePr>
            <a:graphicFrameLocks noChangeAspect="1"/>
          </p:cNvGraphicFramePr>
          <p:nvPr>
            <p:extLst>
              <p:ext uri="{D42A27DB-BD31-4B8C-83A1-F6EECF244321}">
                <p14:modId xmlns:p14="http://schemas.microsoft.com/office/powerpoint/2010/main" val="1162019236"/>
              </p:ext>
            </p:extLst>
          </p:nvPr>
        </p:nvGraphicFramePr>
        <p:xfrm>
          <a:off x="3981507" y="609287"/>
          <a:ext cx="4219520" cy="1160553"/>
        </p:xfrm>
        <a:graphic>
          <a:graphicData uri="http://schemas.openxmlformats.org/presentationml/2006/ole">
            <mc:AlternateContent xmlns:mc="http://schemas.openxmlformats.org/markup-compatibility/2006">
              <mc:Choice xmlns:v="urn:schemas-microsoft-com:vml" Requires="v">
                <p:oleObj spid="_x0000_s1071" name="Bitmap Image" r:id="rId3" imgW="7226280" imgH="1987560" progId="Paint.Picture">
                  <p:embed/>
                </p:oleObj>
              </mc:Choice>
              <mc:Fallback>
                <p:oleObj name="Bitmap Image" r:id="rId3" imgW="7226280" imgH="1987560" progId="Paint.Picture">
                  <p:embed/>
                  <p:pic>
                    <p:nvPicPr>
                      <p:cNvPr id="45" name="Object 44">
                        <a:extLst>
                          <a:ext uri="{FF2B5EF4-FFF2-40B4-BE49-F238E27FC236}">
                            <a16:creationId xmlns:a16="http://schemas.microsoft.com/office/drawing/2014/main" id="{721BEB3A-4C90-468E-BDE7-27CE0C9A7022}"/>
                          </a:ext>
                        </a:extLst>
                      </p:cNvPr>
                      <p:cNvPicPr/>
                      <p:nvPr/>
                    </p:nvPicPr>
                    <p:blipFill>
                      <a:blip r:embed="rId4">
                        <a:grayscl/>
                      </a:blip>
                      <a:stretch>
                        <a:fillRect/>
                      </a:stretch>
                    </p:blipFill>
                    <p:spPr>
                      <a:xfrm>
                        <a:off x="3981507" y="609287"/>
                        <a:ext cx="4219520" cy="1160553"/>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14B81EB5-7DA5-4656-871F-79851107CF84}"/>
              </a:ext>
            </a:extLst>
          </p:cNvPr>
          <p:cNvSpPr txBox="1"/>
          <p:nvPr/>
        </p:nvSpPr>
        <p:spPr>
          <a:xfrm>
            <a:off x="1543051" y="2335895"/>
            <a:ext cx="9248776" cy="369332"/>
          </a:xfrm>
          <a:prstGeom prst="rect">
            <a:avLst/>
          </a:prstGeom>
          <a:noFill/>
        </p:spPr>
        <p:txBody>
          <a:bodyPr wrap="square" rtlCol="0">
            <a:spAutoFit/>
          </a:bodyPr>
          <a:lstStyle/>
          <a:p>
            <a:r>
              <a:rPr lang="en-US" b="1" dirty="0"/>
              <a:t>July 15, 2021: AlphaFold2 paper in Nature + source code at GitHub + basic </a:t>
            </a:r>
            <a:r>
              <a:rPr lang="en-US" b="1" dirty="0" err="1"/>
              <a:t>Colab</a:t>
            </a:r>
            <a:r>
              <a:rPr lang="en-US" b="1" dirty="0"/>
              <a:t> by </a:t>
            </a:r>
            <a:r>
              <a:rPr lang="en-US" b="1" dirty="0" err="1"/>
              <a:t>Deepmind</a:t>
            </a:r>
            <a:endParaRPr lang="LID4096" b="1" dirty="0"/>
          </a:p>
        </p:txBody>
      </p:sp>
      <p:sp>
        <p:nvSpPr>
          <p:cNvPr id="10" name="TextBox 9">
            <a:extLst>
              <a:ext uri="{FF2B5EF4-FFF2-40B4-BE49-F238E27FC236}">
                <a16:creationId xmlns:a16="http://schemas.microsoft.com/office/drawing/2014/main" id="{6B176BBA-F295-4712-B095-7105CB7BD73F}"/>
              </a:ext>
            </a:extLst>
          </p:cNvPr>
          <p:cNvSpPr txBox="1"/>
          <p:nvPr/>
        </p:nvSpPr>
        <p:spPr>
          <a:xfrm>
            <a:off x="1543051" y="2876550"/>
            <a:ext cx="6657976" cy="369332"/>
          </a:xfrm>
          <a:prstGeom prst="rect">
            <a:avLst/>
          </a:prstGeom>
          <a:noFill/>
        </p:spPr>
        <p:txBody>
          <a:bodyPr wrap="square" rtlCol="0">
            <a:spAutoFit/>
          </a:bodyPr>
          <a:lstStyle/>
          <a:p>
            <a:r>
              <a:rPr lang="en-US" b="1" dirty="0"/>
              <a:t>July 18, 2021: MMSeqs2 + </a:t>
            </a:r>
            <a:r>
              <a:rPr lang="en-US" b="1" dirty="0" err="1"/>
              <a:t>AlphaFold</a:t>
            </a:r>
            <a:r>
              <a:rPr lang="en-US" b="1" dirty="0"/>
              <a:t> in </a:t>
            </a:r>
            <a:r>
              <a:rPr lang="en-US" b="1" dirty="0" err="1"/>
              <a:t>ColabFold</a:t>
            </a:r>
            <a:r>
              <a:rPr lang="en-US" b="1" dirty="0"/>
              <a:t> on Twitter</a:t>
            </a:r>
          </a:p>
        </p:txBody>
      </p:sp>
      <p:sp>
        <p:nvSpPr>
          <p:cNvPr id="12" name="TextBox 11">
            <a:extLst>
              <a:ext uri="{FF2B5EF4-FFF2-40B4-BE49-F238E27FC236}">
                <a16:creationId xmlns:a16="http://schemas.microsoft.com/office/drawing/2014/main" id="{16FE4226-BBDD-4308-BC81-7D9600833DD8}"/>
              </a:ext>
            </a:extLst>
          </p:cNvPr>
          <p:cNvSpPr txBox="1"/>
          <p:nvPr/>
        </p:nvSpPr>
        <p:spPr>
          <a:xfrm>
            <a:off x="1543051" y="3267076"/>
            <a:ext cx="9029701" cy="646331"/>
          </a:xfrm>
          <a:prstGeom prst="rect">
            <a:avLst/>
          </a:prstGeom>
          <a:noFill/>
        </p:spPr>
        <p:txBody>
          <a:bodyPr wrap="square" rtlCol="0">
            <a:spAutoFit/>
          </a:bodyPr>
          <a:lstStyle/>
          <a:p>
            <a:r>
              <a:rPr lang="en-US" b="1" dirty="0"/>
              <a:t>July 21, 2021: </a:t>
            </a:r>
            <a:r>
              <a:rPr lang="en-US" b="1" dirty="0">
                <a:hlinkClick r:id="rId5"/>
              </a:rPr>
              <a:t>https://towardsdatascience.com/google-colab-notebooks-are-already-running-deepminds-alphafold-v-2-92b4531ec127</a:t>
            </a:r>
            <a:r>
              <a:rPr lang="en-US" b="1" dirty="0"/>
              <a:t> </a:t>
            </a:r>
          </a:p>
        </p:txBody>
      </p:sp>
      <p:sp>
        <p:nvSpPr>
          <p:cNvPr id="13" name="TextBox 12">
            <a:extLst>
              <a:ext uri="{FF2B5EF4-FFF2-40B4-BE49-F238E27FC236}">
                <a16:creationId xmlns:a16="http://schemas.microsoft.com/office/drawing/2014/main" id="{CCF8650B-7F43-4316-A8D0-6459679B23C0}"/>
              </a:ext>
            </a:extLst>
          </p:cNvPr>
          <p:cNvSpPr txBox="1"/>
          <p:nvPr/>
        </p:nvSpPr>
        <p:spPr>
          <a:xfrm>
            <a:off x="1543051" y="4267201"/>
            <a:ext cx="8505826" cy="646331"/>
          </a:xfrm>
          <a:prstGeom prst="rect">
            <a:avLst/>
          </a:prstGeom>
          <a:noFill/>
        </p:spPr>
        <p:txBody>
          <a:bodyPr wrap="square" rtlCol="0">
            <a:spAutoFit/>
          </a:bodyPr>
          <a:lstStyle/>
          <a:p>
            <a:r>
              <a:rPr lang="en-US" b="1" dirty="0"/>
              <a:t>August 15, 2021: MMSeqs2 + </a:t>
            </a:r>
            <a:r>
              <a:rPr lang="en-US" b="1" dirty="0" err="1"/>
              <a:t>AlphaFold</a:t>
            </a:r>
            <a:r>
              <a:rPr lang="en-US" b="1" dirty="0"/>
              <a:t> / </a:t>
            </a:r>
            <a:r>
              <a:rPr lang="en-US" b="1" dirty="0" err="1"/>
              <a:t>RoseTTAFold</a:t>
            </a:r>
            <a:r>
              <a:rPr lang="en-US" b="1" dirty="0"/>
              <a:t> preprint in </a:t>
            </a:r>
            <a:r>
              <a:rPr lang="en-US" b="1" dirty="0" err="1"/>
              <a:t>bioRxiv</a:t>
            </a:r>
            <a:r>
              <a:rPr lang="en-US" b="1" dirty="0"/>
              <a:t>:</a:t>
            </a:r>
          </a:p>
          <a:p>
            <a:r>
              <a:rPr lang="en-US" b="1" dirty="0">
                <a:hlinkClick r:id="rId6"/>
              </a:rPr>
              <a:t>https://www.biorxiv.org/content/10.1101/2021.08.15.456425v1</a:t>
            </a:r>
            <a:r>
              <a:rPr lang="en-US" b="1" dirty="0"/>
              <a:t> </a:t>
            </a:r>
          </a:p>
        </p:txBody>
      </p:sp>
      <p:sp>
        <p:nvSpPr>
          <p:cNvPr id="14" name="TextBox 13">
            <a:extLst>
              <a:ext uri="{FF2B5EF4-FFF2-40B4-BE49-F238E27FC236}">
                <a16:creationId xmlns:a16="http://schemas.microsoft.com/office/drawing/2014/main" id="{5514F48D-D72F-46EC-BEBD-3187A3493140}"/>
              </a:ext>
            </a:extLst>
          </p:cNvPr>
          <p:cNvSpPr txBox="1"/>
          <p:nvPr/>
        </p:nvSpPr>
        <p:spPr>
          <a:xfrm>
            <a:off x="1543051" y="4991101"/>
            <a:ext cx="8505826" cy="646331"/>
          </a:xfrm>
          <a:prstGeom prst="rect">
            <a:avLst/>
          </a:prstGeom>
          <a:noFill/>
        </p:spPr>
        <p:txBody>
          <a:bodyPr wrap="square" rtlCol="0">
            <a:spAutoFit/>
          </a:bodyPr>
          <a:lstStyle/>
          <a:p>
            <a:r>
              <a:rPr lang="en-US" b="1" dirty="0"/>
              <a:t>August 18, 2021: </a:t>
            </a:r>
            <a:r>
              <a:rPr lang="en-US" b="1" dirty="0">
                <a:hlinkClick r:id="rId7"/>
              </a:rPr>
              <a:t>https://towardsdatascience.com/the-hype-on-alphafold-keeps-growing-with-this-new-preprint-a8c1f21d15c8</a:t>
            </a:r>
            <a:r>
              <a:rPr lang="en-US" b="1" dirty="0"/>
              <a:t> </a:t>
            </a:r>
          </a:p>
        </p:txBody>
      </p:sp>
      <p:sp>
        <p:nvSpPr>
          <p:cNvPr id="19" name="TextBox 18">
            <a:extLst>
              <a:ext uri="{FF2B5EF4-FFF2-40B4-BE49-F238E27FC236}">
                <a16:creationId xmlns:a16="http://schemas.microsoft.com/office/drawing/2014/main" id="{CEF2BAFF-2136-4BE7-B745-A1A00019A955}"/>
              </a:ext>
            </a:extLst>
          </p:cNvPr>
          <p:cNvSpPr txBox="1"/>
          <p:nvPr/>
        </p:nvSpPr>
        <p:spPr>
          <a:xfrm>
            <a:off x="1552576" y="6067425"/>
            <a:ext cx="8505826" cy="369332"/>
          </a:xfrm>
          <a:prstGeom prst="rect">
            <a:avLst/>
          </a:prstGeom>
          <a:noFill/>
        </p:spPr>
        <p:txBody>
          <a:bodyPr wrap="square" rtlCol="0">
            <a:spAutoFit/>
          </a:bodyPr>
          <a:lstStyle/>
          <a:p>
            <a:r>
              <a:rPr lang="en-US" b="1" dirty="0"/>
              <a:t>And more and more tweets, preprints, and papers…      Everything moving very fast!!</a:t>
            </a:r>
          </a:p>
        </p:txBody>
      </p:sp>
      <p:sp>
        <p:nvSpPr>
          <p:cNvPr id="16" name="TextBox 15">
            <a:extLst>
              <a:ext uri="{FF2B5EF4-FFF2-40B4-BE49-F238E27FC236}">
                <a16:creationId xmlns:a16="http://schemas.microsoft.com/office/drawing/2014/main" id="{A590A85C-06BE-477B-82B2-5D0A7FCD9BEE}"/>
              </a:ext>
            </a:extLst>
          </p:cNvPr>
          <p:cNvSpPr txBox="1"/>
          <p:nvPr/>
        </p:nvSpPr>
        <p:spPr>
          <a:xfrm rot="19800000">
            <a:off x="3834672" y="236353"/>
            <a:ext cx="1138537" cy="276999"/>
          </a:xfrm>
          <a:prstGeom prst="rect">
            <a:avLst/>
          </a:prstGeom>
          <a:noFill/>
        </p:spPr>
        <p:txBody>
          <a:bodyPr wrap="square" rtlCol="0">
            <a:spAutoFit/>
          </a:bodyPr>
          <a:lstStyle/>
          <a:p>
            <a:r>
              <a:rPr lang="en-US" sz="1200" b="1" dirty="0"/>
              <a:t>AF2@CASP14</a:t>
            </a:r>
            <a:endParaRPr lang="LID4096" sz="1200" b="1" dirty="0"/>
          </a:p>
        </p:txBody>
      </p:sp>
      <p:sp>
        <p:nvSpPr>
          <p:cNvPr id="17" name="TextBox 16">
            <a:extLst>
              <a:ext uri="{FF2B5EF4-FFF2-40B4-BE49-F238E27FC236}">
                <a16:creationId xmlns:a16="http://schemas.microsoft.com/office/drawing/2014/main" id="{349AF106-DFC8-4EF4-88FC-09D8BEF42C57}"/>
              </a:ext>
            </a:extLst>
          </p:cNvPr>
          <p:cNvSpPr txBox="1"/>
          <p:nvPr/>
        </p:nvSpPr>
        <p:spPr>
          <a:xfrm rot="19800000">
            <a:off x="5222935" y="859198"/>
            <a:ext cx="856455" cy="276999"/>
          </a:xfrm>
          <a:prstGeom prst="rect">
            <a:avLst/>
          </a:prstGeom>
          <a:noFill/>
        </p:spPr>
        <p:txBody>
          <a:bodyPr wrap="square" rtlCol="0">
            <a:spAutoFit/>
          </a:bodyPr>
          <a:lstStyle/>
          <a:p>
            <a:r>
              <a:rPr lang="en-US" sz="1200" b="1" dirty="0"/>
              <a:t>AF2 paper</a:t>
            </a:r>
            <a:endParaRPr lang="LID4096" sz="1200" b="1" dirty="0"/>
          </a:p>
        </p:txBody>
      </p:sp>
      <p:sp>
        <p:nvSpPr>
          <p:cNvPr id="18" name="TextBox 17">
            <a:extLst>
              <a:ext uri="{FF2B5EF4-FFF2-40B4-BE49-F238E27FC236}">
                <a16:creationId xmlns:a16="http://schemas.microsoft.com/office/drawing/2014/main" id="{61161087-3E7B-40E2-92D8-DC88CD08301A}"/>
              </a:ext>
            </a:extLst>
          </p:cNvPr>
          <p:cNvSpPr txBox="1"/>
          <p:nvPr/>
        </p:nvSpPr>
        <p:spPr>
          <a:xfrm>
            <a:off x="6305063" y="596948"/>
            <a:ext cx="1805169" cy="461665"/>
          </a:xfrm>
          <a:prstGeom prst="rect">
            <a:avLst/>
          </a:prstGeom>
          <a:noFill/>
        </p:spPr>
        <p:txBody>
          <a:bodyPr wrap="square" rtlCol="0">
            <a:spAutoFit/>
          </a:bodyPr>
          <a:lstStyle/>
          <a:p>
            <a:pPr algn="ctr"/>
            <a:r>
              <a:rPr lang="en-US" sz="1200" b="1" dirty="0"/>
              <a:t>Preprints + derived papers + Social media</a:t>
            </a:r>
            <a:endParaRPr lang="LID4096" sz="1200" b="1" dirty="0"/>
          </a:p>
        </p:txBody>
      </p:sp>
      <p:sp>
        <p:nvSpPr>
          <p:cNvPr id="20" name="TextBox 19">
            <a:extLst>
              <a:ext uri="{FF2B5EF4-FFF2-40B4-BE49-F238E27FC236}">
                <a16:creationId xmlns:a16="http://schemas.microsoft.com/office/drawing/2014/main" id="{62E250F5-57F6-4D04-9C16-18A4D076F023}"/>
              </a:ext>
            </a:extLst>
          </p:cNvPr>
          <p:cNvSpPr txBox="1"/>
          <p:nvPr/>
        </p:nvSpPr>
        <p:spPr>
          <a:xfrm>
            <a:off x="5704987" y="1704598"/>
            <a:ext cx="1047750" cy="307777"/>
          </a:xfrm>
          <a:prstGeom prst="rect">
            <a:avLst/>
          </a:prstGeom>
          <a:noFill/>
        </p:spPr>
        <p:txBody>
          <a:bodyPr wrap="square" rtlCol="0">
            <a:spAutoFit/>
          </a:bodyPr>
          <a:lstStyle/>
          <a:p>
            <a:r>
              <a:rPr lang="es-AR" sz="1400" b="1" i="1" dirty="0"/>
              <a:t>Date</a:t>
            </a:r>
            <a:endParaRPr lang="LID4096" sz="1400" b="1" i="1" dirty="0"/>
          </a:p>
        </p:txBody>
      </p:sp>
      <p:sp>
        <p:nvSpPr>
          <p:cNvPr id="21" name="TextBox 20">
            <a:extLst>
              <a:ext uri="{FF2B5EF4-FFF2-40B4-BE49-F238E27FC236}">
                <a16:creationId xmlns:a16="http://schemas.microsoft.com/office/drawing/2014/main" id="{E01E9E47-0DF7-4446-9425-77B8D58C0758}"/>
              </a:ext>
            </a:extLst>
          </p:cNvPr>
          <p:cNvSpPr txBox="1"/>
          <p:nvPr/>
        </p:nvSpPr>
        <p:spPr>
          <a:xfrm rot="16200000">
            <a:off x="3283793" y="1009629"/>
            <a:ext cx="994291" cy="307777"/>
          </a:xfrm>
          <a:prstGeom prst="rect">
            <a:avLst/>
          </a:prstGeom>
          <a:noFill/>
        </p:spPr>
        <p:txBody>
          <a:bodyPr wrap="square" rtlCol="0">
            <a:spAutoFit/>
          </a:bodyPr>
          <a:lstStyle/>
          <a:p>
            <a:r>
              <a:rPr lang="es-AR" sz="1400" b="1" i="1" dirty="0"/>
              <a:t># </a:t>
            </a:r>
            <a:r>
              <a:rPr lang="es-AR" sz="1400" b="1" i="1" dirty="0" err="1"/>
              <a:t>searches</a:t>
            </a:r>
            <a:endParaRPr lang="LID4096" sz="1400" b="1" i="1" dirty="0"/>
          </a:p>
        </p:txBody>
      </p:sp>
    </p:spTree>
    <p:extLst>
      <p:ext uri="{BB962C8B-B14F-4D97-AF65-F5344CB8AC3E}">
        <p14:creationId xmlns:p14="http://schemas.microsoft.com/office/powerpoint/2010/main" val="1480553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F4BF5-F95D-431A-9385-EEA15BF5949E}"/>
              </a:ext>
            </a:extLst>
          </p:cNvPr>
          <p:cNvSpPr>
            <a:spLocks noGrp="1"/>
          </p:cNvSpPr>
          <p:nvPr>
            <p:ph type="title"/>
          </p:nvPr>
        </p:nvSpPr>
        <p:spPr>
          <a:xfrm>
            <a:off x="1524000" y="167164"/>
            <a:ext cx="9144000" cy="1325563"/>
          </a:xfrm>
        </p:spPr>
        <p:txBody>
          <a:bodyPr>
            <a:normAutofit/>
          </a:bodyPr>
          <a:lstStyle/>
          <a:p>
            <a:r>
              <a:rPr lang="en-US" sz="3200" b="1" dirty="0"/>
              <a:t>Additional applications beyond modeling itself (mostly from twitter, initially anecdotal)</a:t>
            </a:r>
            <a:endParaRPr lang="LID4096" sz="3200" b="1" dirty="0"/>
          </a:p>
        </p:txBody>
      </p:sp>
      <p:sp>
        <p:nvSpPr>
          <p:cNvPr id="3" name="Content Placeholder 2">
            <a:extLst>
              <a:ext uri="{FF2B5EF4-FFF2-40B4-BE49-F238E27FC236}">
                <a16:creationId xmlns:a16="http://schemas.microsoft.com/office/drawing/2014/main" id="{D1136210-214E-4CCF-B465-ACA3219EABBA}"/>
              </a:ext>
            </a:extLst>
          </p:cNvPr>
          <p:cNvSpPr>
            <a:spLocks noGrp="1"/>
          </p:cNvSpPr>
          <p:nvPr>
            <p:ph idx="1"/>
          </p:nvPr>
        </p:nvSpPr>
        <p:spPr>
          <a:xfrm>
            <a:off x="1898126" y="1778491"/>
            <a:ext cx="8169799" cy="4351338"/>
          </a:xfrm>
        </p:spPr>
        <p:txBody>
          <a:bodyPr>
            <a:normAutofit/>
          </a:bodyPr>
          <a:lstStyle/>
          <a:p>
            <a:r>
              <a:rPr lang="en-US" sz="2400" dirty="0"/>
              <a:t>Prediction of protein complexes (new works out)</a:t>
            </a:r>
          </a:p>
          <a:p>
            <a:r>
              <a:rPr lang="en-US" sz="2400" dirty="0"/>
              <a:t>Prediction of disordered regions</a:t>
            </a:r>
          </a:p>
          <a:p>
            <a:r>
              <a:rPr lang="en-US" sz="2400" dirty="0"/>
              <a:t>Easily modeling inside cryo-EM (follow Tristan </a:t>
            </a:r>
            <a:r>
              <a:rPr lang="en-US" sz="2400" dirty="0" err="1"/>
              <a:t>Croll</a:t>
            </a:r>
            <a:r>
              <a:rPr lang="en-US" sz="2400" dirty="0"/>
              <a:t>)</a:t>
            </a:r>
          </a:p>
          <a:p>
            <a:r>
              <a:rPr lang="en-US" sz="2400" dirty="0"/>
              <a:t>Correcting models from cryo-EM (Tristan </a:t>
            </a:r>
            <a:r>
              <a:rPr lang="en-US" sz="2400" dirty="0" err="1"/>
              <a:t>Croll</a:t>
            </a:r>
            <a:r>
              <a:rPr lang="en-US" sz="2400" dirty="0"/>
              <a:t>)</a:t>
            </a:r>
          </a:p>
          <a:p>
            <a:r>
              <a:rPr lang="en-US" sz="2400" dirty="0"/>
              <a:t>Models for molecular replacement (already for some time in CASP, many in CASP14</a:t>
            </a:r>
          </a:p>
          <a:p>
            <a:r>
              <a:rPr lang="en-US" sz="2400" dirty="0"/>
              <a:t>Structure search on the models</a:t>
            </a:r>
          </a:p>
          <a:p>
            <a:endParaRPr lang="en-US" sz="2400" dirty="0"/>
          </a:p>
          <a:p>
            <a:endParaRPr lang="LID4096" sz="2400" dirty="0"/>
          </a:p>
        </p:txBody>
      </p:sp>
    </p:spTree>
    <p:extLst>
      <p:ext uri="{BB962C8B-B14F-4D97-AF65-F5344CB8AC3E}">
        <p14:creationId xmlns:p14="http://schemas.microsoft.com/office/powerpoint/2010/main" val="622816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E6DA587-0DB9-485B-A08B-338BFE45F44B}"/>
              </a:ext>
            </a:extLst>
          </p:cNvPr>
          <p:cNvSpPr txBox="1"/>
          <p:nvPr/>
        </p:nvSpPr>
        <p:spPr>
          <a:xfrm>
            <a:off x="3005854" y="1206018"/>
            <a:ext cx="6074126" cy="5355312"/>
          </a:xfrm>
          <a:prstGeom prst="rect">
            <a:avLst/>
          </a:prstGeom>
          <a:noFill/>
        </p:spPr>
        <p:txBody>
          <a:bodyPr wrap="square" rtlCol="0">
            <a:spAutoFit/>
          </a:bodyPr>
          <a:lstStyle/>
          <a:p>
            <a:pPr algn="ctr"/>
            <a:r>
              <a:rPr lang="en-US" b="1" dirty="0"/>
              <a:t>New structures </a:t>
            </a:r>
            <a:r>
              <a:rPr lang="en-US" b="1" dirty="0">
                <a:sym typeface="Wingdings" panose="05000000000000000000" pitchFamily="2" charset="2"/>
              </a:rPr>
              <a:t>          CASP organizers           Assessors</a:t>
            </a:r>
          </a:p>
          <a:p>
            <a:pPr algn="ctr"/>
            <a:endParaRPr lang="en-US" b="1" dirty="0">
              <a:sym typeface="Wingdings" panose="05000000000000000000" pitchFamily="2" charset="2"/>
            </a:endParaRPr>
          </a:p>
          <a:p>
            <a:pPr algn="ctr"/>
            <a:r>
              <a:rPr lang="en-US" b="1" dirty="0">
                <a:sym typeface="Wingdings" panose="05000000000000000000" pitchFamily="2" charset="2"/>
              </a:rPr>
              <a:t>      Predictors</a:t>
            </a:r>
            <a:endParaRPr lang="en-US" b="1" dirty="0"/>
          </a:p>
          <a:p>
            <a:pPr algn="ctr"/>
            <a:endParaRPr lang="en-US" b="1" dirty="0"/>
          </a:p>
          <a:p>
            <a:pPr algn="ctr"/>
            <a:endParaRPr lang="en-US" b="1" dirty="0"/>
          </a:p>
          <a:p>
            <a:pPr algn="ctr"/>
            <a:r>
              <a:rPr lang="en-US" b="1" dirty="0">
                <a:solidFill>
                  <a:schemeClr val="bg1">
                    <a:lumMod val="50000"/>
                  </a:schemeClr>
                </a:solidFill>
              </a:rPr>
              <a:t>My involvement in CASP… </a:t>
            </a:r>
          </a:p>
          <a:p>
            <a:pPr algn="ctr"/>
            <a:endParaRPr lang="en-US" b="1" dirty="0">
              <a:solidFill>
                <a:schemeClr val="bg1">
                  <a:lumMod val="50000"/>
                </a:schemeClr>
              </a:solidFill>
            </a:endParaRPr>
          </a:p>
          <a:p>
            <a:pPr algn="ctr"/>
            <a:r>
              <a:rPr lang="en-US" b="1" dirty="0">
                <a:solidFill>
                  <a:schemeClr val="bg1">
                    <a:lumMod val="50000"/>
                  </a:schemeClr>
                </a:solidFill>
              </a:rPr>
              <a:t>Assessor:   CASP12 and 13 (see </a:t>
            </a:r>
            <a:r>
              <a:rPr lang="en-US" b="1" i="1" dirty="0">
                <a:solidFill>
                  <a:schemeClr val="bg1">
                    <a:lumMod val="50000"/>
                  </a:schemeClr>
                </a:solidFill>
              </a:rPr>
              <a:t>Proteins</a:t>
            </a:r>
            <a:r>
              <a:rPr lang="en-US" b="1" dirty="0">
                <a:solidFill>
                  <a:schemeClr val="bg1">
                    <a:lumMod val="50000"/>
                  </a:schemeClr>
                </a:solidFill>
              </a:rPr>
              <a:t> 2018 and 2019)</a:t>
            </a:r>
          </a:p>
          <a:p>
            <a:pPr algn="ctr"/>
            <a:endParaRPr lang="en-US" b="1" dirty="0">
              <a:solidFill>
                <a:schemeClr val="bg1">
                  <a:lumMod val="50000"/>
                </a:schemeClr>
              </a:solidFill>
            </a:endParaRPr>
          </a:p>
          <a:p>
            <a:pPr algn="ctr"/>
            <a:r>
              <a:rPr lang="en-US" b="1" dirty="0">
                <a:solidFill>
                  <a:schemeClr val="bg1">
                    <a:lumMod val="50000"/>
                  </a:schemeClr>
                </a:solidFill>
              </a:rPr>
              <a:t>Structure contributor in CASP15 (</a:t>
            </a:r>
            <a:r>
              <a:rPr lang="en-US" b="1" i="1" dirty="0">
                <a:solidFill>
                  <a:schemeClr val="bg1">
                    <a:lumMod val="50000"/>
                  </a:schemeClr>
                </a:solidFill>
              </a:rPr>
              <a:t>Proteins </a:t>
            </a:r>
            <a:r>
              <a:rPr lang="en-US" b="1" dirty="0">
                <a:solidFill>
                  <a:schemeClr val="bg1">
                    <a:lumMod val="50000"/>
                  </a:schemeClr>
                </a:solidFill>
              </a:rPr>
              <a:t>2023)</a:t>
            </a:r>
          </a:p>
          <a:p>
            <a:pPr algn="ctr"/>
            <a:endParaRPr lang="en-US" b="1" dirty="0"/>
          </a:p>
          <a:p>
            <a:pPr algn="ctr"/>
            <a:r>
              <a:rPr lang="en-US" b="1" dirty="0">
                <a:solidFill>
                  <a:schemeClr val="bg1">
                    <a:lumMod val="50000"/>
                  </a:schemeClr>
                </a:solidFill>
              </a:rPr>
              <a:t>Practical, overarching review in CASP16 (in revision)</a:t>
            </a:r>
          </a:p>
          <a:p>
            <a:pPr algn="ctr"/>
            <a:endParaRPr lang="en-US" b="1" dirty="0">
              <a:solidFill>
                <a:schemeClr val="bg1">
                  <a:lumMod val="50000"/>
                </a:schemeClr>
              </a:solidFill>
            </a:endParaRPr>
          </a:p>
          <a:p>
            <a:pPr algn="ctr"/>
            <a:endParaRPr lang="en-US" b="1" dirty="0">
              <a:solidFill>
                <a:schemeClr val="bg1">
                  <a:lumMod val="50000"/>
                </a:schemeClr>
              </a:solidFill>
            </a:endParaRPr>
          </a:p>
          <a:p>
            <a:pPr algn="ctr"/>
            <a:endParaRPr lang="es-AR" b="1" dirty="0"/>
          </a:p>
          <a:p>
            <a:pPr algn="ctr"/>
            <a:endParaRPr lang="es-AR" b="1" dirty="0"/>
          </a:p>
          <a:p>
            <a:pPr algn="ctr"/>
            <a:endParaRPr lang="es-AR" b="1" dirty="0"/>
          </a:p>
          <a:p>
            <a:pPr algn="ctr"/>
            <a:endParaRPr lang="es-AR" b="1" dirty="0"/>
          </a:p>
          <a:p>
            <a:pPr algn="ctr"/>
            <a:r>
              <a:rPr lang="es-AR" b="1" dirty="0"/>
              <a:t>CASP en español:</a:t>
            </a:r>
            <a:r>
              <a:rPr lang="en-US" b="1" dirty="0"/>
              <a:t> </a:t>
            </a:r>
            <a:r>
              <a:rPr lang="en-US" b="1" i="1" dirty="0" err="1"/>
              <a:t>Química</a:t>
            </a:r>
            <a:r>
              <a:rPr lang="en-US" b="1" i="1" dirty="0"/>
              <a:t> Viva</a:t>
            </a:r>
            <a:r>
              <a:rPr lang="en-US" b="1" dirty="0"/>
              <a:t> 17 (1) 2018</a:t>
            </a:r>
          </a:p>
        </p:txBody>
      </p:sp>
      <p:sp>
        <p:nvSpPr>
          <p:cNvPr id="4" name="Rectangle 3"/>
          <p:cNvSpPr/>
          <p:nvPr/>
        </p:nvSpPr>
        <p:spPr>
          <a:xfrm>
            <a:off x="1524000" y="11033"/>
            <a:ext cx="9144000" cy="584775"/>
          </a:xfrm>
          <a:prstGeom prst="rect">
            <a:avLst/>
          </a:prstGeom>
        </p:spPr>
        <p:txBody>
          <a:bodyPr wrap="square">
            <a:spAutoFit/>
          </a:bodyPr>
          <a:lstStyle/>
          <a:p>
            <a:pPr algn="ctr"/>
            <a:r>
              <a:rPr lang="en-US" b="1" dirty="0"/>
              <a:t>Our online web app facilitates assessment and easily opens up results</a:t>
            </a:r>
          </a:p>
          <a:p>
            <a:pPr algn="ctr"/>
            <a:r>
              <a:rPr lang="en-US" sz="1400" dirty="0">
                <a:hlinkClick r:id="rId3"/>
              </a:rPr>
              <a:t>http://predictioncenter.org/casp13/casp13-topology-assessment/</a:t>
            </a:r>
            <a:endParaRPr lang="en-US" sz="1400" dirty="0"/>
          </a:p>
        </p:txBody>
      </p:sp>
      <p:sp>
        <p:nvSpPr>
          <p:cNvPr id="7" name="Slide Number Placeholder 6">
            <a:extLst>
              <a:ext uri="{FF2B5EF4-FFF2-40B4-BE49-F238E27FC236}">
                <a16:creationId xmlns:a16="http://schemas.microsoft.com/office/drawing/2014/main" id="{1DE339D4-22CF-4A6B-B458-422DFFC01192}"/>
              </a:ext>
            </a:extLst>
          </p:cNvPr>
          <p:cNvSpPr>
            <a:spLocks noGrp="1"/>
          </p:cNvSpPr>
          <p:nvPr>
            <p:ph type="sldNum" sz="quarter" idx="12"/>
          </p:nvPr>
        </p:nvSpPr>
        <p:spPr>
          <a:xfrm>
            <a:off x="8534400" y="6492876"/>
            <a:ext cx="2133600" cy="365125"/>
          </a:xfrm>
        </p:spPr>
        <p:txBody>
          <a:bodyPr/>
          <a:lstStyle/>
          <a:p>
            <a:fld id="{B7BAC2AB-1E6F-4A95-9245-B46318CC102D}" type="slidenum">
              <a:rPr lang="en-US" smtClean="0"/>
              <a:t>4</a:t>
            </a:fld>
            <a:endParaRPr lang="en-US" dirty="0"/>
          </a:p>
        </p:txBody>
      </p:sp>
      <p:cxnSp>
        <p:nvCxnSpPr>
          <p:cNvPr id="9" name="Straight Arrow Connector 8">
            <a:extLst>
              <a:ext uri="{FF2B5EF4-FFF2-40B4-BE49-F238E27FC236}">
                <a16:creationId xmlns:a16="http://schemas.microsoft.com/office/drawing/2014/main" id="{D9813410-E835-427E-BE74-1ECE6B1F421D}"/>
              </a:ext>
            </a:extLst>
          </p:cNvPr>
          <p:cNvCxnSpPr/>
          <p:nvPr/>
        </p:nvCxnSpPr>
        <p:spPr>
          <a:xfrm>
            <a:off x="5040130" y="1392211"/>
            <a:ext cx="4572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E09D293-2B40-4BC5-B616-F77FA22FD3F7}"/>
              </a:ext>
            </a:extLst>
          </p:cNvPr>
          <p:cNvCxnSpPr/>
          <p:nvPr/>
        </p:nvCxnSpPr>
        <p:spPr>
          <a:xfrm>
            <a:off x="7108627" y="1392211"/>
            <a:ext cx="4572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9FC6020-A402-4242-B701-15F8E6AA6881}"/>
              </a:ext>
            </a:extLst>
          </p:cNvPr>
          <p:cNvCxnSpPr>
            <a:cxnSpLocks/>
          </p:cNvCxnSpPr>
          <p:nvPr/>
        </p:nvCxnSpPr>
        <p:spPr>
          <a:xfrm flipV="1">
            <a:off x="6211592" y="1488120"/>
            <a:ext cx="0" cy="31959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392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A286F7-CBF6-419A-927B-8A5B1B14B97C}"/>
              </a:ext>
            </a:extLst>
          </p:cNvPr>
          <p:cNvSpPr>
            <a:spLocks noGrp="1"/>
          </p:cNvSpPr>
          <p:nvPr>
            <p:ph type="sldNum" sz="quarter" idx="12"/>
          </p:nvPr>
        </p:nvSpPr>
        <p:spPr/>
        <p:txBody>
          <a:bodyPr/>
          <a:lstStyle/>
          <a:p>
            <a:fld id="{B7BAC2AB-1E6F-4A95-9245-B46318CC102D}" type="slidenum">
              <a:rPr lang="en-US" smtClean="0"/>
              <a:t>40</a:t>
            </a:fld>
            <a:endParaRPr lang="en-US"/>
          </a:p>
        </p:txBody>
      </p:sp>
      <p:sp>
        <p:nvSpPr>
          <p:cNvPr id="5" name="Rectangle 4">
            <a:extLst>
              <a:ext uri="{FF2B5EF4-FFF2-40B4-BE49-F238E27FC236}">
                <a16:creationId xmlns:a16="http://schemas.microsoft.com/office/drawing/2014/main" id="{4416028D-AEC2-4168-B402-FB57E45D019A}"/>
              </a:ext>
            </a:extLst>
          </p:cNvPr>
          <p:cNvSpPr/>
          <p:nvPr/>
        </p:nvSpPr>
        <p:spPr>
          <a:xfrm>
            <a:off x="1400176" y="614661"/>
            <a:ext cx="9143999" cy="646331"/>
          </a:xfrm>
          <a:prstGeom prst="rect">
            <a:avLst/>
          </a:prstGeom>
        </p:spPr>
        <p:txBody>
          <a:bodyPr wrap="square">
            <a:spAutoFit/>
          </a:bodyPr>
          <a:lstStyle/>
          <a:p>
            <a:pPr algn="r"/>
            <a:r>
              <a:rPr lang="LID4096" dirty="0">
                <a:hlinkClick r:id="rId2"/>
              </a:rPr>
              <a:t>https://towardsdatascience.com/alphafold-2-spin-offs-three-months-after-its-official-release-90c2d8714757</a:t>
            </a:r>
            <a:r>
              <a:rPr lang="es-AR" dirty="0"/>
              <a:t> </a:t>
            </a:r>
            <a:endParaRPr lang="LID4096" dirty="0"/>
          </a:p>
        </p:txBody>
      </p:sp>
      <p:sp>
        <p:nvSpPr>
          <p:cNvPr id="7" name="Title 1">
            <a:extLst>
              <a:ext uri="{FF2B5EF4-FFF2-40B4-BE49-F238E27FC236}">
                <a16:creationId xmlns:a16="http://schemas.microsoft.com/office/drawing/2014/main" id="{32BE1129-C309-470C-8204-7A4DF8FB6F10}"/>
              </a:ext>
            </a:extLst>
          </p:cNvPr>
          <p:cNvSpPr>
            <a:spLocks noGrp="1"/>
          </p:cNvSpPr>
          <p:nvPr>
            <p:ph type="title"/>
          </p:nvPr>
        </p:nvSpPr>
        <p:spPr>
          <a:xfrm>
            <a:off x="1524000" y="1"/>
            <a:ext cx="9144000" cy="561975"/>
          </a:xfrm>
        </p:spPr>
        <p:txBody>
          <a:bodyPr>
            <a:normAutofit/>
          </a:bodyPr>
          <a:lstStyle/>
          <a:p>
            <a:r>
              <a:rPr lang="en-US" sz="2800" b="1" dirty="0" err="1"/>
              <a:t>AlphaFold</a:t>
            </a:r>
            <a:r>
              <a:rPr lang="en-US" sz="2800" b="1" dirty="0"/>
              <a:t> 2 spin-offs three months after its official release</a:t>
            </a:r>
            <a:endParaRPr lang="LID4096" sz="2800" b="1" dirty="0"/>
          </a:p>
        </p:txBody>
      </p:sp>
      <p:pic>
        <p:nvPicPr>
          <p:cNvPr id="9" name="Picture 8">
            <a:extLst>
              <a:ext uri="{FF2B5EF4-FFF2-40B4-BE49-F238E27FC236}">
                <a16:creationId xmlns:a16="http://schemas.microsoft.com/office/drawing/2014/main" id="{B29067FD-AA96-4629-925A-F45CBB68B80A}"/>
              </a:ext>
            </a:extLst>
          </p:cNvPr>
          <p:cNvPicPr>
            <a:picLocks noChangeAspect="1"/>
          </p:cNvPicPr>
          <p:nvPr/>
        </p:nvPicPr>
        <p:blipFill>
          <a:blip r:embed="rId3"/>
          <a:stretch>
            <a:fillRect/>
          </a:stretch>
        </p:blipFill>
        <p:spPr>
          <a:xfrm>
            <a:off x="1714501" y="1168805"/>
            <a:ext cx="5569715" cy="6117820"/>
          </a:xfrm>
          <a:prstGeom prst="rect">
            <a:avLst/>
          </a:prstGeom>
        </p:spPr>
      </p:pic>
      <p:sp>
        <p:nvSpPr>
          <p:cNvPr id="10" name="TextBox 9">
            <a:extLst>
              <a:ext uri="{FF2B5EF4-FFF2-40B4-BE49-F238E27FC236}">
                <a16:creationId xmlns:a16="http://schemas.microsoft.com/office/drawing/2014/main" id="{8FF985E4-71F2-4DBB-893B-3725C688E460}"/>
              </a:ext>
            </a:extLst>
          </p:cNvPr>
          <p:cNvSpPr txBox="1"/>
          <p:nvPr/>
        </p:nvSpPr>
        <p:spPr>
          <a:xfrm>
            <a:off x="5705475" y="2505076"/>
            <a:ext cx="1381126" cy="307777"/>
          </a:xfrm>
          <a:prstGeom prst="rect">
            <a:avLst/>
          </a:prstGeom>
          <a:noFill/>
        </p:spPr>
        <p:txBody>
          <a:bodyPr wrap="square" rtlCol="0">
            <a:spAutoFit/>
          </a:bodyPr>
          <a:lstStyle/>
          <a:p>
            <a:r>
              <a:rPr lang="en-US" sz="1400" b="1" dirty="0">
                <a:solidFill>
                  <a:srgbClr val="FF0000"/>
                </a:solidFill>
              </a:rPr>
              <a:t>(EBI-</a:t>
            </a:r>
            <a:r>
              <a:rPr lang="en-US" sz="1400" b="1" dirty="0" err="1">
                <a:solidFill>
                  <a:srgbClr val="FF0000"/>
                </a:solidFill>
              </a:rPr>
              <a:t>AlphaFold</a:t>
            </a:r>
            <a:r>
              <a:rPr lang="en-US" sz="1400" b="1" dirty="0">
                <a:solidFill>
                  <a:srgbClr val="FF0000"/>
                </a:solidFill>
              </a:rPr>
              <a:t>)</a:t>
            </a:r>
            <a:endParaRPr lang="LID4096" sz="1400" b="1" dirty="0">
              <a:solidFill>
                <a:srgbClr val="FF0000"/>
              </a:solidFill>
            </a:endParaRPr>
          </a:p>
        </p:txBody>
      </p:sp>
      <p:sp>
        <p:nvSpPr>
          <p:cNvPr id="11" name="TextBox 10">
            <a:extLst>
              <a:ext uri="{FF2B5EF4-FFF2-40B4-BE49-F238E27FC236}">
                <a16:creationId xmlns:a16="http://schemas.microsoft.com/office/drawing/2014/main" id="{7D12076E-31AD-4D09-874C-E5A3265D9018}"/>
              </a:ext>
            </a:extLst>
          </p:cNvPr>
          <p:cNvSpPr txBox="1"/>
          <p:nvPr/>
        </p:nvSpPr>
        <p:spPr>
          <a:xfrm>
            <a:off x="5257800" y="2876551"/>
            <a:ext cx="3638550" cy="307777"/>
          </a:xfrm>
          <a:prstGeom prst="rect">
            <a:avLst/>
          </a:prstGeom>
          <a:noFill/>
        </p:spPr>
        <p:txBody>
          <a:bodyPr wrap="square" rtlCol="0">
            <a:spAutoFit/>
          </a:bodyPr>
          <a:lstStyle/>
          <a:p>
            <a:r>
              <a:rPr lang="en-US" sz="1400" b="1" dirty="0">
                <a:solidFill>
                  <a:srgbClr val="FF0000"/>
                </a:solidFill>
              </a:rPr>
              <a:t>(Baker lab using </a:t>
            </a:r>
            <a:r>
              <a:rPr lang="en-US" sz="1400" b="1" dirty="0" err="1">
                <a:solidFill>
                  <a:srgbClr val="FF0000"/>
                </a:solidFill>
              </a:rPr>
              <a:t>AlphaFold</a:t>
            </a:r>
            <a:r>
              <a:rPr lang="en-US" sz="1400" b="1" dirty="0">
                <a:solidFill>
                  <a:srgbClr val="FF0000"/>
                </a:solidFill>
              </a:rPr>
              <a:t> + </a:t>
            </a:r>
            <a:r>
              <a:rPr lang="en-US" sz="1400" b="1" dirty="0" err="1">
                <a:solidFill>
                  <a:srgbClr val="FF0000"/>
                </a:solidFill>
              </a:rPr>
              <a:t>RoseTTAFold</a:t>
            </a:r>
            <a:r>
              <a:rPr lang="en-US" sz="1400" b="1" dirty="0">
                <a:solidFill>
                  <a:srgbClr val="FF0000"/>
                </a:solidFill>
              </a:rPr>
              <a:t>)</a:t>
            </a:r>
            <a:endParaRPr lang="LID4096" sz="1400" b="1" dirty="0">
              <a:solidFill>
                <a:srgbClr val="FF0000"/>
              </a:solidFill>
            </a:endParaRPr>
          </a:p>
        </p:txBody>
      </p:sp>
      <p:sp>
        <p:nvSpPr>
          <p:cNvPr id="12" name="TextBox 11">
            <a:extLst>
              <a:ext uri="{FF2B5EF4-FFF2-40B4-BE49-F238E27FC236}">
                <a16:creationId xmlns:a16="http://schemas.microsoft.com/office/drawing/2014/main" id="{13CEEE0B-2D1E-4411-82AA-54251D34907F}"/>
              </a:ext>
            </a:extLst>
          </p:cNvPr>
          <p:cNvSpPr txBox="1"/>
          <p:nvPr/>
        </p:nvSpPr>
        <p:spPr>
          <a:xfrm>
            <a:off x="6067426" y="3228976"/>
            <a:ext cx="1876425" cy="307777"/>
          </a:xfrm>
          <a:prstGeom prst="rect">
            <a:avLst/>
          </a:prstGeom>
          <a:noFill/>
        </p:spPr>
        <p:txBody>
          <a:bodyPr wrap="square" rtlCol="0">
            <a:spAutoFit/>
          </a:bodyPr>
          <a:lstStyle/>
          <a:p>
            <a:r>
              <a:rPr lang="en-US" sz="1400" b="1" dirty="0">
                <a:solidFill>
                  <a:srgbClr val="FF0000"/>
                </a:solidFill>
              </a:rPr>
              <a:t>(New from </a:t>
            </a:r>
            <a:r>
              <a:rPr lang="en-US" sz="1400" b="1" dirty="0" err="1">
                <a:solidFill>
                  <a:srgbClr val="FF0000"/>
                </a:solidFill>
              </a:rPr>
              <a:t>Deepmind</a:t>
            </a:r>
            <a:r>
              <a:rPr lang="en-US" sz="1400" b="1" dirty="0">
                <a:solidFill>
                  <a:srgbClr val="FF0000"/>
                </a:solidFill>
              </a:rPr>
              <a:t>)</a:t>
            </a:r>
            <a:endParaRPr lang="LID4096" sz="1400" b="1" dirty="0">
              <a:solidFill>
                <a:srgbClr val="FF0000"/>
              </a:solidFill>
            </a:endParaRPr>
          </a:p>
        </p:txBody>
      </p:sp>
      <p:sp>
        <p:nvSpPr>
          <p:cNvPr id="13" name="TextBox 12">
            <a:extLst>
              <a:ext uri="{FF2B5EF4-FFF2-40B4-BE49-F238E27FC236}">
                <a16:creationId xmlns:a16="http://schemas.microsoft.com/office/drawing/2014/main" id="{D411711E-40A3-4FFD-95E1-D2369EFFB3BF}"/>
              </a:ext>
            </a:extLst>
          </p:cNvPr>
          <p:cNvSpPr txBox="1"/>
          <p:nvPr/>
        </p:nvSpPr>
        <p:spPr>
          <a:xfrm>
            <a:off x="7181850" y="4133850"/>
            <a:ext cx="3314700" cy="738664"/>
          </a:xfrm>
          <a:prstGeom prst="rect">
            <a:avLst/>
          </a:prstGeom>
          <a:noFill/>
        </p:spPr>
        <p:txBody>
          <a:bodyPr wrap="square" rtlCol="0">
            <a:spAutoFit/>
          </a:bodyPr>
          <a:lstStyle/>
          <a:p>
            <a:r>
              <a:rPr lang="en-US" sz="1400" b="1" dirty="0">
                <a:solidFill>
                  <a:srgbClr val="FF0000"/>
                </a:solidFill>
              </a:rPr>
              <a:t>Especially </a:t>
            </a:r>
            <a:r>
              <a:rPr lang="en-US" sz="1400" b="1" dirty="0">
                <a:solidFill>
                  <a:srgbClr val="FF0000"/>
                </a:solidFill>
                <a:hlinkClick r:id="rId4"/>
              </a:rPr>
              <a:t>https://www.biorxiv.org/content/10.1101/2021.09.26.461876v1</a:t>
            </a:r>
            <a:r>
              <a:rPr lang="en-US" sz="1400" b="1" dirty="0">
                <a:solidFill>
                  <a:srgbClr val="FF0000"/>
                </a:solidFill>
              </a:rPr>
              <a:t> </a:t>
            </a:r>
            <a:endParaRPr lang="LID4096" sz="1400" b="1" dirty="0">
              <a:solidFill>
                <a:srgbClr val="FF0000"/>
              </a:solidFill>
            </a:endParaRPr>
          </a:p>
        </p:txBody>
      </p:sp>
      <p:sp>
        <p:nvSpPr>
          <p:cNvPr id="14" name="TextBox 13">
            <a:extLst>
              <a:ext uri="{FF2B5EF4-FFF2-40B4-BE49-F238E27FC236}">
                <a16:creationId xmlns:a16="http://schemas.microsoft.com/office/drawing/2014/main" id="{C8BB0BBF-F453-4782-B0A1-973EE8A0DA80}"/>
              </a:ext>
            </a:extLst>
          </p:cNvPr>
          <p:cNvSpPr txBox="1"/>
          <p:nvPr/>
        </p:nvSpPr>
        <p:spPr>
          <a:xfrm>
            <a:off x="7096125" y="5257801"/>
            <a:ext cx="3228975" cy="307777"/>
          </a:xfrm>
          <a:prstGeom prst="rect">
            <a:avLst/>
          </a:prstGeom>
          <a:noFill/>
        </p:spPr>
        <p:txBody>
          <a:bodyPr wrap="square" rtlCol="0">
            <a:spAutoFit/>
          </a:bodyPr>
          <a:lstStyle/>
          <a:p>
            <a:r>
              <a:rPr lang="en-US" sz="1400" b="1" dirty="0">
                <a:solidFill>
                  <a:srgbClr val="FF0000"/>
                </a:solidFill>
              </a:rPr>
              <a:t>Para </a:t>
            </a:r>
            <a:r>
              <a:rPr lang="en-US" sz="1400" b="1" dirty="0" err="1">
                <a:solidFill>
                  <a:srgbClr val="FF0000"/>
                </a:solidFill>
              </a:rPr>
              <a:t>corregir</a:t>
            </a:r>
            <a:r>
              <a:rPr lang="en-US" sz="1400" b="1" dirty="0">
                <a:solidFill>
                  <a:srgbClr val="FF0000"/>
                </a:solidFill>
              </a:rPr>
              <a:t> a los </a:t>
            </a:r>
            <a:r>
              <a:rPr lang="en-US" sz="1400" b="1" dirty="0" err="1">
                <a:solidFill>
                  <a:srgbClr val="FF0000"/>
                </a:solidFill>
              </a:rPr>
              <a:t>medios</a:t>
            </a:r>
            <a:r>
              <a:rPr lang="en-US" sz="1400" b="1" dirty="0">
                <a:solidFill>
                  <a:srgbClr val="FF0000"/>
                </a:solidFill>
              </a:rPr>
              <a:t>...</a:t>
            </a:r>
            <a:endParaRPr lang="LID4096" sz="1400" b="1" dirty="0">
              <a:solidFill>
                <a:srgbClr val="FF0000"/>
              </a:solidFill>
            </a:endParaRPr>
          </a:p>
        </p:txBody>
      </p:sp>
      <p:sp>
        <p:nvSpPr>
          <p:cNvPr id="15" name="TextBox 14">
            <a:extLst>
              <a:ext uri="{FF2B5EF4-FFF2-40B4-BE49-F238E27FC236}">
                <a16:creationId xmlns:a16="http://schemas.microsoft.com/office/drawing/2014/main" id="{2F366ED6-A0BD-4ABC-989C-2D89CED4CA8F}"/>
              </a:ext>
            </a:extLst>
          </p:cNvPr>
          <p:cNvSpPr txBox="1"/>
          <p:nvPr/>
        </p:nvSpPr>
        <p:spPr>
          <a:xfrm>
            <a:off x="6429375" y="5953126"/>
            <a:ext cx="3886201" cy="307777"/>
          </a:xfrm>
          <a:prstGeom prst="rect">
            <a:avLst/>
          </a:prstGeom>
          <a:noFill/>
        </p:spPr>
        <p:txBody>
          <a:bodyPr wrap="square" rtlCol="0">
            <a:spAutoFit/>
          </a:bodyPr>
          <a:lstStyle/>
          <a:p>
            <a:r>
              <a:rPr lang="en-US" sz="1400" b="1" dirty="0" err="1">
                <a:solidFill>
                  <a:srgbClr val="FF0000"/>
                </a:solidFill>
              </a:rPr>
              <a:t>Opiniones</a:t>
            </a:r>
            <a:r>
              <a:rPr lang="en-US" sz="1400" b="1" dirty="0">
                <a:solidFill>
                  <a:srgbClr val="FF0000"/>
                </a:solidFill>
              </a:rPr>
              <a:t> </a:t>
            </a:r>
            <a:r>
              <a:rPr lang="en-US" sz="1400" b="1" dirty="0" err="1">
                <a:solidFill>
                  <a:srgbClr val="FF0000"/>
                </a:solidFill>
              </a:rPr>
              <a:t>sobre</a:t>
            </a:r>
            <a:r>
              <a:rPr lang="en-US" sz="1400" b="1" dirty="0">
                <a:solidFill>
                  <a:srgbClr val="FF0000"/>
                </a:solidFill>
              </a:rPr>
              <a:t> machine learning </a:t>
            </a:r>
            <a:r>
              <a:rPr lang="en-US" sz="1400" b="1" dirty="0" err="1">
                <a:solidFill>
                  <a:srgbClr val="FF0000"/>
                </a:solidFill>
              </a:rPr>
              <a:t>en</a:t>
            </a:r>
            <a:r>
              <a:rPr lang="en-US" sz="1400" b="1" dirty="0">
                <a:solidFill>
                  <a:srgbClr val="FF0000"/>
                </a:solidFill>
              </a:rPr>
              <a:t> </a:t>
            </a:r>
            <a:r>
              <a:rPr lang="en-US" sz="1400" b="1" dirty="0" err="1">
                <a:solidFill>
                  <a:srgbClr val="FF0000"/>
                </a:solidFill>
              </a:rPr>
              <a:t>biología</a:t>
            </a:r>
            <a:endParaRPr lang="LID4096" sz="1400" b="1" dirty="0">
              <a:solidFill>
                <a:srgbClr val="FF0000"/>
              </a:solidFill>
            </a:endParaRPr>
          </a:p>
        </p:txBody>
      </p:sp>
      <p:sp>
        <p:nvSpPr>
          <p:cNvPr id="16" name="TextBox 15">
            <a:extLst>
              <a:ext uri="{FF2B5EF4-FFF2-40B4-BE49-F238E27FC236}">
                <a16:creationId xmlns:a16="http://schemas.microsoft.com/office/drawing/2014/main" id="{7B6D8FFD-625B-4881-8B41-E7148AF99428}"/>
              </a:ext>
            </a:extLst>
          </p:cNvPr>
          <p:cNvSpPr txBox="1"/>
          <p:nvPr/>
        </p:nvSpPr>
        <p:spPr>
          <a:xfrm>
            <a:off x="6438900" y="6448426"/>
            <a:ext cx="3886201" cy="307777"/>
          </a:xfrm>
          <a:prstGeom prst="rect">
            <a:avLst/>
          </a:prstGeom>
          <a:noFill/>
        </p:spPr>
        <p:txBody>
          <a:bodyPr wrap="square" rtlCol="0">
            <a:spAutoFit/>
          </a:bodyPr>
          <a:lstStyle/>
          <a:p>
            <a:r>
              <a:rPr lang="en-US" sz="1400" b="1" dirty="0" err="1">
                <a:solidFill>
                  <a:srgbClr val="FF0000"/>
                </a:solidFill>
              </a:rPr>
              <a:t>Algunos</a:t>
            </a:r>
            <a:r>
              <a:rPr lang="en-US" sz="1400" b="1" dirty="0">
                <a:solidFill>
                  <a:srgbClr val="FF0000"/>
                </a:solidFill>
              </a:rPr>
              <a:t> </a:t>
            </a:r>
            <a:r>
              <a:rPr lang="en-US" sz="1400" b="1" dirty="0" err="1">
                <a:solidFill>
                  <a:srgbClr val="FF0000"/>
                </a:solidFill>
              </a:rPr>
              <a:t>casos</a:t>
            </a:r>
            <a:r>
              <a:rPr lang="en-US" sz="1400" b="1" dirty="0">
                <a:solidFill>
                  <a:srgbClr val="FF0000"/>
                </a:solidFill>
              </a:rPr>
              <a:t> </a:t>
            </a:r>
            <a:r>
              <a:rPr lang="en-US" sz="1400" b="1" dirty="0" err="1">
                <a:solidFill>
                  <a:srgbClr val="FF0000"/>
                </a:solidFill>
              </a:rPr>
              <a:t>interesantes</a:t>
            </a:r>
            <a:endParaRPr lang="LID4096" sz="1400" b="1" dirty="0">
              <a:solidFill>
                <a:srgbClr val="FF0000"/>
              </a:solidFill>
            </a:endParaRPr>
          </a:p>
        </p:txBody>
      </p:sp>
    </p:spTree>
    <p:extLst>
      <p:ext uri="{BB962C8B-B14F-4D97-AF65-F5344CB8AC3E}">
        <p14:creationId xmlns:p14="http://schemas.microsoft.com/office/powerpoint/2010/main" val="748483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A286F7-CBF6-419A-927B-8A5B1B14B97C}"/>
              </a:ext>
            </a:extLst>
          </p:cNvPr>
          <p:cNvSpPr>
            <a:spLocks noGrp="1"/>
          </p:cNvSpPr>
          <p:nvPr>
            <p:ph type="sldNum" sz="quarter" idx="12"/>
          </p:nvPr>
        </p:nvSpPr>
        <p:spPr/>
        <p:txBody>
          <a:bodyPr/>
          <a:lstStyle/>
          <a:p>
            <a:fld id="{B7BAC2AB-1E6F-4A95-9245-B46318CC102D}" type="slidenum">
              <a:rPr lang="en-US" smtClean="0"/>
              <a:t>41</a:t>
            </a:fld>
            <a:endParaRPr lang="en-US"/>
          </a:p>
        </p:txBody>
      </p:sp>
      <p:sp>
        <p:nvSpPr>
          <p:cNvPr id="5" name="Rectangle 4">
            <a:extLst>
              <a:ext uri="{FF2B5EF4-FFF2-40B4-BE49-F238E27FC236}">
                <a16:creationId xmlns:a16="http://schemas.microsoft.com/office/drawing/2014/main" id="{4416028D-AEC2-4168-B402-FB57E45D019A}"/>
              </a:ext>
            </a:extLst>
          </p:cNvPr>
          <p:cNvSpPr/>
          <p:nvPr/>
        </p:nvSpPr>
        <p:spPr>
          <a:xfrm>
            <a:off x="1428751" y="767060"/>
            <a:ext cx="9324974" cy="338554"/>
          </a:xfrm>
          <a:prstGeom prst="rect">
            <a:avLst/>
          </a:prstGeom>
        </p:spPr>
        <p:txBody>
          <a:bodyPr wrap="square">
            <a:spAutoFit/>
          </a:bodyPr>
          <a:lstStyle/>
          <a:p>
            <a:pPr algn="r"/>
            <a:r>
              <a:rPr lang="LID4096" sz="1600" b="1" dirty="0">
                <a:hlinkClick r:id="rId2"/>
              </a:rPr>
              <a:t>https://towardsdatascience.com/alphafold-2-spin-offs-three-months-after-its-official-release-90c2d8714757</a:t>
            </a:r>
            <a:r>
              <a:rPr lang="es-AR" sz="1600" b="1" dirty="0"/>
              <a:t> </a:t>
            </a:r>
            <a:endParaRPr lang="LID4096" sz="1600" b="1" dirty="0"/>
          </a:p>
        </p:txBody>
      </p:sp>
      <p:sp>
        <p:nvSpPr>
          <p:cNvPr id="7" name="Title 1">
            <a:extLst>
              <a:ext uri="{FF2B5EF4-FFF2-40B4-BE49-F238E27FC236}">
                <a16:creationId xmlns:a16="http://schemas.microsoft.com/office/drawing/2014/main" id="{32BE1129-C309-470C-8204-7A4DF8FB6F10}"/>
              </a:ext>
            </a:extLst>
          </p:cNvPr>
          <p:cNvSpPr>
            <a:spLocks noGrp="1"/>
          </p:cNvSpPr>
          <p:nvPr>
            <p:ph type="title"/>
          </p:nvPr>
        </p:nvSpPr>
        <p:spPr>
          <a:xfrm>
            <a:off x="1524000" y="1"/>
            <a:ext cx="9144000" cy="561975"/>
          </a:xfrm>
        </p:spPr>
        <p:txBody>
          <a:bodyPr>
            <a:normAutofit/>
          </a:bodyPr>
          <a:lstStyle/>
          <a:p>
            <a:r>
              <a:rPr lang="en-US" sz="2800" b="1" dirty="0" err="1"/>
              <a:t>AlphaFold</a:t>
            </a:r>
            <a:r>
              <a:rPr lang="en-US" sz="2800" b="1" dirty="0"/>
              <a:t> 2 spin-offs three months after its official release</a:t>
            </a:r>
            <a:endParaRPr lang="LID4096" sz="2800" b="1" dirty="0"/>
          </a:p>
        </p:txBody>
      </p:sp>
      <p:sp>
        <p:nvSpPr>
          <p:cNvPr id="2" name="Rectangle 1">
            <a:extLst>
              <a:ext uri="{FF2B5EF4-FFF2-40B4-BE49-F238E27FC236}">
                <a16:creationId xmlns:a16="http://schemas.microsoft.com/office/drawing/2014/main" id="{46FE9EF7-EE32-4CF3-94D2-73790C3A81E8}"/>
              </a:ext>
            </a:extLst>
          </p:cNvPr>
          <p:cNvSpPr/>
          <p:nvPr/>
        </p:nvSpPr>
        <p:spPr>
          <a:xfrm>
            <a:off x="1524001" y="1423511"/>
            <a:ext cx="9143999" cy="5509200"/>
          </a:xfrm>
          <a:prstGeom prst="rect">
            <a:avLst/>
          </a:prstGeom>
        </p:spPr>
        <p:txBody>
          <a:bodyPr wrap="square">
            <a:spAutoFit/>
          </a:bodyPr>
          <a:lstStyle/>
          <a:p>
            <a:r>
              <a:rPr lang="en-US" sz="1600" b="1" dirty="0">
                <a:solidFill>
                  <a:srgbClr val="292929"/>
                </a:solidFill>
                <a:latin typeface="sohne"/>
              </a:rPr>
              <a:t>Experimental structural biologists joined efforts to assess the utility of </a:t>
            </a:r>
            <a:r>
              <a:rPr lang="en-US" sz="1600" b="1" dirty="0" err="1">
                <a:solidFill>
                  <a:srgbClr val="292929"/>
                </a:solidFill>
                <a:latin typeface="sohne"/>
              </a:rPr>
              <a:t>AlphaFold</a:t>
            </a:r>
            <a:r>
              <a:rPr lang="en-US" sz="1600" b="1" dirty="0">
                <a:solidFill>
                  <a:srgbClr val="292929"/>
                </a:solidFill>
                <a:latin typeface="sohne"/>
              </a:rPr>
              <a:t> in their fields of research</a:t>
            </a:r>
          </a:p>
          <a:p>
            <a:endParaRPr lang="en-US" sz="1600" dirty="0">
              <a:solidFill>
                <a:srgbClr val="292929"/>
              </a:solidFill>
              <a:latin typeface="sohne"/>
            </a:endParaRPr>
          </a:p>
          <a:p>
            <a:pPr marL="285750" indent="-285750">
              <a:buFont typeface="Arial" panose="020B0604020202020204" pitchFamily="34" charset="0"/>
              <a:buChar char="•"/>
            </a:pPr>
            <a:r>
              <a:rPr lang="en-US" sz="1600" dirty="0">
                <a:solidFill>
                  <a:srgbClr val="292929"/>
                </a:solidFill>
                <a:latin typeface="sohne"/>
              </a:rPr>
              <a:t>% of proteome covered with structural data (experimental structures + homology models + AF2 models).</a:t>
            </a:r>
          </a:p>
          <a:p>
            <a:pPr marL="285750" indent="-285750">
              <a:buFont typeface="Arial" panose="020B0604020202020204" pitchFamily="34" charset="0"/>
              <a:buChar char="•"/>
            </a:pPr>
            <a:endParaRPr lang="en-US" sz="1600" dirty="0">
              <a:solidFill>
                <a:srgbClr val="292929"/>
              </a:solidFill>
              <a:latin typeface="sohne"/>
            </a:endParaRPr>
          </a:p>
          <a:p>
            <a:pPr marL="285750" indent="-285750">
              <a:buFont typeface="Arial" panose="020B0604020202020204" pitchFamily="34" charset="0"/>
              <a:buChar char="•"/>
            </a:pPr>
            <a:r>
              <a:rPr lang="en-US" sz="1600" dirty="0"/>
              <a:t>In particular for human proteome: 50% covered with structural data, and 20% is just long disordered segments or fully disordered proteins.</a:t>
            </a:r>
            <a:endParaRPr lang="en-US" sz="1600" dirty="0">
              <a:solidFill>
                <a:srgbClr val="292929"/>
              </a:solidFill>
              <a:latin typeface="sohne"/>
            </a:endParaRPr>
          </a:p>
          <a:p>
            <a:pPr marL="285750" indent="-285750">
              <a:buFont typeface="Arial" panose="020B0604020202020204" pitchFamily="34" charset="0"/>
              <a:buChar char="•"/>
            </a:pPr>
            <a:endParaRPr lang="en-US" sz="1600" dirty="0">
              <a:solidFill>
                <a:srgbClr val="292929"/>
              </a:solidFill>
              <a:latin typeface="sohne"/>
              <a:sym typeface="Wingdings" panose="05000000000000000000" pitchFamily="2" charset="2"/>
            </a:endParaRPr>
          </a:p>
          <a:p>
            <a:pPr marL="285750" indent="-285750">
              <a:buFont typeface="Arial" panose="020B0604020202020204" pitchFamily="34" charset="0"/>
              <a:buChar char="•"/>
            </a:pPr>
            <a:r>
              <a:rPr lang="en-US" sz="1600" dirty="0">
                <a:solidFill>
                  <a:srgbClr val="292929"/>
                </a:solidFill>
                <a:latin typeface="sohne"/>
                <a:sym typeface="Wingdings" panose="05000000000000000000" pitchFamily="2" charset="2"/>
              </a:rPr>
              <a:t>Using </a:t>
            </a:r>
            <a:r>
              <a:rPr lang="en-US" sz="1600" dirty="0" err="1">
                <a:solidFill>
                  <a:srgbClr val="292929"/>
                </a:solidFill>
                <a:latin typeface="sohne"/>
                <a:sym typeface="Wingdings" panose="05000000000000000000" pitchFamily="2" charset="2"/>
              </a:rPr>
              <a:t>pLDDT</a:t>
            </a:r>
            <a:r>
              <a:rPr lang="en-US" sz="1600" dirty="0">
                <a:solidFill>
                  <a:srgbClr val="292929"/>
                </a:solidFill>
                <a:latin typeface="sohne"/>
                <a:sym typeface="Wingdings" panose="05000000000000000000" pitchFamily="2" charset="2"/>
              </a:rPr>
              <a:t> as disorder predictor works better than any ad hoc disorder predictor.</a:t>
            </a:r>
          </a:p>
          <a:p>
            <a:pPr marL="285750" indent="-285750">
              <a:buFont typeface="Arial" panose="020B0604020202020204" pitchFamily="34" charset="0"/>
              <a:buChar char="•"/>
            </a:pPr>
            <a:endParaRPr lang="en-US" sz="1600" dirty="0">
              <a:solidFill>
                <a:srgbClr val="292929"/>
              </a:solidFill>
              <a:latin typeface="sohne"/>
              <a:sym typeface="Wingdings" panose="05000000000000000000" pitchFamily="2" charset="2"/>
            </a:endParaRPr>
          </a:p>
          <a:p>
            <a:pPr marL="285750" indent="-285750">
              <a:buFont typeface="Arial" panose="020B0604020202020204" pitchFamily="34" charset="0"/>
              <a:buChar char="•"/>
            </a:pPr>
            <a:r>
              <a:rPr lang="en-US" sz="1600" dirty="0">
                <a:solidFill>
                  <a:srgbClr val="292929"/>
                </a:solidFill>
                <a:latin typeface="sohne"/>
                <a:sym typeface="Wingdings" panose="05000000000000000000" pitchFamily="2" charset="2"/>
              </a:rPr>
              <a:t>Examples of using models for molecular replacement in X-ray structure resolution and direct use for modeling in cryo-EM.</a:t>
            </a:r>
          </a:p>
          <a:p>
            <a:pPr marL="285750" indent="-285750">
              <a:buFont typeface="Arial" panose="020B0604020202020204" pitchFamily="34" charset="0"/>
              <a:buChar char="•"/>
            </a:pPr>
            <a:endParaRPr lang="en-US" sz="1600" dirty="0">
              <a:solidFill>
                <a:srgbClr val="292929"/>
              </a:solidFill>
              <a:latin typeface="sohne"/>
              <a:sym typeface="Wingdings" panose="05000000000000000000" pitchFamily="2" charset="2"/>
            </a:endParaRPr>
          </a:p>
          <a:p>
            <a:pPr marL="285750" indent="-285750">
              <a:buFont typeface="Arial" panose="020B0604020202020204" pitchFamily="34" charset="0"/>
              <a:buChar char="•"/>
            </a:pPr>
            <a:r>
              <a:rPr lang="en-US" sz="1600" dirty="0">
                <a:solidFill>
                  <a:srgbClr val="292929"/>
                </a:solidFill>
                <a:latin typeface="sohne"/>
                <a:sym typeface="Wingdings" panose="05000000000000000000" pitchFamily="2" charset="2"/>
              </a:rPr>
              <a:t>Some models good enough for applications that need high resolution, such as ligand design.</a:t>
            </a:r>
          </a:p>
          <a:p>
            <a:pPr marL="285750" indent="-285750">
              <a:buFont typeface="Arial" panose="020B0604020202020204" pitchFamily="34" charset="0"/>
              <a:buChar char="•"/>
            </a:pPr>
            <a:endParaRPr lang="en-US" sz="1600" dirty="0">
              <a:solidFill>
                <a:srgbClr val="292929"/>
              </a:solidFill>
              <a:latin typeface="sohne"/>
              <a:sym typeface="Wingdings" panose="05000000000000000000" pitchFamily="2" charset="2"/>
            </a:endParaRPr>
          </a:p>
          <a:p>
            <a:pPr marL="285750" indent="-285750">
              <a:buFont typeface="Arial" panose="020B0604020202020204" pitchFamily="34" charset="0"/>
              <a:buChar char="•"/>
            </a:pPr>
            <a:r>
              <a:rPr lang="en-US" sz="1600" dirty="0">
                <a:solidFill>
                  <a:srgbClr val="292929"/>
                </a:solidFill>
                <a:latin typeface="sohne"/>
                <a:sym typeface="Wingdings" panose="05000000000000000000" pitchFamily="2" charset="2"/>
              </a:rPr>
              <a:t>EBI-</a:t>
            </a:r>
            <a:r>
              <a:rPr lang="en-US" sz="1600" dirty="0" err="1">
                <a:solidFill>
                  <a:srgbClr val="292929"/>
                </a:solidFill>
                <a:latin typeface="sohne"/>
                <a:sym typeface="Wingdings" panose="05000000000000000000" pitchFamily="2" charset="2"/>
              </a:rPr>
              <a:t>AlphaFold</a:t>
            </a:r>
            <a:r>
              <a:rPr lang="en-US" sz="1600" dirty="0">
                <a:solidFill>
                  <a:srgbClr val="292929"/>
                </a:solidFill>
                <a:latin typeface="sohne"/>
                <a:sym typeface="Wingdings" panose="05000000000000000000" pitchFamily="2" charset="2"/>
              </a:rPr>
              <a:t> keeps growing. The goal is to cover all </a:t>
            </a:r>
            <a:r>
              <a:rPr lang="en-US" sz="1600" dirty="0" err="1">
                <a:solidFill>
                  <a:srgbClr val="292929"/>
                </a:solidFill>
                <a:latin typeface="sohne"/>
                <a:sym typeface="Wingdings" panose="05000000000000000000" pitchFamily="2" charset="2"/>
              </a:rPr>
              <a:t>UniProt</a:t>
            </a:r>
            <a:r>
              <a:rPr lang="en-US" sz="1600" dirty="0">
                <a:solidFill>
                  <a:srgbClr val="292929"/>
                </a:solidFill>
                <a:latin typeface="sohne"/>
                <a:sym typeface="Wingdings" panose="05000000000000000000" pitchFamily="2" charset="2"/>
              </a:rPr>
              <a:t>.</a:t>
            </a:r>
          </a:p>
          <a:p>
            <a:pPr marL="285750" indent="-285750">
              <a:buFont typeface="Arial" panose="020B0604020202020204" pitchFamily="34" charset="0"/>
              <a:buChar char="•"/>
            </a:pPr>
            <a:endParaRPr lang="en-US" sz="1600" dirty="0">
              <a:solidFill>
                <a:srgbClr val="292929"/>
              </a:solidFill>
              <a:latin typeface="sohne"/>
              <a:sym typeface="Wingdings" panose="05000000000000000000" pitchFamily="2" charset="2"/>
            </a:endParaRPr>
          </a:p>
          <a:p>
            <a:pPr marL="285750" indent="-285750">
              <a:buFont typeface="Arial" panose="020B0604020202020204" pitchFamily="34" charset="0"/>
              <a:buChar char="•"/>
            </a:pPr>
            <a:r>
              <a:rPr lang="en-US" sz="1600" dirty="0">
                <a:solidFill>
                  <a:srgbClr val="292929"/>
                </a:solidFill>
                <a:latin typeface="sohne"/>
                <a:sym typeface="Wingdings" panose="05000000000000000000" pitchFamily="2" charset="2"/>
              </a:rPr>
              <a:t>Baker lab: AF2 + </a:t>
            </a:r>
            <a:r>
              <a:rPr lang="en-US" sz="1600" dirty="0" err="1">
                <a:solidFill>
                  <a:srgbClr val="292929"/>
                </a:solidFill>
                <a:latin typeface="sohne"/>
                <a:sym typeface="Wingdings" panose="05000000000000000000" pitchFamily="2" charset="2"/>
              </a:rPr>
              <a:t>RoseTTAFold</a:t>
            </a:r>
            <a:r>
              <a:rPr lang="en-US" sz="1600" dirty="0">
                <a:solidFill>
                  <a:srgbClr val="292929"/>
                </a:solidFill>
                <a:latin typeface="sohne"/>
                <a:sym typeface="Wingdings" panose="05000000000000000000" pitchFamily="2" charset="2"/>
              </a:rPr>
              <a:t> models </a:t>
            </a:r>
            <a:r>
              <a:rPr lang="en-US" sz="1600" dirty="0"/>
              <a:t>spanning almost all key processes in Eukaryotic cells for 104 protein assemblies which have not been previously identified, and 608 which have not been structurally characterized.</a:t>
            </a:r>
            <a:endParaRPr lang="en-US" sz="1600" dirty="0">
              <a:solidFill>
                <a:srgbClr val="292929"/>
              </a:solidFill>
              <a:latin typeface="sohne"/>
              <a:sym typeface="Wingdings" panose="05000000000000000000" pitchFamily="2" charset="2"/>
            </a:endParaRPr>
          </a:p>
          <a:p>
            <a:endParaRPr lang="en-US" sz="1600" dirty="0">
              <a:solidFill>
                <a:srgbClr val="292929"/>
              </a:solidFill>
              <a:latin typeface="sohne"/>
            </a:endParaRPr>
          </a:p>
          <a:p>
            <a:br>
              <a:rPr lang="en-US" sz="1600" dirty="0"/>
            </a:br>
            <a:endParaRPr lang="LID4096" sz="1600" dirty="0"/>
          </a:p>
        </p:txBody>
      </p:sp>
    </p:spTree>
    <p:extLst>
      <p:ext uri="{BB962C8B-B14F-4D97-AF65-F5344CB8AC3E}">
        <p14:creationId xmlns:p14="http://schemas.microsoft.com/office/powerpoint/2010/main" val="2433318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48D73D-89C2-486C-BEAF-AD38908F44C2}"/>
              </a:ext>
            </a:extLst>
          </p:cNvPr>
          <p:cNvSpPr>
            <a:spLocks noGrp="1"/>
          </p:cNvSpPr>
          <p:nvPr>
            <p:ph type="sldNum" sz="quarter" idx="12"/>
          </p:nvPr>
        </p:nvSpPr>
        <p:spPr/>
        <p:txBody>
          <a:bodyPr/>
          <a:lstStyle/>
          <a:p>
            <a:fld id="{B7BAC2AB-1E6F-4A95-9245-B46318CC102D}" type="slidenum">
              <a:rPr lang="en-US" smtClean="0"/>
              <a:t>42</a:t>
            </a:fld>
            <a:endParaRPr lang="en-US"/>
          </a:p>
        </p:txBody>
      </p:sp>
      <p:sp>
        <p:nvSpPr>
          <p:cNvPr id="5" name="Rectangle 4">
            <a:extLst>
              <a:ext uri="{FF2B5EF4-FFF2-40B4-BE49-F238E27FC236}">
                <a16:creationId xmlns:a16="http://schemas.microsoft.com/office/drawing/2014/main" id="{EBF7E80D-EC73-44D7-B94E-470994A0D56D}"/>
              </a:ext>
            </a:extLst>
          </p:cNvPr>
          <p:cNvSpPr/>
          <p:nvPr/>
        </p:nvSpPr>
        <p:spPr>
          <a:xfrm>
            <a:off x="1615440" y="6361742"/>
            <a:ext cx="6400800" cy="369332"/>
          </a:xfrm>
          <a:prstGeom prst="rect">
            <a:avLst/>
          </a:prstGeom>
        </p:spPr>
        <p:txBody>
          <a:bodyPr wrap="square">
            <a:spAutoFit/>
          </a:bodyPr>
          <a:lstStyle/>
          <a:p>
            <a:r>
              <a:rPr lang="LID4096" dirty="0">
                <a:hlinkClick r:id="rId2"/>
              </a:rPr>
              <a:t>https://www.nature.com/articles/s41594-022-00849-w</a:t>
            </a:r>
            <a:r>
              <a:rPr lang="en-US" dirty="0"/>
              <a:t> </a:t>
            </a:r>
            <a:endParaRPr lang="LID4096" dirty="0"/>
          </a:p>
        </p:txBody>
      </p:sp>
      <p:pic>
        <p:nvPicPr>
          <p:cNvPr id="6" name="Picture 5">
            <a:extLst>
              <a:ext uri="{FF2B5EF4-FFF2-40B4-BE49-F238E27FC236}">
                <a16:creationId xmlns:a16="http://schemas.microsoft.com/office/drawing/2014/main" id="{742A0467-D4A9-4012-A6BC-8079D2B65C9D}"/>
              </a:ext>
            </a:extLst>
          </p:cNvPr>
          <p:cNvPicPr>
            <a:picLocks noChangeAspect="1"/>
          </p:cNvPicPr>
          <p:nvPr/>
        </p:nvPicPr>
        <p:blipFill>
          <a:blip r:embed="rId3"/>
          <a:stretch>
            <a:fillRect/>
          </a:stretch>
        </p:blipFill>
        <p:spPr>
          <a:xfrm>
            <a:off x="1524000" y="957212"/>
            <a:ext cx="9144000" cy="4943576"/>
          </a:xfrm>
          <a:prstGeom prst="rect">
            <a:avLst/>
          </a:prstGeom>
        </p:spPr>
      </p:pic>
    </p:spTree>
    <p:extLst>
      <p:ext uri="{BB962C8B-B14F-4D97-AF65-F5344CB8AC3E}">
        <p14:creationId xmlns:p14="http://schemas.microsoft.com/office/powerpoint/2010/main" val="2362907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57707-3D34-4E9E-87D9-B8268A9FC86E}"/>
              </a:ext>
            </a:extLst>
          </p:cNvPr>
          <p:cNvSpPr>
            <a:spLocks noGrp="1"/>
          </p:cNvSpPr>
          <p:nvPr>
            <p:ph idx="1"/>
          </p:nvPr>
        </p:nvSpPr>
        <p:spPr>
          <a:xfrm>
            <a:off x="1524000" y="971551"/>
            <a:ext cx="9144000" cy="5476875"/>
          </a:xfrm>
        </p:spPr>
        <p:txBody>
          <a:bodyPr>
            <a:normAutofit/>
          </a:bodyPr>
          <a:lstStyle/>
          <a:p>
            <a:r>
              <a:rPr lang="en-US" sz="2800" dirty="0"/>
              <a:t>New tools for protein modeling pose a real advancement for biology,</a:t>
            </a:r>
          </a:p>
          <a:p>
            <a:r>
              <a:rPr lang="en-US" sz="2800" dirty="0"/>
              <a:t>but be careful of limitations</a:t>
            </a:r>
          </a:p>
          <a:p>
            <a:r>
              <a:rPr lang="en-US" sz="2800" dirty="0"/>
              <a:t>Digital education for </a:t>
            </a:r>
            <a:r>
              <a:rPr lang="en-US" sz="2800" dirty="0">
                <a:sym typeface="Wingdings" panose="05000000000000000000" pitchFamily="2" charset="2"/>
              </a:rPr>
              <a:t>online programming</a:t>
            </a:r>
          </a:p>
          <a:p>
            <a:r>
              <a:rPr lang="en-US" sz="2800" dirty="0">
                <a:sym typeface="Wingdings" panose="05000000000000000000" pitchFamily="2" charset="2"/>
              </a:rPr>
              <a:t>New ways to communicate science:</a:t>
            </a:r>
          </a:p>
          <a:p>
            <a:pPr lvl="1"/>
            <a:r>
              <a:rPr lang="en-US" sz="2200" dirty="0">
                <a:sym typeface="Wingdings" panose="05000000000000000000" pitchFamily="2" charset="2"/>
              </a:rPr>
              <a:t>Twitter for rapid spread. </a:t>
            </a:r>
            <a:r>
              <a:rPr lang="en-US" sz="2200" dirty="0" err="1">
                <a:sym typeface="Wingdings" panose="05000000000000000000" pitchFamily="2" charset="2"/>
              </a:rPr>
              <a:t>Deepmind</a:t>
            </a:r>
            <a:r>
              <a:rPr lang="en-US" sz="2200" dirty="0">
                <a:sym typeface="Wingdings" panose="05000000000000000000" pitchFamily="2" charset="2"/>
              </a:rPr>
              <a:t> even CITES tweets!</a:t>
            </a:r>
          </a:p>
          <a:p>
            <a:pPr lvl="1"/>
            <a:r>
              <a:rPr lang="en-US" sz="2200" dirty="0">
                <a:sym typeface="Wingdings" panose="05000000000000000000" pitchFamily="2" charset="2"/>
              </a:rPr>
              <a:t>Preprinting for rapid dissemination –</a:t>
            </a:r>
            <a:r>
              <a:rPr lang="en-US" sz="2200" dirty="0" err="1">
                <a:sym typeface="Wingdings" panose="05000000000000000000" pitchFamily="2" charset="2"/>
              </a:rPr>
              <a:t>veo</a:t>
            </a:r>
            <a:r>
              <a:rPr lang="en-US" sz="2200" dirty="0">
                <a:sym typeface="Wingdings" panose="05000000000000000000" pitchFamily="2" charset="2"/>
              </a:rPr>
              <a:t> </a:t>
            </a:r>
            <a:r>
              <a:rPr lang="en-US" sz="2200" dirty="0" err="1">
                <a:sym typeface="Wingdings" panose="05000000000000000000" pitchFamily="2" charset="2"/>
              </a:rPr>
              <a:t>poco</a:t>
            </a:r>
            <a:r>
              <a:rPr lang="en-US" sz="2200" dirty="0">
                <a:sym typeface="Wingdings" panose="05000000000000000000" pitchFamily="2" charset="2"/>
              </a:rPr>
              <a:t> de Argentina</a:t>
            </a:r>
          </a:p>
          <a:p>
            <a:pPr lvl="1"/>
            <a:r>
              <a:rPr lang="en-US" sz="2200" dirty="0">
                <a:sym typeface="Wingdings" panose="05000000000000000000" pitchFamily="2" charset="2"/>
              </a:rPr>
              <a:t>Reviewed blogging for rapid outreach (Medium)</a:t>
            </a:r>
          </a:p>
          <a:p>
            <a:pPr lvl="1"/>
            <a:r>
              <a:rPr lang="en-US" sz="2200" dirty="0">
                <a:sym typeface="Wingdings" panose="05000000000000000000" pitchFamily="2" charset="2"/>
              </a:rPr>
              <a:t>Advances go too fast for traditional publishing</a:t>
            </a:r>
          </a:p>
          <a:p>
            <a:pPr lvl="1"/>
            <a:r>
              <a:rPr lang="en-US" sz="2200" dirty="0">
                <a:sym typeface="Wingdings" panose="05000000000000000000" pitchFamily="2" charset="2"/>
              </a:rPr>
              <a:t>Role of regular publications? New ways to peer review? </a:t>
            </a:r>
            <a:r>
              <a:rPr lang="en-US" sz="2200" b="1" dirty="0">
                <a:sym typeface="Wingdings" panose="05000000000000000000" pitchFamily="2" charset="2"/>
              </a:rPr>
              <a:t>The case of </a:t>
            </a:r>
            <a:r>
              <a:rPr lang="en-US" sz="2200" b="1" dirty="0" err="1">
                <a:sym typeface="Wingdings" panose="05000000000000000000" pitchFamily="2" charset="2"/>
              </a:rPr>
              <a:t>AlphaFold</a:t>
            </a:r>
            <a:r>
              <a:rPr lang="en-US" sz="2200" b="1" dirty="0">
                <a:sym typeface="Wingdings" panose="05000000000000000000" pitchFamily="2" charset="2"/>
              </a:rPr>
              <a:t> multimer</a:t>
            </a:r>
            <a:endParaRPr lang="LID4096" sz="2200" b="1" dirty="0"/>
          </a:p>
        </p:txBody>
      </p:sp>
      <p:sp>
        <p:nvSpPr>
          <p:cNvPr id="6" name="TextBox 5">
            <a:extLst>
              <a:ext uri="{FF2B5EF4-FFF2-40B4-BE49-F238E27FC236}">
                <a16:creationId xmlns:a16="http://schemas.microsoft.com/office/drawing/2014/main" id="{9F7D955B-8927-49B4-93CA-E7E11342E422}"/>
              </a:ext>
            </a:extLst>
          </p:cNvPr>
          <p:cNvSpPr txBox="1"/>
          <p:nvPr/>
        </p:nvSpPr>
        <p:spPr>
          <a:xfrm>
            <a:off x="1524000" y="171451"/>
            <a:ext cx="9144000" cy="584775"/>
          </a:xfrm>
          <a:prstGeom prst="rect">
            <a:avLst/>
          </a:prstGeom>
          <a:noFill/>
        </p:spPr>
        <p:txBody>
          <a:bodyPr wrap="square" rtlCol="0">
            <a:spAutoFit/>
          </a:bodyPr>
          <a:lstStyle/>
          <a:p>
            <a:pPr algn="ctr"/>
            <a:r>
              <a:rPr lang="en-US" sz="3200" b="1" dirty="0"/>
              <a:t>Some conclusions as of December 2021</a:t>
            </a:r>
          </a:p>
        </p:txBody>
      </p:sp>
    </p:spTree>
    <p:extLst>
      <p:ext uri="{BB962C8B-B14F-4D97-AF65-F5344CB8AC3E}">
        <p14:creationId xmlns:p14="http://schemas.microsoft.com/office/powerpoint/2010/main" val="3218045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0B5849-8811-431B-865A-60EFB4B76223}"/>
              </a:ext>
            </a:extLst>
          </p:cNvPr>
          <p:cNvSpPr/>
          <p:nvPr/>
        </p:nvSpPr>
        <p:spPr>
          <a:xfrm>
            <a:off x="3214179" y="92580"/>
            <a:ext cx="5230278" cy="523220"/>
          </a:xfrm>
          <a:prstGeom prst="rect">
            <a:avLst/>
          </a:prstGeom>
        </p:spPr>
        <p:txBody>
          <a:bodyPr wrap="none">
            <a:spAutoFit/>
          </a:bodyPr>
          <a:lstStyle/>
          <a:p>
            <a:r>
              <a:rPr lang="en-US" sz="2800" b="1" dirty="0"/>
              <a:t>AI for protein structure prediction</a:t>
            </a:r>
            <a:endParaRPr lang="LID4096" sz="2800" b="1" dirty="0"/>
          </a:p>
        </p:txBody>
      </p:sp>
      <p:pic>
        <p:nvPicPr>
          <p:cNvPr id="6" name="Picture 2" descr="https://miro.medium.com/max/1050/1*onE9VdDvAAk_4vcUNxjhEA.png">
            <a:extLst>
              <a:ext uri="{FF2B5EF4-FFF2-40B4-BE49-F238E27FC236}">
                <a16:creationId xmlns:a16="http://schemas.microsoft.com/office/drawing/2014/main" id="{9086F00D-2F9D-4969-95E5-B9BF47DA0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8" y="521871"/>
            <a:ext cx="8655163" cy="448243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0489BCB-288B-4601-A27E-EF6FFC9E45AF}"/>
              </a:ext>
            </a:extLst>
          </p:cNvPr>
          <p:cNvSpPr/>
          <p:nvPr/>
        </p:nvSpPr>
        <p:spPr>
          <a:xfrm>
            <a:off x="0" y="7852"/>
            <a:ext cx="859531" cy="523220"/>
          </a:xfrm>
          <a:prstGeom prst="rect">
            <a:avLst/>
          </a:prstGeom>
        </p:spPr>
        <p:txBody>
          <a:bodyPr wrap="none">
            <a:spAutoFit/>
          </a:bodyPr>
          <a:lstStyle/>
          <a:p>
            <a:r>
              <a:rPr lang="en-US" sz="2800" b="1" dirty="0"/>
              <a:t>1. AI</a:t>
            </a:r>
            <a:endParaRPr lang="LID4096" sz="2800" b="1" dirty="0"/>
          </a:p>
        </p:txBody>
      </p:sp>
      <p:grpSp>
        <p:nvGrpSpPr>
          <p:cNvPr id="42" name="Group 41">
            <a:extLst>
              <a:ext uri="{FF2B5EF4-FFF2-40B4-BE49-F238E27FC236}">
                <a16:creationId xmlns:a16="http://schemas.microsoft.com/office/drawing/2014/main" id="{34FB0731-2416-46CC-80F6-AD66FECC2181}"/>
              </a:ext>
            </a:extLst>
          </p:cNvPr>
          <p:cNvGrpSpPr/>
          <p:nvPr/>
        </p:nvGrpSpPr>
        <p:grpSpPr>
          <a:xfrm>
            <a:off x="4193668" y="3048000"/>
            <a:ext cx="4683760" cy="3728360"/>
            <a:chOff x="4193668" y="3048000"/>
            <a:chExt cx="4683760" cy="3728360"/>
          </a:xfrm>
        </p:grpSpPr>
        <p:pic>
          <p:nvPicPr>
            <p:cNvPr id="33" name="Picture 32">
              <a:extLst>
                <a:ext uri="{FF2B5EF4-FFF2-40B4-BE49-F238E27FC236}">
                  <a16:creationId xmlns:a16="http://schemas.microsoft.com/office/drawing/2014/main" id="{6AC7B5D8-BA76-49C1-B931-DE0DE869FAAD}"/>
                </a:ext>
              </a:extLst>
            </p:cNvPr>
            <p:cNvPicPr>
              <a:picLocks noChangeAspect="1"/>
            </p:cNvPicPr>
            <p:nvPr/>
          </p:nvPicPr>
          <p:blipFill rotWithShape="1">
            <a:blip r:embed="rId3"/>
            <a:srcRect t="48861"/>
            <a:stretch/>
          </p:blipFill>
          <p:spPr>
            <a:xfrm>
              <a:off x="4311854" y="5149942"/>
              <a:ext cx="4281651" cy="1336597"/>
            </a:xfrm>
            <a:prstGeom prst="rect">
              <a:avLst/>
            </a:prstGeom>
          </p:spPr>
        </p:pic>
        <p:cxnSp>
          <p:nvCxnSpPr>
            <p:cNvPr id="35" name="Straight Connector 34">
              <a:extLst>
                <a:ext uri="{FF2B5EF4-FFF2-40B4-BE49-F238E27FC236}">
                  <a16:creationId xmlns:a16="http://schemas.microsoft.com/office/drawing/2014/main" id="{24310968-44E3-43CB-BE59-9C213CEA4C14}"/>
                </a:ext>
              </a:extLst>
            </p:cNvPr>
            <p:cNvCxnSpPr>
              <a:cxnSpLocks/>
            </p:cNvCxnSpPr>
            <p:nvPr/>
          </p:nvCxnSpPr>
          <p:spPr>
            <a:xfrm flipH="1">
              <a:off x="7097486" y="3048000"/>
              <a:ext cx="387835" cy="1802420"/>
            </a:xfrm>
            <a:prstGeom prst="line">
              <a:avLst/>
            </a:prstGeom>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id="{15A37F6C-41F6-4BB9-9A98-137CA676A7B6}"/>
                </a:ext>
              </a:extLst>
            </p:cNvPr>
            <p:cNvSpPr txBox="1"/>
            <p:nvPr/>
          </p:nvSpPr>
          <p:spPr>
            <a:xfrm>
              <a:off x="5751841" y="4850420"/>
              <a:ext cx="2189029" cy="307777"/>
            </a:xfrm>
            <a:prstGeom prst="rect">
              <a:avLst/>
            </a:prstGeom>
            <a:noFill/>
          </p:spPr>
          <p:txBody>
            <a:bodyPr wrap="square" rtlCol="0">
              <a:spAutoFit/>
            </a:bodyPr>
            <a:lstStyle/>
            <a:p>
              <a:r>
                <a:rPr lang="en-US" sz="1400" b="1" dirty="0"/>
                <a:t>ML of distances, angles…</a:t>
              </a:r>
              <a:endParaRPr lang="LID4096" sz="1400" b="1" dirty="0"/>
            </a:p>
          </p:txBody>
        </p:sp>
        <p:sp>
          <p:nvSpPr>
            <p:cNvPr id="39" name="TextBox 38">
              <a:extLst>
                <a:ext uri="{FF2B5EF4-FFF2-40B4-BE49-F238E27FC236}">
                  <a16:creationId xmlns:a16="http://schemas.microsoft.com/office/drawing/2014/main" id="{1ACAB260-BBF9-4AFE-A0F1-104B5BC13FDD}"/>
                </a:ext>
              </a:extLst>
            </p:cNvPr>
            <p:cNvSpPr txBox="1"/>
            <p:nvPr/>
          </p:nvSpPr>
          <p:spPr>
            <a:xfrm>
              <a:off x="4193668" y="6468583"/>
              <a:ext cx="4683760" cy="307777"/>
            </a:xfrm>
            <a:prstGeom prst="rect">
              <a:avLst/>
            </a:prstGeom>
            <a:noFill/>
          </p:spPr>
          <p:txBody>
            <a:bodyPr wrap="square" rtlCol="0">
              <a:spAutoFit/>
            </a:bodyPr>
            <a:lstStyle/>
            <a:p>
              <a:r>
                <a:rPr lang="fr-CH" sz="1400" dirty="0">
                  <a:hlinkClick r:id="rId4"/>
                </a:rPr>
                <a:t>https://onlinelibrary.wiley.com/doi/abs/10.1002/prot.25787</a:t>
              </a:r>
              <a:r>
                <a:rPr lang="fr-CH" sz="1400" dirty="0"/>
                <a:t> </a:t>
              </a:r>
              <a:endParaRPr lang="LID4096" sz="1400" dirty="0"/>
            </a:p>
          </p:txBody>
        </p:sp>
      </p:grpSp>
      <p:grpSp>
        <p:nvGrpSpPr>
          <p:cNvPr id="41" name="Group 40">
            <a:extLst>
              <a:ext uri="{FF2B5EF4-FFF2-40B4-BE49-F238E27FC236}">
                <a16:creationId xmlns:a16="http://schemas.microsoft.com/office/drawing/2014/main" id="{F0D439C6-D5D9-4848-93BF-1B95C618579B}"/>
              </a:ext>
            </a:extLst>
          </p:cNvPr>
          <p:cNvGrpSpPr/>
          <p:nvPr/>
        </p:nvGrpSpPr>
        <p:grpSpPr>
          <a:xfrm>
            <a:off x="-38135" y="3505200"/>
            <a:ext cx="6667535" cy="3337540"/>
            <a:chOff x="-38135" y="3505200"/>
            <a:chExt cx="6667535" cy="3337540"/>
          </a:xfrm>
        </p:grpSpPr>
        <p:pic>
          <p:nvPicPr>
            <p:cNvPr id="34" name="Picture 2" descr="http://journals.plos.org/plosone/article/figure/image?size=large&amp;id=info:doi/10.1371/journal.pone.0028766.g001">
              <a:extLst>
                <a:ext uri="{FF2B5EF4-FFF2-40B4-BE49-F238E27FC236}">
                  <a16:creationId xmlns:a16="http://schemas.microsoft.com/office/drawing/2014/main" id="{80CFA550-F6AB-4A48-AE7C-FD7A9E48496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7055"/>
            <a:stretch/>
          </p:blipFill>
          <p:spPr bwMode="auto">
            <a:xfrm>
              <a:off x="112815" y="4722295"/>
              <a:ext cx="2150371" cy="1629849"/>
            </a:xfrm>
            <a:prstGeom prst="rect">
              <a:avLst/>
            </a:prstGeom>
            <a:solidFill>
              <a:srgbClr val="FFFFFF"/>
            </a:solidFill>
          </p:spPr>
        </p:pic>
        <p:cxnSp>
          <p:nvCxnSpPr>
            <p:cNvPr id="4" name="Straight Connector 3">
              <a:extLst>
                <a:ext uri="{FF2B5EF4-FFF2-40B4-BE49-F238E27FC236}">
                  <a16:creationId xmlns:a16="http://schemas.microsoft.com/office/drawing/2014/main" id="{A017EB1E-46D7-4D40-A1A8-1667FD96FC40}"/>
                </a:ext>
              </a:extLst>
            </p:cNvPr>
            <p:cNvCxnSpPr>
              <a:cxnSpLocks/>
            </p:cNvCxnSpPr>
            <p:nvPr/>
          </p:nvCxnSpPr>
          <p:spPr>
            <a:xfrm flipH="1">
              <a:off x="2113280" y="3505200"/>
              <a:ext cx="4516120" cy="2032000"/>
            </a:xfrm>
            <a:prstGeom prst="line">
              <a:avLst/>
            </a:prstGeom>
          </p:spPr>
          <p:style>
            <a:lnRef idx="3">
              <a:schemeClr val="dk1"/>
            </a:lnRef>
            <a:fillRef idx="0">
              <a:schemeClr val="dk1"/>
            </a:fillRef>
            <a:effectRef idx="2">
              <a:schemeClr val="dk1"/>
            </a:effectRef>
            <a:fontRef idx="minor">
              <a:schemeClr val="tx1"/>
            </a:fontRef>
          </p:style>
        </p:cxnSp>
        <p:sp>
          <p:nvSpPr>
            <p:cNvPr id="40" name="TextBox 39">
              <a:extLst>
                <a:ext uri="{FF2B5EF4-FFF2-40B4-BE49-F238E27FC236}">
                  <a16:creationId xmlns:a16="http://schemas.microsoft.com/office/drawing/2014/main" id="{47759E90-F1A7-4806-91EB-9A1626673E49}"/>
                </a:ext>
              </a:extLst>
            </p:cNvPr>
            <p:cNvSpPr txBox="1"/>
            <p:nvPr/>
          </p:nvSpPr>
          <p:spPr>
            <a:xfrm>
              <a:off x="461739" y="4453782"/>
              <a:ext cx="1478127" cy="307777"/>
            </a:xfrm>
            <a:prstGeom prst="rect">
              <a:avLst/>
            </a:prstGeom>
            <a:noFill/>
          </p:spPr>
          <p:txBody>
            <a:bodyPr wrap="square" rtlCol="0">
              <a:spAutoFit/>
            </a:bodyPr>
            <a:lstStyle/>
            <a:p>
              <a:r>
                <a:rPr lang="en-US" sz="1400" b="1" dirty="0"/>
                <a:t>“Coevolution”</a:t>
              </a:r>
              <a:endParaRPr lang="LID4096" sz="1400" b="1" dirty="0"/>
            </a:p>
          </p:txBody>
        </p:sp>
        <p:sp>
          <p:nvSpPr>
            <p:cNvPr id="38" name="TextBox 37">
              <a:extLst>
                <a:ext uri="{FF2B5EF4-FFF2-40B4-BE49-F238E27FC236}">
                  <a16:creationId xmlns:a16="http://schemas.microsoft.com/office/drawing/2014/main" id="{5469AF21-9880-4282-B647-9B3CF5626B60}"/>
                </a:ext>
              </a:extLst>
            </p:cNvPr>
            <p:cNvSpPr txBox="1"/>
            <p:nvPr/>
          </p:nvSpPr>
          <p:spPr>
            <a:xfrm>
              <a:off x="-38135" y="6319520"/>
              <a:ext cx="2626360" cy="523220"/>
            </a:xfrm>
            <a:prstGeom prst="rect">
              <a:avLst/>
            </a:prstGeom>
            <a:noFill/>
          </p:spPr>
          <p:txBody>
            <a:bodyPr wrap="square" rtlCol="0">
              <a:spAutoFit/>
            </a:bodyPr>
            <a:lstStyle/>
            <a:p>
              <a:r>
                <a:rPr lang="fr-CH" sz="1400" dirty="0">
                  <a:hlinkClick r:id="rId6"/>
                </a:rPr>
                <a:t>https://onlinelibrary.wiley.com/doi/abs/10.1002/prot.25423</a:t>
              </a:r>
              <a:r>
                <a:rPr lang="fr-CH" sz="1400" dirty="0"/>
                <a:t> </a:t>
              </a:r>
              <a:endParaRPr lang="LID4096" sz="1400" dirty="0"/>
            </a:p>
          </p:txBody>
        </p:sp>
      </p:grpSp>
      <p:grpSp>
        <p:nvGrpSpPr>
          <p:cNvPr id="10" name="Group 9">
            <a:extLst>
              <a:ext uri="{FF2B5EF4-FFF2-40B4-BE49-F238E27FC236}">
                <a16:creationId xmlns:a16="http://schemas.microsoft.com/office/drawing/2014/main" id="{B9BBDF2F-BF78-4DD4-B60D-78737CE110BC}"/>
              </a:ext>
            </a:extLst>
          </p:cNvPr>
          <p:cNvGrpSpPr/>
          <p:nvPr/>
        </p:nvGrpSpPr>
        <p:grpSpPr>
          <a:xfrm>
            <a:off x="7707086" y="979714"/>
            <a:ext cx="4522317" cy="5832776"/>
            <a:chOff x="7707086" y="979714"/>
            <a:chExt cx="4522317" cy="5832776"/>
          </a:xfrm>
        </p:grpSpPr>
        <p:grpSp>
          <p:nvGrpSpPr>
            <p:cNvPr id="53" name="Group 52">
              <a:extLst>
                <a:ext uri="{FF2B5EF4-FFF2-40B4-BE49-F238E27FC236}">
                  <a16:creationId xmlns:a16="http://schemas.microsoft.com/office/drawing/2014/main" id="{7013F4E2-4D32-4F20-9B1A-4837B6C5B09D}"/>
                </a:ext>
              </a:extLst>
            </p:cNvPr>
            <p:cNvGrpSpPr/>
            <p:nvPr/>
          </p:nvGrpSpPr>
          <p:grpSpPr>
            <a:xfrm>
              <a:off x="7707086" y="979714"/>
              <a:ext cx="4522317" cy="5832776"/>
              <a:chOff x="7707086" y="979714"/>
              <a:chExt cx="4522317" cy="5832776"/>
            </a:xfrm>
          </p:grpSpPr>
          <p:grpSp>
            <p:nvGrpSpPr>
              <p:cNvPr id="43" name="Group 42">
                <a:extLst>
                  <a:ext uri="{FF2B5EF4-FFF2-40B4-BE49-F238E27FC236}">
                    <a16:creationId xmlns:a16="http://schemas.microsoft.com/office/drawing/2014/main" id="{B8EE3FF7-1554-4217-9D8C-691C56776ECC}"/>
                  </a:ext>
                </a:extLst>
              </p:cNvPr>
              <p:cNvGrpSpPr/>
              <p:nvPr/>
            </p:nvGrpSpPr>
            <p:grpSpPr>
              <a:xfrm>
                <a:off x="8777176" y="1156482"/>
                <a:ext cx="3452227" cy="5656008"/>
                <a:chOff x="8777176" y="1156482"/>
                <a:chExt cx="3452227" cy="5656008"/>
              </a:xfrm>
            </p:grpSpPr>
            <p:pic>
              <p:nvPicPr>
                <p:cNvPr id="9" name="Picture 2" descr="https://miro.medium.com/max/1400/1*6ICMcLnZyF6ZaJk-AaszGw.png">
                  <a:extLst>
                    <a:ext uri="{FF2B5EF4-FFF2-40B4-BE49-F238E27FC236}">
                      <a16:creationId xmlns:a16="http://schemas.microsoft.com/office/drawing/2014/main" id="{FA97FAA1-EA3B-4519-9A8B-0EB612C7BE7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917" r="1"/>
                <a:stretch/>
              </p:blipFill>
              <p:spPr bwMode="auto">
                <a:xfrm>
                  <a:off x="8777176" y="1156482"/>
                  <a:ext cx="3073409" cy="3388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6CC55F-A52F-4218-AF81-6DE8D6563B85}"/>
                    </a:ext>
                  </a:extLst>
                </p:cNvPr>
                <p:cNvSpPr txBox="1"/>
                <p:nvPr/>
              </p:nvSpPr>
              <p:spPr>
                <a:xfrm>
                  <a:off x="10477465" y="6535491"/>
                  <a:ext cx="1751938" cy="276999"/>
                </a:xfrm>
                <a:prstGeom prst="rect">
                  <a:avLst/>
                </a:prstGeom>
                <a:noFill/>
              </p:spPr>
              <p:txBody>
                <a:bodyPr wrap="square" rtlCol="0">
                  <a:spAutoFit/>
                </a:bodyPr>
                <a:lstStyle/>
                <a:p>
                  <a:pPr algn="ctr"/>
                  <a:r>
                    <a:rPr lang="en-US" sz="1200" dirty="0"/>
                    <a:t>AF-multimer in action</a:t>
                  </a:r>
                  <a:endParaRPr lang="LID4096" sz="1200" dirty="0"/>
                </a:p>
              </p:txBody>
            </p:sp>
          </p:grpSp>
          <p:cxnSp>
            <p:nvCxnSpPr>
              <p:cNvPr id="50" name="Straight Connector 49">
                <a:extLst>
                  <a:ext uri="{FF2B5EF4-FFF2-40B4-BE49-F238E27FC236}">
                    <a16:creationId xmlns:a16="http://schemas.microsoft.com/office/drawing/2014/main" id="{1A30C1BA-5348-4FE6-8196-C3F2DE23ABE2}"/>
                  </a:ext>
                </a:extLst>
              </p:cNvPr>
              <p:cNvCxnSpPr>
                <a:cxnSpLocks/>
              </p:cNvCxnSpPr>
              <p:nvPr/>
            </p:nvCxnSpPr>
            <p:spPr>
              <a:xfrm>
                <a:off x="7707086" y="979714"/>
                <a:ext cx="1727060" cy="532563"/>
              </a:xfrm>
              <a:prstGeom prst="line">
                <a:avLst/>
              </a:prstGeom>
            </p:spPr>
            <p:style>
              <a:lnRef idx="3">
                <a:schemeClr val="dk1"/>
              </a:lnRef>
              <a:fillRef idx="0">
                <a:schemeClr val="dk1"/>
              </a:fillRef>
              <a:effectRef idx="2">
                <a:schemeClr val="dk1"/>
              </a:effectRef>
              <a:fontRef idx="minor">
                <a:schemeClr val="tx1"/>
              </a:fontRef>
            </p:style>
          </p:cxnSp>
        </p:grpSp>
        <p:sp>
          <p:nvSpPr>
            <p:cNvPr id="26" name="TextBox 25">
              <a:extLst>
                <a:ext uri="{FF2B5EF4-FFF2-40B4-BE49-F238E27FC236}">
                  <a16:creationId xmlns:a16="http://schemas.microsoft.com/office/drawing/2014/main" id="{9E408CE2-92F4-4625-ADE7-03D455405C6B}"/>
                </a:ext>
              </a:extLst>
            </p:cNvPr>
            <p:cNvSpPr txBox="1"/>
            <p:nvPr/>
          </p:nvSpPr>
          <p:spPr>
            <a:xfrm>
              <a:off x="10002971" y="4571997"/>
              <a:ext cx="2189029" cy="738664"/>
            </a:xfrm>
            <a:prstGeom prst="rect">
              <a:avLst/>
            </a:prstGeom>
            <a:noFill/>
          </p:spPr>
          <p:txBody>
            <a:bodyPr wrap="square" rtlCol="0">
              <a:spAutoFit/>
            </a:bodyPr>
            <a:lstStyle/>
            <a:p>
              <a:pPr algn="ctr"/>
              <a:r>
                <a:rPr lang="en-US" sz="1400" b="1" dirty="0"/>
                <a:t>Pure “understanding” of protein structure inside the neural network itself</a:t>
              </a:r>
              <a:endParaRPr lang="LID4096" sz="1400" b="1" dirty="0"/>
            </a:p>
          </p:txBody>
        </p:sp>
      </p:grpSp>
    </p:spTree>
    <p:extLst>
      <p:ext uri="{BB962C8B-B14F-4D97-AF65-F5344CB8AC3E}">
        <p14:creationId xmlns:p14="http://schemas.microsoft.com/office/powerpoint/2010/main" val="88461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E1E849-DF7A-49C6-A006-D61726B0D038}"/>
              </a:ext>
            </a:extLst>
          </p:cNvPr>
          <p:cNvPicPr>
            <a:picLocks noChangeAspect="1"/>
          </p:cNvPicPr>
          <p:nvPr/>
        </p:nvPicPr>
        <p:blipFill>
          <a:blip r:embed="rId2"/>
          <a:stretch>
            <a:fillRect/>
          </a:stretch>
        </p:blipFill>
        <p:spPr>
          <a:xfrm>
            <a:off x="587388" y="827877"/>
            <a:ext cx="8686933" cy="3408415"/>
          </a:xfrm>
          <a:prstGeom prst="rect">
            <a:avLst/>
          </a:prstGeom>
        </p:spPr>
      </p:pic>
      <p:sp>
        <p:nvSpPr>
          <p:cNvPr id="5" name="Rectangle 4">
            <a:extLst>
              <a:ext uri="{FF2B5EF4-FFF2-40B4-BE49-F238E27FC236}">
                <a16:creationId xmlns:a16="http://schemas.microsoft.com/office/drawing/2014/main" id="{3DAEB280-C083-49F3-BBE6-AAAF4404AD8F}"/>
              </a:ext>
            </a:extLst>
          </p:cNvPr>
          <p:cNvSpPr/>
          <p:nvPr/>
        </p:nvSpPr>
        <p:spPr>
          <a:xfrm>
            <a:off x="2902911" y="92580"/>
            <a:ext cx="8290475" cy="523220"/>
          </a:xfrm>
          <a:prstGeom prst="rect">
            <a:avLst/>
          </a:prstGeom>
        </p:spPr>
        <p:txBody>
          <a:bodyPr wrap="none">
            <a:spAutoFit/>
          </a:bodyPr>
          <a:lstStyle/>
          <a:p>
            <a:r>
              <a:rPr lang="en-US" sz="2800" b="1" dirty="0"/>
              <a:t>AI: From protein structure prediction to protein design</a:t>
            </a:r>
            <a:endParaRPr lang="LID4096" sz="2800" b="1" dirty="0"/>
          </a:p>
        </p:txBody>
      </p:sp>
      <p:pic>
        <p:nvPicPr>
          <p:cNvPr id="2" name="Picture 1">
            <a:extLst>
              <a:ext uri="{FF2B5EF4-FFF2-40B4-BE49-F238E27FC236}">
                <a16:creationId xmlns:a16="http://schemas.microsoft.com/office/drawing/2014/main" id="{019BE757-EF07-4485-AE68-55BEFD1A8BFB}"/>
              </a:ext>
            </a:extLst>
          </p:cNvPr>
          <p:cNvPicPr>
            <a:picLocks noChangeAspect="1"/>
          </p:cNvPicPr>
          <p:nvPr/>
        </p:nvPicPr>
        <p:blipFill>
          <a:blip r:embed="rId3"/>
          <a:stretch>
            <a:fillRect/>
          </a:stretch>
        </p:blipFill>
        <p:spPr>
          <a:xfrm>
            <a:off x="18983" y="4309445"/>
            <a:ext cx="12192000" cy="2249956"/>
          </a:xfrm>
          <a:prstGeom prst="rect">
            <a:avLst/>
          </a:prstGeom>
        </p:spPr>
      </p:pic>
      <p:sp>
        <p:nvSpPr>
          <p:cNvPr id="14" name="Rectangle 13">
            <a:extLst>
              <a:ext uri="{FF2B5EF4-FFF2-40B4-BE49-F238E27FC236}">
                <a16:creationId xmlns:a16="http://schemas.microsoft.com/office/drawing/2014/main" id="{C6A90211-1861-4C53-97E1-FF67629AF93E}"/>
              </a:ext>
            </a:extLst>
          </p:cNvPr>
          <p:cNvSpPr/>
          <p:nvPr/>
        </p:nvSpPr>
        <p:spPr>
          <a:xfrm>
            <a:off x="0" y="7852"/>
            <a:ext cx="859531" cy="523220"/>
          </a:xfrm>
          <a:prstGeom prst="rect">
            <a:avLst/>
          </a:prstGeom>
        </p:spPr>
        <p:txBody>
          <a:bodyPr wrap="none">
            <a:spAutoFit/>
          </a:bodyPr>
          <a:lstStyle/>
          <a:p>
            <a:r>
              <a:rPr lang="en-US" sz="2800" b="1" dirty="0"/>
              <a:t>1. AI</a:t>
            </a:r>
            <a:endParaRPr lang="LID4096" sz="2800" b="1" dirty="0"/>
          </a:p>
        </p:txBody>
      </p:sp>
      <p:sp>
        <p:nvSpPr>
          <p:cNvPr id="3" name="TextBox 2">
            <a:extLst>
              <a:ext uri="{FF2B5EF4-FFF2-40B4-BE49-F238E27FC236}">
                <a16:creationId xmlns:a16="http://schemas.microsoft.com/office/drawing/2014/main" id="{B2A825B8-AE58-4F71-AF5F-B4476B4FF5B2}"/>
              </a:ext>
            </a:extLst>
          </p:cNvPr>
          <p:cNvSpPr txBox="1"/>
          <p:nvPr/>
        </p:nvSpPr>
        <p:spPr>
          <a:xfrm>
            <a:off x="5954232" y="6488668"/>
            <a:ext cx="5844363" cy="369332"/>
          </a:xfrm>
          <a:prstGeom prst="rect">
            <a:avLst/>
          </a:prstGeom>
          <a:noFill/>
        </p:spPr>
        <p:txBody>
          <a:bodyPr wrap="square" rtlCol="0">
            <a:spAutoFit/>
          </a:bodyPr>
          <a:lstStyle/>
          <a:p>
            <a:r>
              <a:rPr lang="fr-CH" dirty="0">
                <a:hlinkClick r:id="rId4"/>
              </a:rPr>
              <a:t>https://www.science.org/doi/10.1126/science.add2187</a:t>
            </a:r>
            <a:r>
              <a:rPr lang="fr-CH" dirty="0"/>
              <a:t> </a:t>
            </a:r>
            <a:endParaRPr lang="LID4096" dirty="0"/>
          </a:p>
        </p:txBody>
      </p:sp>
      <p:grpSp>
        <p:nvGrpSpPr>
          <p:cNvPr id="10" name="Group 9">
            <a:extLst>
              <a:ext uri="{FF2B5EF4-FFF2-40B4-BE49-F238E27FC236}">
                <a16:creationId xmlns:a16="http://schemas.microsoft.com/office/drawing/2014/main" id="{DB4568AA-4BD8-4B52-9D64-700FD772CF47}"/>
              </a:ext>
            </a:extLst>
          </p:cNvPr>
          <p:cNvGrpSpPr/>
          <p:nvPr/>
        </p:nvGrpSpPr>
        <p:grpSpPr>
          <a:xfrm>
            <a:off x="3279016" y="615800"/>
            <a:ext cx="7958170" cy="3553429"/>
            <a:chOff x="3279016" y="615800"/>
            <a:chExt cx="7958170" cy="3553429"/>
          </a:xfrm>
        </p:grpSpPr>
        <p:grpSp>
          <p:nvGrpSpPr>
            <p:cNvPr id="7" name="Group 6">
              <a:extLst>
                <a:ext uri="{FF2B5EF4-FFF2-40B4-BE49-F238E27FC236}">
                  <a16:creationId xmlns:a16="http://schemas.microsoft.com/office/drawing/2014/main" id="{AC5C6497-72B5-4B6E-8203-471584D7F92C}"/>
                </a:ext>
              </a:extLst>
            </p:cNvPr>
            <p:cNvGrpSpPr/>
            <p:nvPr/>
          </p:nvGrpSpPr>
          <p:grpSpPr>
            <a:xfrm>
              <a:off x="3279016" y="849649"/>
              <a:ext cx="6083554" cy="3319580"/>
              <a:chOff x="3551159" y="757142"/>
              <a:chExt cx="6083554" cy="3495563"/>
            </a:xfrm>
          </p:grpSpPr>
          <p:sp>
            <p:nvSpPr>
              <p:cNvPr id="6" name="Left Brace 5">
                <a:extLst>
                  <a:ext uri="{FF2B5EF4-FFF2-40B4-BE49-F238E27FC236}">
                    <a16:creationId xmlns:a16="http://schemas.microsoft.com/office/drawing/2014/main" id="{211BD0D7-44D8-4D5C-ADC4-19D35F30FFA3}"/>
                  </a:ext>
                </a:extLst>
              </p:cNvPr>
              <p:cNvSpPr/>
              <p:nvPr/>
            </p:nvSpPr>
            <p:spPr>
              <a:xfrm>
                <a:off x="3551159" y="757142"/>
                <a:ext cx="241815" cy="3495563"/>
              </a:xfrm>
              <a:prstGeom prst="leftBrace">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LID4096"/>
              </a:p>
            </p:txBody>
          </p:sp>
          <p:sp>
            <p:nvSpPr>
              <p:cNvPr id="8" name="Left Brace 7">
                <a:extLst>
                  <a:ext uri="{FF2B5EF4-FFF2-40B4-BE49-F238E27FC236}">
                    <a16:creationId xmlns:a16="http://schemas.microsoft.com/office/drawing/2014/main" id="{5D3769A6-7909-49F4-9FD8-46E8381C4CFD}"/>
                  </a:ext>
                </a:extLst>
              </p:cNvPr>
              <p:cNvSpPr/>
              <p:nvPr/>
            </p:nvSpPr>
            <p:spPr>
              <a:xfrm flipH="1">
                <a:off x="9392899" y="757142"/>
                <a:ext cx="241814" cy="3495563"/>
              </a:xfrm>
              <a:prstGeom prst="leftBrace">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LID4096"/>
              </a:p>
            </p:txBody>
          </p:sp>
        </p:grpSp>
        <p:pic>
          <p:nvPicPr>
            <p:cNvPr id="9" name="Picture 8">
              <a:extLst>
                <a:ext uri="{FF2B5EF4-FFF2-40B4-BE49-F238E27FC236}">
                  <a16:creationId xmlns:a16="http://schemas.microsoft.com/office/drawing/2014/main" id="{64774CA1-B68E-4CDD-B51E-782A1E9BC1AC}"/>
                </a:ext>
              </a:extLst>
            </p:cNvPr>
            <p:cNvPicPr>
              <a:picLocks noChangeAspect="1"/>
            </p:cNvPicPr>
            <p:nvPr/>
          </p:nvPicPr>
          <p:blipFill>
            <a:blip r:embed="rId5"/>
            <a:stretch>
              <a:fillRect/>
            </a:stretch>
          </p:blipFill>
          <p:spPr>
            <a:xfrm>
              <a:off x="9289089" y="615800"/>
              <a:ext cx="1948097" cy="1033891"/>
            </a:xfrm>
            <a:prstGeom prst="rect">
              <a:avLst/>
            </a:prstGeom>
          </p:spPr>
        </p:pic>
      </p:grpSp>
    </p:spTree>
    <p:extLst>
      <p:ext uri="{BB962C8B-B14F-4D97-AF65-F5344CB8AC3E}">
        <p14:creationId xmlns:p14="http://schemas.microsoft.com/office/powerpoint/2010/main" val="144483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 name="Image" descr="Image"/>
          <p:cNvPicPr>
            <a:picLocks noChangeAspect="1"/>
          </p:cNvPicPr>
          <p:nvPr/>
        </p:nvPicPr>
        <p:blipFill>
          <a:blip r:embed="rId3"/>
          <a:stretch>
            <a:fillRect/>
          </a:stretch>
        </p:blipFill>
        <p:spPr>
          <a:xfrm>
            <a:off x="11114184" y="146691"/>
            <a:ext cx="725984" cy="725984"/>
          </a:xfrm>
          <a:prstGeom prst="rect">
            <a:avLst/>
          </a:prstGeom>
          <a:ln w="12700">
            <a:miter lim="400000"/>
          </a:ln>
        </p:spPr>
      </p:pic>
      <p:sp>
        <p:nvSpPr>
          <p:cNvPr id="708" name="Square"/>
          <p:cNvSpPr/>
          <p:nvPr/>
        </p:nvSpPr>
        <p:spPr>
          <a:xfrm>
            <a:off x="258831" y="838296"/>
            <a:ext cx="635001" cy="635001"/>
          </a:xfrm>
          <a:prstGeom prst="rect">
            <a:avLst/>
          </a:prstGeom>
          <a:solidFill>
            <a:srgbClr val="FFFFF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11" name="Lucien Krapp"/>
          <p:cNvSpPr txBox="1"/>
          <p:nvPr/>
        </p:nvSpPr>
        <p:spPr>
          <a:xfrm>
            <a:off x="10048818" y="5464432"/>
            <a:ext cx="1865255" cy="25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lvl="2" algn="r" defTabSz="410766">
              <a:defRPr sz="2600" b="1">
                <a:solidFill>
                  <a:srgbClr val="000000"/>
                </a:solidFill>
              </a:defRPr>
            </a:pPr>
            <a:r>
              <a:rPr sz="1300" i="1" dirty="0"/>
              <a:t>Lucien </a:t>
            </a:r>
            <a:r>
              <a:rPr sz="1300" i="1" dirty="0" err="1"/>
              <a:t>Krapp</a:t>
            </a:r>
            <a:endParaRPr sz="1300" i="1" dirty="0"/>
          </a:p>
        </p:txBody>
      </p:sp>
      <p:pic>
        <p:nvPicPr>
          <p:cNvPr id="712" name="Image" descr="Image"/>
          <p:cNvPicPr>
            <a:picLocks noChangeAspect="1"/>
          </p:cNvPicPr>
          <p:nvPr/>
        </p:nvPicPr>
        <p:blipFill>
          <a:blip r:embed="rId4"/>
          <a:srcRect l="55663" t="25732" r="35489" b="53261"/>
          <a:stretch>
            <a:fillRect/>
          </a:stretch>
        </p:blipFill>
        <p:spPr>
          <a:xfrm>
            <a:off x="10891520" y="4024844"/>
            <a:ext cx="1078583" cy="1440558"/>
          </a:xfrm>
          <a:prstGeom prst="rect">
            <a:avLst/>
          </a:prstGeom>
          <a:ln w="12700">
            <a:miter lim="400000"/>
          </a:ln>
        </p:spPr>
      </p:pic>
      <p:sp>
        <p:nvSpPr>
          <p:cNvPr id="713" name="… predicting protein interacting interfaces with PeSTo"/>
          <p:cNvSpPr txBox="1"/>
          <p:nvPr/>
        </p:nvSpPr>
        <p:spPr>
          <a:xfrm>
            <a:off x="230714" y="60717"/>
            <a:ext cx="51361" cy="464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p>
            <a:pPr defTabSz="321469">
              <a:lnSpc>
                <a:spcPts val="3700"/>
              </a:lnSpc>
              <a:spcBef>
                <a:spcPts val="800"/>
              </a:spcBef>
              <a:defRPr sz="4200">
                <a:solidFill>
                  <a:srgbClr val="164F86"/>
                </a:solidFill>
                <a:latin typeface="Helvetica"/>
                <a:ea typeface="Helvetica"/>
                <a:cs typeface="Helvetica"/>
                <a:sym typeface="Helvetica"/>
              </a:defRPr>
            </a:pPr>
            <a:endParaRPr sz="1900" dirty="0">
              <a:latin typeface="Times Roman"/>
              <a:ea typeface="Times Roman"/>
              <a:cs typeface="Times Roman"/>
              <a:sym typeface="Times Roman"/>
            </a:endParaRPr>
          </a:p>
        </p:txBody>
      </p:sp>
      <p:sp>
        <p:nvSpPr>
          <p:cNvPr id="714" name="(Protein Structure Transformer - http//:pesto.epfl.ch)"/>
          <p:cNvSpPr txBox="1"/>
          <p:nvPr/>
        </p:nvSpPr>
        <p:spPr>
          <a:xfrm>
            <a:off x="2028127" y="649040"/>
            <a:ext cx="8148593" cy="468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321469">
              <a:lnSpc>
                <a:spcPts val="3700"/>
              </a:lnSpc>
              <a:spcBef>
                <a:spcPts val="800"/>
              </a:spcBef>
              <a:defRPr sz="4200">
                <a:solidFill>
                  <a:srgbClr val="164F86"/>
                </a:solidFill>
                <a:latin typeface="Helvetica"/>
                <a:ea typeface="Helvetica"/>
                <a:cs typeface="Helvetica"/>
                <a:sym typeface="Helvetica"/>
              </a:defRPr>
            </a:pPr>
            <a:r>
              <a:rPr lang="es-AR" sz="2100" b="1" dirty="0"/>
              <a:t>       </a:t>
            </a:r>
            <a:r>
              <a:rPr sz="2100" b="1" dirty="0"/>
              <a:t>(</a:t>
            </a:r>
            <a:r>
              <a:rPr sz="2100" b="1" dirty="0" err="1"/>
              <a:t>Prot</a:t>
            </a:r>
            <a:r>
              <a:rPr lang="es-AR" sz="2100" b="1" dirty="0"/>
              <a:t>E</a:t>
            </a:r>
            <a:r>
              <a:rPr sz="2100" b="1" dirty="0"/>
              <a:t>in Structure </a:t>
            </a:r>
            <a:r>
              <a:rPr sz="2100" b="1" dirty="0" err="1"/>
              <a:t>Transf</a:t>
            </a:r>
            <a:r>
              <a:rPr lang="es-AR" sz="2100" b="1" dirty="0"/>
              <a:t>O</a:t>
            </a:r>
            <a:r>
              <a:rPr sz="2100" b="1" dirty="0" err="1"/>
              <a:t>rmer</a:t>
            </a:r>
            <a:r>
              <a:rPr sz="2100" b="1" dirty="0"/>
              <a:t> </a:t>
            </a:r>
            <a:r>
              <a:rPr lang="en-US" sz="2100" b="1" dirty="0"/>
              <a:t>–</a:t>
            </a:r>
            <a:r>
              <a:rPr lang="es-AR" sz="2100" b="1" dirty="0"/>
              <a:t> </a:t>
            </a:r>
            <a:r>
              <a:rPr lang="es-AR" sz="2100" b="1" dirty="0">
                <a:hlinkClick r:id="rId5">
                  <a:extLst>
                    <a:ext uri="{A12FA001-AC4F-418D-AE19-62706E023703}">
                      <ahyp:hlinkClr xmlns:ahyp="http://schemas.microsoft.com/office/drawing/2018/hyperlinkcolor" val="tx"/>
                    </a:ext>
                  </a:extLst>
                </a:hlinkClick>
              </a:rPr>
              <a:t>https://pesto.epfl.ch</a:t>
            </a:r>
            <a:r>
              <a:rPr lang="es-AR" sz="2100" b="1" dirty="0"/>
              <a:t> </a:t>
            </a:r>
            <a:r>
              <a:rPr sz="2100" b="1" dirty="0"/>
              <a:t>)</a:t>
            </a:r>
          </a:p>
        </p:txBody>
      </p:sp>
      <p:pic>
        <p:nvPicPr>
          <p:cNvPr id="716" name="Screenshot 2021-11-22 at 23.28.42.png" descr="Screenshot 2021-11-22 at 23.28.42.png"/>
          <p:cNvPicPr>
            <a:picLocks noChangeAspect="1"/>
          </p:cNvPicPr>
          <p:nvPr/>
        </p:nvPicPr>
        <p:blipFill>
          <a:blip r:embed="rId6"/>
          <a:srcRect l="29277" r="56315"/>
          <a:stretch>
            <a:fillRect/>
          </a:stretch>
        </p:blipFill>
        <p:spPr>
          <a:xfrm rot="5400000">
            <a:off x="1192028" y="2464319"/>
            <a:ext cx="661157" cy="2259999"/>
          </a:xfrm>
          <a:prstGeom prst="rect">
            <a:avLst/>
          </a:prstGeom>
          <a:ln w="12700">
            <a:miter lim="400000"/>
          </a:ln>
        </p:spPr>
      </p:pic>
      <p:pic>
        <p:nvPicPr>
          <p:cNvPr id="717" name="Screenshot 2021-11-22 at 23.28.42.png" descr="Screenshot 2021-11-22 at 23.28.42.png"/>
          <p:cNvPicPr>
            <a:picLocks noChangeAspect="1"/>
          </p:cNvPicPr>
          <p:nvPr/>
        </p:nvPicPr>
        <p:blipFill>
          <a:blip r:embed="rId6"/>
          <a:srcRect l="68312" r="17209"/>
          <a:stretch>
            <a:fillRect/>
          </a:stretch>
        </p:blipFill>
        <p:spPr>
          <a:xfrm rot="5400000">
            <a:off x="1170216" y="4610090"/>
            <a:ext cx="664410" cy="2259999"/>
          </a:xfrm>
          <a:prstGeom prst="rect">
            <a:avLst/>
          </a:prstGeom>
          <a:ln w="12700">
            <a:miter lim="400000"/>
          </a:ln>
        </p:spPr>
      </p:pic>
      <p:pic>
        <p:nvPicPr>
          <p:cNvPr id="722" name="BOez4rg9OHuCqmgVqcON3zvL6KtLzf6FWBHk7xYOknAkXdJg2gHLGBK7ZXcsPXIwCTOx0i1Bz05RknJyBkP7CmSxvUGVR2wyKY3GtJqwJyByGpNuSyaLzjwEwlAYGZFD9ofc6OXLUe-wRvdnYs_5.gif" descr="BOez4rg9OHuCqmgVqcON3zvL6KtLzf6FWBHk7xYOknAkXdJg2gHLGBK7ZXcsPXIwCTOx0i1Bz05RknJyBkP7CmSxvUGVR2wyKY3GtJqwJyByGpNuSyaLzjwEwlAYGZFD9ofc6OXLUe-wRvdnYs_5.gif"/>
          <p:cNvPicPr>
            <a:picLocks noChangeAspect="1"/>
          </p:cNvPicPr>
          <p:nvPr/>
        </p:nvPicPr>
        <p:blipFill>
          <a:blip r:embed="rId7"/>
          <a:stretch>
            <a:fillRect/>
          </a:stretch>
        </p:blipFill>
        <p:spPr>
          <a:xfrm>
            <a:off x="1208640" y="6409166"/>
            <a:ext cx="2130524" cy="162438"/>
          </a:xfrm>
          <a:prstGeom prst="rect">
            <a:avLst/>
          </a:prstGeom>
          <a:ln w="12700">
            <a:miter lim="400000"/>
          </a:ln>
        </p:spPr>
      </p:pic>
      <p:pic>
        <p:nvPicPr>
          <p:cNvPr id="723" name="oMA9_kRjz8mMg-VtGUEN-xL3inU_XPpr8L16jWIfOWMjWKvnO8YvS6w_FckoFv0O0se9jXfhnTPislAeyTxZHjGNGgvyQjx9KV5pjRCF5Swyd62-Go9WEKClvOUBTDeQE3QU1X0gSHSh4R9iFeYd.png" descr="oMA9_kRjz8mMg-VtGUEN-xL3inU_XPpr8L16jWIfOWMjWKvnO8YvS6w_FckoFv0O0se9jXfhnTPislAeyTxZHjGNGgvyQjx9KV5pjRCF5Swyd62-Go9WEKClvOUBTDeQE3QU1X0gSHSh4R9iFeYd.png"/>
          <p:cNvPicPr>
            <a:picLocks noChangeAspect="1"/>
          </p:cNvPicPr>
          <p:nvPr/>
        </p:nvPicPr>
        <p:blipFill>
          <a:blip r:embed="rId8"/>
          <a:srcRect l="27949" t="44883" r="57810" b="38688"/>
          <a:stretch>
            <a:fillRect/>
          </a:stretch>
        </p:blipFill>
        <p:spPr>
          <a:xfrm>
            <a:off x="1392807" y="6157692"/>
            <a:ext cx="219184" cy="209952"/>
          </a:xfrm>
          <a:prstGeom prst="rect">
            <a:avLst/>
          </a:prstGeom>
          <a:ln w="12700">
            <a:miter lim="400000"/>
          </a:ln>
        </p:spPr>
      </p:pic>
      <p:pic>
        <p:nvPicPr>
          <p:cNvPr id="724" name="oMA9_kRjz8mMg-VtGUEN-xL3inU_XPpr8L16jWIfOWMjWKvnO8YvS6w_FckoFv0O0se9jXfhnTPislAeyTxZHjGNGgvyQjx9KV5pjRCF5Swyd62-Go9WEKClvOUBTDeQE3QU1X0gSHSh4R9iFeYd.png" descr="oMA9_kRjz8mMg-VtGUEN-xL3inU_XPpr8L16jWIfOWMjWKvnO8YvS6w_FckoFv0O0se9jXfhnTPislAeyTxZHjGNGgvyQjx9KV5pjRCF5Swyd62-Go9WEKClvOUBTDeQE3QU1X0gSHSh4R9iFeYd.png"/>
          <p:cNvPicPr>
            <a:picLocks noChangeAspect="1"/>
          </p:cNvPicPr>
          <p:nvPr/>
        </p:nvPicPr>
        <p:blipFill>
          <a:blip r:embed="rId8"/>
          <a:srcRect t="36430" r="58220" b="38828"/>
          <a:stretch>
            <a:fillRect/>
          </a:stretch>
        </p:blipFill>
        <p:spPr>
          <a:xfrm>
            <a:off x="22842" y="4596399"/>
            <a:ext cx="643078" cy="316188"/>
          </a:xfrm>
          <a:prstGeom prst="rect">
            <a:avLst/>
          </a:prstGeom>
          <a:ln w="12700">
            <a:miter lim="400000"/>
          </a:ln>
        </p:spPr>
      </p:pic>
      <p:sp>
        <p:nvSpPr>
          <p:cNvPr id="725" name="1"/>
          <p:cNvSpPr txBox="1"/>
          <p:nvPr/>
        </p:nvSpPr>
        <p:spPr>
          <a:xfrm>
            <a:off x="509959" y="4034445"/>
            <a:ext cx="10900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1</a:t>
            </a:r>
          </a:p>
        </p:txBody>
      </p:sp>
      <p:sp>
        <p:nvSpPr>
          <p:cNvPr id="726" name="2"/>
          <p:cNvSpPr txBox="1"/>
          <p:nvPr/>
        </p:nvSpPr>
        <p:spPr>
          <a:xfrm>
            <a:off x="1100398" y="4034445"/>
            <a:ext cx="10900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2</a:t>
            </a:r>
          </a:p>
        </p:txBody>
      </p:sp>
      <p:sp>
        <p:nvSpPr>
          <p:cNvPr id="727" name="3"/>
          <p:cNvSpPr txBox="1"/>
          <p:nvPr/>
        </p:nvSpPr>
        <p:spPr>
          <a:xfrm>
            <a:off x="1788887" y="4034445"/>
            <a:ext cx="10900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3</a:t>
            </a:r>
          </a:p>
        </p:txBody>
      </p:sp>
      <p:sp>
        <p:nvSpPr>
          <p:cNvPr id="728" name="4"/>
          <p:cNvSpPr txBox="1"/>
          <p:nvPr/>
        </p:nvSpPr>
        <p:spPr>
          <a:xfrm>
            <a:off x="2353976" y="4034445"/>
            <a:ext cx="10900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4</a:t>
            </a:r>
          </a:p>
        </p:txBody>
      </p:sp>
      <p:sp>
        <p:nvSpPr>
          <p:cNvPr id="729" name="…"/>
          <p:cNvSpPr txBox="1"/>
          <p:nvPr/>
        </p:nvSpPr>
        <p:spPr>
          <a:xfrm>
            <a:off x="2537475" y="4053674"/>
            <a:ext cx="15709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 …</a:t>
            </a:r>
          </a:p>
        </p:txBody>
      </p:sp>
      <p:pic>
        <p:nvPicPr>
          <p:cNvPr id="730" name="oMA9_kRjz8mMg-VtGUEN-xL3inU_XPpr8L16jWIfOWMjWKvnO8YvS6w_FckoFv0O0se9jXfhnTPislAeyTxZHjGNGgvyQjx9KV5pjRCF5Swyd62-Go9WEKClvOUBTDeQE3QU1X0gSHSh4R9iFeYd.png" descr="oMA9_kRjz8mMg-VtGUEN-xL3inU_XPpr8L16jWIfOWMjWKvnO8YvS6w_FckoFv0O0se9jXfhnTPislAeyTxZHjGNGgvyQjx9KV5pjRCF5Swyd62-Go9WEKClvOUBTDeQE3QU1X0gSHSh4R9iFeYd.png"/>
          <p:cNvPicPr>
            <a:picLocks noChangeAspect="1"/>
          </p:cNvPicPr>
          <p:nvPr/>
        </p:nvPicPr>
        <p:blipFill>
          <a:blip r:embed="rId8"/>
          <a:srcRect l="28560" t="45362" r="46173"/>
          <a:stretch>
            <a:fillRect/>
          </a:stretch>
        </p:blipFill>
        <p:spPr>
          <a:xfrm>
            <a:off x="1054542" y="4444364"/>
            <a:ext cx="388894" cy="698265"/>
          </a:xfrm>
          <a:prstGeom prst="rect">
            <a:avLst/>
          </a:prstGeom>
          <a:ln w="12700">
            <a:miter lim="400000"/>
          </a:ln>
        </p:spPr>
      </p:pic>
      <p:pic>
        <p:nvPicPr>
          <p:cNvPr id="731" name="oMA9_kRjz8mMg-VtGUEN-xL3inU_XPpr8L16jWIfOWMjWKvnO8YvS6w_FckoFv0O0se9jXfhnTPislAeyTxZHjGNGgvyQjx9KV5pjRCF5Swyd62-Go9WEKClvOUBTDeQE3QU1X0gSHSh4R9iFeYd.png" descr="oMA9_kRjz8mMg-VtGUEN-xL3inU_XPpr8L16jWIfOWMjWKvnO8YvS6w_FckoFv0O0se9jXfhnTPislAeyTxZHjGNGgvyQjx9KV5pjRCF5Swyd62-Go9WEKClvOUBTDeQE3QU1X0gSHSh4R9iFeYd.png"/>
          <p:cNvPicPr>
            <a:picLocks noChangeAspect="1"/>
          </p:cNvPicPr>
          <p:nvPr/>
        </p:nvPicPr>
        <p:blipFill>
          <a:blip r:embed="rId8"/>
          <a:srcRect l="28560" r="39249" b="38361"/>
          <a:stretch>
            <a:fillRect/>
          </a:stretch>
        </p:blipFill>
        <p:spPr>
          <a:xfrm>
            <a:off x="1766619" y="4348280"/>
            <a:ext cx="495472" cy="787732"/>
          </a:xfrm>
          <a:prstGeom prst="rect">
            <a:avLst/>
          </a:prstGeom>
          <a:ln w="12700">
            <a:miter lim="400000"/>
          </a:ln>
        </p:spPr>
      </p:pic>
      <p:pic>
        <p:nvPicPr>
          <p:cNvPr id="732" name="oMA9_kRjz8mMg-VtGUEN-xL3inU_XPpr8L16jWIfOWMjWKvnO8YvS6w_FckoFv0O0se9jXfhnTPislAeyTxZHjGNGgvyQjx9KV5pjRCF5Swyd62-Go9WEKClvOUBTDeQE3QU1X0gSHSh4R9iFeYd.png" descr="oMA9_kRjz8mMg-VtGUEN-xL3inU_XPpr8L16jWIfOWMjWKvnO8YvS6w_FckoFv0O0se9jXfhnTPislAeyTxZHjGNGgvyQjx9KV5pjRCF5Swyd62-Go9WEKClvOUBTDeQE3QU1X0gSHSh4R9iFeYd.png"/>
          <p:cNvPicPr>
            <a:picLocks noChangeAspect="1"/>
          </p:cNvPicPr>
          <p:nvPr/>
        </p:nvPicPr>
        <p:blipFill>
          <a:blip r:embed="rId8"/>
          <a:srcRect l="28560" t="44033" b="37138"/>
          <a:stretch>
            <a:fillRect/>
          </a:stretch>
        </p:blipFill>
        <p:spPr>
          <a:xfrm>
            <a:off x="2313634" y="4691989"/>
            <a:ext cx="1099615" cy="240622"/>
          </a:xfrm>
          <a:prstGeom prst="rect">
            <a:avLst/>
          </a:prstGeom>
          <a:ln w="12700">
            <a:miter lim="400000"/>
          </a:ln>
        </p:spPr>
      </p:pic>
      <p:sp>
        <p:nvSpPr>
          <p:cNvPr id="733" name="Rectangle"/>
          <p:cNvSpPr/>
          <p:nvPr/>
        </p:nvSpPr>
        <p:spPr>
          <a:xfrm>
            <a:off x="606728" y="4559221"/>
            <a:ext cx="174875" cy="162438"/>
          </a:xfrm>
          <a:prstGeom prst="rect">
            <a:avLst/>
          </a:prstGeom>
          <a:solidFill>
            <a:srgbClr val="FFFFF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34" name="Rectangle"/>
          <p:cNvSpPr/>
          <p:nvPr/>
        </p:nvSpPr>
        <p:spPr>
          <a:xfrm>
            <a:off x="1190928" y="4295696"/>
            <a:ext cx="174875" cy="162438"/>
          </a:xfrm>
          <a:prstGeom prst="rect">
            <a:avLst/>
          </a:prstGeom>
          <a:solidFill>
            <a:srgbClr val="FFFFF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35" name="Rectangle"/>
          <p:cNvSpPr/>
          <p:nvPr/>
        </p:nvSpPr>
        <p:spPr>
          <a:xfrm>
            <a:off x="1249011" y="4458134"/>
            <a:ext cx="287593" cy="162438"/>
          </a:xfrm>
          <a:prstGeom prst="rect">
            <a:avLst/>
          </a:prstGeom>
          <a:solidFill>
            <a:srgbClr val="FFFFF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36" name="Rectangle"/>
          <p:cNvSpPr/>
          <p:nvPr/>
        </p:nvSpPr>
        <p:spPr>
          <a:xfrm>
            <a:off x="812838" y="4640440"/>
            <a:ext cx="321210" cy="162439"/>
          </a:xfrm>
          <a:prstGeom prst="rect">
            <a:avLst/>
          </a:prstGeom>
          <a:solidFill>
            <a:srgbClr val="FFFFF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37" name="Rectangle"/>
          <p:cNvSpPr/>
          <p:nvPr/>
        </p:nvSpPr>
        <p:spPr>
          <a:xfrm>
            <a:off x="1973301" y="4912510"/>
            <a:ext cx="577633" cy="187232"/>
          </a:xfrm>
          <a:prstGeom prst="rect">
            <a:avLst/>
          </a:prstGeom>
          <a:solidFill>
            <a:srgbClr val="FFFFF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38" name="Rectangle"/>
          <p:cNvSpPr/>
          <p:nvPr/>
        </p:nvSpPr>
        <p:spPr>
          <a:xfrm>
            <a:off x="2460663" y="4531510"/>
            <a:ext cx="577633" cy="187232"/>
          </a:xfrm>
          <a:prstGeom prst="rect">
            <a:avLst/>
          </a:prstGeom>
          <a:solidFill>
            <a:srgbClr val="FFFFF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39" name="Circle"/>
          <p:cNvSpPr/>
          <p:nvPr/>
        </p:nvSpPr>
        <p:spPr>
          <a:xfrm>
            <a:off x="1779582" y="4942218"/>
            <a:ext cx="184194" cy="184195"/>
          </a:xfrm>
          <a:prstGeom prst="ellipse">
            <a:avLst/>
          </a:prstGeom>
          <a:ln w="38100">
            <a:solidFill>
              <a:schemeClr val="accent3">
                <a:hueOff val="362282"/>
                <a:satOff val="31803"/>
                <a:lumOff val="-18242"/>
              </a:schemeClr>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40" name="Circle"/>
          <p:cNvSpPr/>
          <p:nvPr/>
        </p:nvSpPr>
        <p:spPr>
          <a:xfrm>
            <a:off x="2323159" y="4718791"/>
            <a:ext cx="184195" cy="184195"/>
          </a:xfrm>
          <a:prstGeom prst="ellipse">
            <a:avLst/>
          </a:prstGeom>
          <a:ln w="38100">
            <a:solidFill>
              <a:schemeClr val="accent3">
                <a:hueOff val="362282"/>
                <a:satOff val="31803"/>
                <a:lumOff val="-18242"/>
              </a:schemeClr>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41" name="Circle"/>
          <p:cNvSpPr/>
          <p:nvPr/>
        </p:nvSpPr>
        <p:spPr>
          <a:xfrm>
            <a:off x="470824" y="4720244"/>
            <a:ext cx="184195" cy="184195"/>
          </a:xfrm>
          <a:prstGeom prst="ellipse">
            <a:avLst/>
          </a:prstGeom>
          <a:ln w="38100">
            <a:solidFill>
              <a:schemeClr val="accent3">
                <a:hueOff val="362282"/>
                <a:satOff val="31803"/>
                <a:lumOff val="-18242"/>
              </a:schemeClr>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42" name="Circle"/>
          <p:cNvSpPr/>
          <p:nvPr/>
        </p:nvSpPr>
        <p:spPr>
          <a:xfrm>
            <a:off x="1064067" y="4453889"/>
            <a:ext cx="184195" cy="184195"/>
          </a:xfrm>
          <a:prstGeom prst="ellipse">
            <a:avLst/>
          </a:prstGeom>
          <a:ln w="38100">
            <a:solidFill>
              <a:schemeClr val="accent3">
                <a:hueOff val="362282"/>
                <a:satOff val="31803"/>
                <a:lumOff val="-18242"/>
              </a:schemeClr>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43" name="Rectangle"/>
          <p:cNvSpPr/>
          <p:nvPr/>
        </p:nvSpPr>
        <p:spPr>
          <a:xfrm>
            <a:off x="1548894" y="5986336"/>
            <a:ext cx="93142" cy="187231"/>
          </a:xfrm>
          <a:prstGeom prst="rect">
            <a:avLst/>
          </a:prstGeom>
          <a:solidFill>
            <a:srgbClr val="FFFFF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44" name="Rectangle"/>
          <p:cNvSpPr/>
          <p:nvPr/>
        </p:nvSpPr>
        <p:spPr>
          <a:xfrm>
            <a:off x="1309181" y="6118099"/>
            <a:ext cx="93142" cy="187231"/>
          </a:xfrm>
          <a:prstGeom prst="rect">
            <a:avLst/>
          </a:prstGeom>
          <a:solidFill>
            <a:srgbClr val="FFFFF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45" name="nn"/>
          <p:cNvSpPr txBox="1"/>
          <p:nvPr/>
        </p:nvSpPr>
        <p:spPr>
          <a:xfrm>
            <a:off x="2859070" y="4041174"/>
            <a:ext cx="17312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nn</a:t>
            </a:r>
          </a:p>
        </p:txBody>
      </p:sp>
      <p:sp>
        <p:nvSpPr>
          <p:cNvPr id="747" name="Circle"/>
          <p:cNvSpPr/>
          <p:nvPr/>
        </p:nvSpPr>
        <p:spPr>
          <a:xfrm>
            <a:off x="1410347" y="6173920"/>
            <a:ext cx="184195" cy="184195"/>
          </a:xfrm>
          <a:prstGeom prst="ellipse">
            <a:avLst/>
          </a:prstGeom>
          <a:ln w="38100">
            <a:solidFill>
              <a:schemeClr val="accent3">
                <a:hueOff val="362282"/>
                <a:satOff val="31803"/>
                <a:lumOff val="-18242"/>
              </a:schemeClr>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nvGrpSpPr>
          <p:cNvPr id="761" name="Group"/>
          <p:cNvGrpSpPr/>
          <p:nvPr/>
        </p:nvGrpSpPr>
        <p:grpSpPr>
          <a:xfrm>
            <a:off x="338641" y="1301146"/>
            <a:ext cx="2717840" cy="1972091"/>
            <a:chOff x="0" y="0"/>
            <a:chExt cx="5435677" cy="3944179"/>
          </a:xfrm>
        </p:grpSpPr>
        <p:pic>
          <p:nvPicPr>
            <p:cNvPr id="751" name="oMA9_kRjz8mMg-VtGUEN-xL3inU_XPpr8L16jWIfOWMjWKvnO8YvS6w_FckoFv0O0se9jXfhnTPislAeyTxZHjGNGgvyQjx9KV5pjRCF5Swyd62-Go9WEKClvOUBTDeQE3QU1X0gSHSh4R9iFeYd.png" descr="oMA9_kRjz8mMg-VtGUEN-xL3inU_XPpr8L16jWIfOWMjWKvnO8YvS6w_FckoFv0O0se9jXfhnTPislAeyTxZHjGNGgvyQjx9KV5pjRCF5Swyd62-Go9WEKClvOUBTDeQE3QU1X0gSHSh4R9iFeYd.png"/>
            <p:cNvPicPr>
              <a:picLocks noChangeAspect="1"/>
            </p:cNvPicPr>
            <p:nvPr/>
          </p:nvPicPr>
          <p:blipFill>
            <a:blip r:embed="rId8"/>
            <a:stretch>
              <a:fillRect/>
            </a:stretch>
          </p:blipFill>
          <p:spPr>
            <a:xfrm>
              <a:off x="1235987" y="615594"/>
              <a:ext cx="3078453" cy="2555984"/>
            </a:xfrm>
            <a:prstGeom prst="rect">
              <a:avLst/>
            </a:prstGeom>
            <a:ln w="12700" cap="flat">
              <a:noFill/>
              <a:miter lim="400000"/>
            </a:ln>
            <a:effectLst/>
          </p:spPr>
        </p:pic>
        <p:sp>
          <p:nvSpPr>
            <p:cNvPr id="752" name="1"/>
            <p:cNvSpPr txBox="1"/>
            <p:nvPr/>
          </p:nvSpPr>
          <p:spPr>
            <a:xfrm>
              <a:off x="1855701" y="1459791"/>
              <a:ext cx="218008" cy="3795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r>
                <a:rPr sz="900"/>
                <a:t>1</a:t>
              </a:r>
            </a:p>
          </p:txBody>
        </p:sp>
        <p:sp>
          <p:nvSpPr>
            <p:cNvPr id="753" name="2"/>
            <p:cNvSpPr txBox="1"/>
            <p:nvPr/>
          </p:nvSpPr>
          <p:spPr>
            <a:xfrm>
              <a:off x="2585643" y="2246180"/>
              <a:ext cx="218008" cy="3795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r>
                <a:rPr sz="900"/>
                <a:t>2</a:t>
              </a:r>
            </a:p>
          </p:txBody>
        </p:sp>
        <p:sp>
          <p:nvSpPr>
            <p:cNvPr id="754" name="3"/>
            <p:cNvSpPr txBox="1"/>
            <p:nvPr/>
          </p:nvSpPr>
          <p:spPr>
            <a:xfrm>
              <a:off x="2263109" y="981473"/>
              <a:ext cx="218008" cy="3795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r>
                <a:rPr sz="900"/>
                <a:t>3</a:t>
              </a:r>
            </a:p>
          </p:txBody>
        </p:sp>
        <p:sp>
          <p:nvSpPr>
            <p:cNvPr id="755" name="4"/>
            <p:cNvSpPr txBox="1"/>
            <p:nvPr/>
          </p:nvSpPr>
          <p:spPr>
            <a:xfrm>
              <a:off x="3109661" y="1553693"/>
              <a:ext cx="218008" cy="3795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r>
                <a:rPr sz="900"/>
                <a:t>4</a:t>
              </a:r>
            </a:p>
          </p:txBody>
        </p:sp>
        <p:sp>
          <p:nvSpPr>
            <p:cNvPr id="756" name="layer t"/>
            <p:cNvSpPr txBox="1"/>
            <p:nvPr/>
          </p:nvSpPr>
          <p:spPr>
            <a:xfrm>
              <a:off x="0" y="3177568"/>
              <a:ext cx="782266" cy="3795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defTabSz="457200">
                <a:defRPr sz="1800" b="1">
                  <a:solidFill>
                    <a:srgbClr val="000000"/>
                  </a:solidFill>
                  <a:latin typeface="Arial"/>
                  <a:ea typeface="Arial"/>
                  <a:cs typeface="Arial"/>
                  <a:sym typeface="Arial"/>
                </a:defRPr>
              </a:pPr>
              <a:r>
                <a:rPr sz="900"/>
                <a:t>layer </a:t>
              </a:r>
              <a:r>
                <a:rPr sz="900" i="1"/>
                <a:t>t</a:t>
              </a:r>
            </a:p>
          </p:txBody>
        </p:sp>
        <p:sp>
          <p:nvSpPr>
            <p:cNvPr id="757" name="Circle"/>
            <p:cNvSpPr/>
            <p:nvPr/>
          </p:nvSpPr>
          <p:spPr>
            <a:xfrm>
              <a:off x="387973" y="0"/>
              <a:ext cx="3944179" cy="3944179"/>
            </a:xfrm>
            <a:prstGeom prst="ellipse">
              <a:avLst/>
            </a:prstGeom>
            <a:noFill/>
            <a:ln w="25400" cap="flat">
              <a:solidFill>
                <a:srgbClr val="000000"/>
              </a:solidFill>
              <a:custDash>
                <a:ds d="200000" sp="200000"/>
              </a:custDash>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758" name="Line"/>
            <p:cNvSpPr/>
            <p:nvPr/>
          </p:nvSpPr>
          <p:spPr>
            <a:xfrm flipV="1">
              <a:off x="451179" y="2014498"/>
              <a:ext cx="1808622" cy="381593"/>
            </a:xfrm>
            <a:prstGeom prst="line">
              <a:avLst/>
            </a:prstGeom>
            <a:noFill/>
            <a:ln w="25400" cap="flat">
              <a:solidFill>
                <a:srgbClr val="000000"/>
              </a:solidFill>
              <a:custDash>
                <a:ds d="200000" sp="200000"/>
              </a:custDash>
              <a:miter lim="400000"/>
            </a:ln>
            <a:effectLst/>
          </p:spPr>
          <p:txBody>
            <a:bodyPr wrap="square" lIns="25400" tIns="25400" rIns="25400" bIns="25400" numCol="1" anchor="ctr">
              <a:noAutofit/>
            </a:bodyPr>
            <a:lstStyle/>
            <a:p>
              <a:endParaRPr sz="900"/>
            </a:p>
          </p:txBody>
        </p:sp>
        <p:sp>
          <p:nvSpPr>
            <p:cNvPr id="759" name="r"/>
            <p:cNvSpPr txBox="1"/>
            <p:nvPr/>
          </p:nvSpPr>
          <p:spPr>
            <a:xfrm>
              <a:off x="845948" y="1954749"/>
              <a:ext cx="192360" cy="3795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lgn="l" defTabSz="914400">
                <a:defRPr sz="1800" b="1" i="1">
                  <a:solidFill>
                    <a:srgbClr val="000000"/>
                  </a:solidFill>
                  <a:latin typeface="Arial"/>
                  <a:ea typeface="Arial"/>
                  <a:cs typeface="Arial"/>
                  <a:sym typeface="Arial"/>
                </a:defRPr>
              </a:lvl1pPr>
            </a:lstStyle>
            <a:p>
              <a:r>
                <a:rPr sz="900"/>
                <a:t>r</a:t>
              </a:r>
            </a:p>
          </p:txBody>
        </p:sp>
        <p:sp>
          <p:nvSpPr>
            <p:cNvPr id="760" name="nn nearest…"/>
            <p:cNvSpPr txBox="1"/>
            <p:nvPr/>
          </p:nvSpPr>
          <p:spPr>
            <a:xfrm>
              <a:off x="4012212" y="194970"/>
              <a:ext cx="1423465" cy="6565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defTabSz="457200">
                <a:defRPr sz="1800" b="1">
                  <a:solidFill>
                    <a:srgbClr val="000000"/>
                  </a:solidFill>
                  <a:latin typeface="Arial"/>
                  <a:ea typeface="Arial"/>
                  <a:cs typeface="Arial"/>
                  <a:sym typeface="Arial"/>
                </a:defRPr>
              </a:pPr>
              <a:r>
                <a:rPr sz="900" i="1"/>
                <a:t>nn</a:t>
              </a:r>
              <a:r>
                <a:rPr sz="900"/>
                <a:t> nearest </a:t>
              </a:r>
            </a:p>
            <a:p>
              <a:pPr defTabSz="457200">
                <a:defRPr sz="1800" b="1">
                  <a:solidFill>
                    <a:srgbClr val="000000"/>
                  </a:solidFill>
                  <a:latin typeface="Arial"/>
                  <a:ea typeface="Arial"/>
                  <a:cs typeface="Arial"/>
                  <a:sym typeface="Arial"/>
                </a:defRPr>
              </a:pPr>
              <a:r>
                <a:rPr sz="900"/>
                <a:t>neighbours </a:t>
              </a:r>
            </a:p>
          </p:txBody>
        </p:sp>
      </p:grpSp>
      <p:sp>
        <p:nvSpPr>
          <p:cNvPr id="59" name="Rectangle 58">
            <a:extLst>
              <a:ext uri="{FF2B5EF4-FFF2-40B4-BE49-F238E27FC236}">
                <a16:creationId xmlns:a16="http://schemas.microsoft.com/office/drawing/2014/main" id="{F96255F6-0BB6-446F-AD48-A69E69F17F3B}"/>
              </a:ext>
            </a:extLst>
          </p:cNvPr>
          <p:cNvSpPr/>
          <p:nvPr/>
        </p:nvSpPr>
        <p:spPr>
          <a:xfrm>
            <a:off x="10891520" y="6089794"/>
            <a:ext cx="1209675" cy="230832"/>
          </a:xfrm>
          <a:prstGeom prst="rect">
            <a:avLst/>
          </a:prstGeom>
          <a:ln>
            <a:solidFill>
              <a:srgbClr val="FF0000"/>
            </a:solidFill>
          </a:ln>
        </p:spPr>
        <p:txBody>
          <a:bodyPr wrap="square">
            <a:spAutoFit/>
          </a:bodyPr>
          <a:lstStyle/>
          <a:p>
            <a:r>
              <a:rPr lang="en-US" sz="900" b="1" dirty="0"/>
              <a:t>Preprint in </a:t>
            </a:r>
            <a:r>
              <a:rPr lang="en-US" sz="900" b="1" dirty="0" err="1"/>
              <a:t>bioRxiv</a:t>
            </a:r>
            <a:endParaRPr lang="en-US" sz="900" b="1" dirty="0"/>
          </a:p>
        </p:txBody>
      </p:sp>
      <p:sp>
        <p:nvSpPr>
          <p:cNvPr id="60" name="Rectangle 59">
            <a:extLst>
              <a:ext uri="{FF2B5EF4-FFF2-40B4-BE49-F238E27FC236}">
                <a16:creationId xmlns:a16="http://schemas.microsoft.com/office/drawing/2014/main" id="{DF459ABA-9A40-44DC-B577-EAB2413839EE}"/>
              </a:ext>
            </a:extLst>
          </p:cNvPr>
          <p:cNvSpPr/>
          <p:nvPr/>
        </p:nvSpPr>
        <p:spPr>
          <a:xfrm>
            <a:off x="10881995" y="5778082"/>
            <a:ext cx="1209675" cy="230832"/>
          </a:xfrm>
          <a:prstGeom prst="rect">
            <a:avLst/>
          </a:prstGeom>
          <a:ln>
            <a:solidFill>
              <a:srgbClr val="FF0000"/>
            </a:solidFill>
          </a:ln>
        </p:spPr>
        <p:txBody>
          <a:bodyPr wrap="square">
            <a:spAutoFit/>
          </a:bodyPr>
          <a:lstStyle/>
          <a:p>
            <a:r>
              <a:rPr lang="en-US" sz="900" b="1" dirty="0"/>
              <a:t>Website</a:t>
            </a:r>
          </a:p>
        </p:txBody>
      </p:sp>
      <p:grpSp>
        <p:nvGrpSpPr>
          <p:cNvPr id="5" name="Group 4">
            <a:extLst>
              <a:ext uri="{FF2B5EF4-FFF2-40B4-BE49-F238E27FC236}">
                <a16:creationId xmlns:a16="http://schemas.microsoft.com/office/drawing/2014/main" id="{29C8FB18-08C5-4BC6-8662-B63BAF32E0E3}"/>
              </a:ext>
            </a:extLst>
          </p:cNvPr>
          <p:cNvGrpSpPr/>
          <p:nvPr/>
        </p:nvGrpSpPr>
        <p:grpSpPr>
          <a:xfrm>
            <a:off x="3210412" y="1665557"/>
            <a:ext cx="8750445" cy="2803615"/>
            <a:chOff x="3210412" y="1665557"/>
            <a:chExt cx="8750445" cy="2803615"/>
          </a:xfrm>
        </p:grpSpPr>
        <p:grpSp>
          <p:nvGrpSpPr>
            <p:cNvPr id="3" name="Group 2">
              <a:extLst>
                <a:ext uri="{FF2B5EF4-FFF2-40B4-BE49-F238E27FC236}">
                  <a16:creationId xmlns:a16="http://schemas.microsoft.com/office/drawing/2014/main" id="{CC51A212-B764-42F2-9C50-80B40BDD89AF}"/>
                </a:ext>
              </a:extLst>
            </p:cNvPr>
            <p:cNvGrpSpPr/>
            <p:nvPr/>
          </p:nvGrpSpPr>
          <p:grpSpPr>
            <a:xfrm>
              <a:off x="3210412" y="1665557"/>
              <a:ext cx="8750445" cy="1821011"/>
              <a:chOff x="3210412" y="1665557"/>
              <a:chExt cx="8750445" cy="1821011"/>
            </a:xfrm>
          </p:grpSpPr>
          <p:pic>
            <p:nvPicPr>
              <p:cNvPr id="62" name="Screenshot 2022-05-25 at 12.58.44.png" descr="Screenshot 2022-05-25 at 12.58.44.png">
                <a:extLst>
                  <a:ext uri="{FF2B5EF4-FFF2-40B4-BE49-F238E27FC236}">
                    <a16:creationId xmlns:a16="http://schemas.microsoft.com/office/drawing/2014/main" id="{A154FDE6-C64E-4AD4-B8AA-C0702A78B6CD}"/>
                  </a:ext>
                </a:extLst>
              </p:cNvPr>
              <p:cNvPicPr>
                <a:picLocks noChangeAspect="1"/>
              </p:cNvPicPr>
              <p:nvPr/>
            </p:nvPicPr>
            <p:blipFill rotWithShape="1">
              <a:blip r:embed="rId9"/>
              <a:srcRect l="48835"/>
              <a:stretch/>
            </p:blipFill>
            <p:spPr>
              <a:xfrm>
                <a:off x="3210412" y="1677988"/>
                <a:ext cx="1660614" cy="1808580"/>
              </a:xfrm>
              <a:prstGeom prst="rect">
                <a:avLst/>
              </a:prstGeom>
              <a:ln w="12700">
                <a:miter lim="400000"/>
              </a:ln>
            </p:spPr>
          </p:pic>
          <p:pic>
            <p:nvPicPr>
              <p:cNvPr id="63" name="Screenshot 2022-05-25 at 12.58.25.png" descr="Screenshot 2022-05-25 at 12.58.25.png">
                <a:extLst>
                  <a:ext uri="{FF2B5EF4-FFF2-40B4-BE49-F238E27FC236}">
                    <a16:creationId xmlns:a16="http://schemas.microsoft.com/office/drawing/2014/main" id="{060EFBD8-BDC2-4366-AED8-84B393CCD294}"/>
                  </a:ext>
                </a:extLst>
              </p:cNvPr>
              <p:cNvPicPr>
                <a:picLocks noChangeAspect="1"/>
              </p:cNvPicPr>
              <p:nvPr/>
            </p:nvPicPr>
            <p:blipFill>
              <a:blip r:embed="rId10"/>
              <a:stretch>
                <a:fillRect/>
              </a:stretch>
            </p:blipFill>
            <p:spPr>
              <a:xfrm>
                <a:off x="4918583" y="1733312"/>
                <a:ext cx="1405243" cy="1721839"/>
              </a:xfrm>
              <a:prstGeom prst="rect">
                <a:avLst/>
              </a:prstGeom>
              <a:ln w="12700">
                <a:miter lim="400000"/>
              </a:ln>
            </p:spPr>
          </p:pic>
          <p:pic>
            <p:nvPicPr>
              <p:cNvPr id="64" name="Screenshot 2022-05-25 at 12.58.56.png" descr="Screenshot 2022-05-25 at 12.58.56.png">
                <a:extLst>
                  <a:ext uri="{FF2B5EF4-FFF2-40B4-BE49-F238E27FC236}">
                    <a16:creationId xmlns:a16="http://schemas.microsoft.com/office/drawing/2014/main" id="{B6E1A5BF-11C8-4EA1-8B39-D302B259C064}"/>
                  </a:ext>
                </a:extLst>
              </p:cNvPr>
              <p:cNvPicPr>
                <a:picLocks noChangeAspect="1"/>
              </p:cNvPicPr>
              <p:nvPr/>
            </p:nvPicPr>
            <p:blipFill>
              <a:blip r:embed="rId11"/>
              <a:stretch>
                <a:fillRect/>
              </a:stretch>
            </p:blipFill>
            <p:spPr>
              <a:xfrm>
                <a:off x="6388732" y="1665557"/>
                <a:ext cx="5572125" cy="1743317"/>
              </a:xfrm>
              <a:prstGeom prst="rect">
                <a:avLst/>
              </a:prstGeom>
              <a:ln w="12700">
                <a:miter lim="400000"/>
              </a:ln>
            </p:spPr>
          </p:pic>
          <p:sp>
            <p:nvSpPr>
              <p:cNvPr id="2" name="Rectangle 1">
                <a:extLst>
                  <a:ext uri="{FF2B5EF4-FFF2-40B4-BE49-F238E27FC236}">
                    <a16:creationId xmlns:a16="http://schemas.microsoft.com/office/drawing/2014/main" id="{DA160320-DCB0-4020-86C8-C365CA444BA0}"/>
                  </a:ext>
                </a:extLst>
              </p:cNvPr>
              <p:cNvSpPr/>
              <p:nvPr/>
            </p:nvSpPr>
            <p:spPr>
              <a:xfrm>
                <a:off x="5167075" y="2842235"/>
                <a:ext cx="498599" cy="2975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LID4096" sz="1600">
                  <a:solidFill>
                    <a:srgbClr val="FFFFFF"/>
                  </a:solidFill>
                  <a:latin typeface="Helvetica Neue Medium"/>
                  <a:ea typeface="Helvetica Neue Medium"/>
                  <a:cs typeface="Helvetica Neue Medium"/>
                  <a:sym typeface="Helvetica Neue Medium"/>
                </a:endParaRPr>
              </a:p>
            </p:txBody>
          </p:sp>
          <p:sp>
            <p:nvSpPr>
              <p:cNvPr id="65" name="Rectangle 64">
                <a:extLst>
                  <a:ext uri="{FF2B5EF4-FFF2-40B4-BE49-F238E27FC236}">
                    <a16:creationId xmlns:a16="http://schemas.microsoft.com/office/drawing/2014/main" id="{6306DA62-F6F9-4FB2-AFE9-E39A28FA0127}"/>
                  </a:ext>
                </a:extLst>
              </p:cNvPr>
              <p:cNvSpPr/>
              <p:nvPr/>
            </p:nvSpPr>
            <p:spPr>
              <a:xfrm>
                <a:off x="6684782" y="2842235"/>
                <a:ext cx="498599" cy="2975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LID4096" sz="1600">
                  <a:solidFill>
                    <a:srgbClr val="FFFFFF"/>
                  </a:solidFill>
                  <a:latin typeface="Helvetica Neue Medium"/>
                  <a:ea typeface="Helvetica Neue Medium"/>
                  <a:cs typeface="Helvetica Neue Medium"/>
                  <a:sym typeface="Helvetica Neue Medium"/>
                </a:endParaRPr>
              </a:p>
            </p:txBody>
          </p:sp>
        </p:grpSp>
        <p:sp>
          <p:nvSpPr>
            <p:cNvPr id="67" name="Rectangle 66">
              <a:extLst>
                <a:ext uri="{FF2B5EF4-FFF2-40B4-BE49-F238E27FC236}">
                  <a16:creationId xmlns:a16="http://schemas.microsoft.com/office/drawing/2014/main" id="{827BAA1A-2B45-43D7-BFE9-07EEE9FE280C}"/>
                </a:ext>
              </a:extLst>
            </p:cNvPr>
            <p:cNvSpPr/>
            <p:nvPr/>
          </p:nvSpPr>
          <p:spPr>
            <a:xfrm>
              <a:off x="3825902" y="3638175"/>
              <a:ext cx="2942212" cy="830997"/>
            </a:xfrm>
            <a:prstGeom prst="rect">
              <a:avLst/>
            </a:prstGeom>
          </p:spPr>
          <p:txBody>
            <a:bodyPr wrap="square">
              <a:spAutoFit/>
            </a:bodyPr>
            <a:lstStyle/>
            <a:p>
              <a:r>
                <a:rPr lang="en-US" sz="1600" b="1" dirty="0">
                  <a:solidFill>
                    <a:schemeClr val="bg2">
                      <a:lumMod val="10000"/>
                    </a:schemeClr>
                  </a:solidFill>
                </a:rPr>
                <a:t>Beating the state of the art with no parametrizations, no surface calculations, etc.!</a:t>
              </a:r>
            </a:p>
          </p:txBody>
        </p:sp>
      </p:grpSp>
      <p:grpSp>
        <p:nvGrpSpPr>
          <p:cNvPr id="6" name="Group 5">
            <a:extLst>
              <a:ext uri="{FF2B5EF4-FFF2-40B4-BE49-F238E27FC236}">
                <a16:creationId xmlns:a16="http://schemas.microsoft.com/office/drawing/2014/main" id="{CA55F8AA-AFC9-4F89-AD08-8DF2A3643298}"/>
              </a:ext>
            </a:extLst>
          </p:cNvPr>
          <p:cNvGrpSpPr/>
          <p:nvPr/>
        </p:nvGrpSpPr>
        <p:grpSpPr>
          <a:xfrm>
            <a:off x="4754762" y="4078408"/>
            <a:ext cx="5958207" cy="2270157"/>
            <a:chOff x="4721798" y="4169018"/>
            <a:chExt cx="5958207" cy="2270157"/>
          </a:xfrm>
        </p:grpSpPr>
        <p:pic>
          <p:nvPicPr>
            <p:cNvPr id="66" name="Google Shape;164;p23">
              <a:extLst>
                <a:ext uri="{FF2B5EF4-FFF2-40B4-BE49-F238E27FC236}">
                  <a16:creationId xmlns:a16="http://schemas.microsoft.com/office/drawing/2014/main" id="{C5C6D5EF-DFC0-49E3-90E0-5593007A33CE}"/>
                </a:ext>
              </a:extLst>
            </p:cNvPr>
            <p:cNvPicPr preferRelativeResize="0"/>
            <p:nvPr/>
          </p:nvPicPr>
          <p:blipFill rotWithShape="1">
            <a:blip r:embed="rId12">
              <a:alphaModFix/>
            </a:blip>
            <a:srcRect t="49215"/>
            <a:stretch/>
          </p:blipFill>
          <p:spPr>
            <a:xfrm>
              <a:off x="6973732" y="4169018"/>
              <a:ext cx="3706273" cy="2270157"/>
            </a:xfrm>
            <a:prstGeom prst="rect">
              <a:avLst/>
            </a:prstGeom>
            <a:noFill/>
            <a:ln>
              <a:noFill/>
            </a:ln>
          </p:spPr>
        </p:pic>
        <p:sp>
          <p:nvSpPr>
            <p:cNvPr id="68" name="Rectangle 67">
              <a:extLst>
                <a:ext uri="{FF2B5EF4-FFF2-40B4-BE49-F238E27FC236}">
                  <a16:creationId xmlns:a16="http://schemas.microsoft.com/office/drawing/2014/main" id="{7CD5B6AB-CF0A-4622-A521-F59A65D16F38}"/>
                </a:ext>
              </a:extLst>
            </p:cNvPr>
            <p:cNvSpPr/>
            <p:nvPr/>
          </p:nvSpPr>
          <p:spPr>
            <a:xfrm>
              <a:off x="4721798" y="5727880"/>
              <a:ext cx="2942212" cy="338554"/>
            </a:xfrm>
            <a:prstGeom prst="rect">
              <a:avLst/>
            </a:prstGeom>
          </p:spPr>
          <p:txBody>
            <a:bodyPr wrap="square">
              <a:spAutoFit/>
            </a:bodyPr>
            <a:lstStyle/>
            <a:p>
              <a:r>
                <a:rPr lang="en-US" sz="1600" b="1" dirty="0">
                  <a:solidFill>
                    <a:schemeClr val="bg2">
                      <a:lumMod val="10000"/>
                    </a:schemeClr>
                  </a:solidFill>
                </a:rPr>
                <a:t>        … in just </a:t>
              </a:r>
              <a:r>
                <a:rPr lang="en-US" sz="1600" b="1" dirty="0" err="1">
                  <a:solidFill>
                    <a:schemeClr val="bg2">
                      <a:lumMod val="10000"/>
                    </a:schemeClr>
                  </a:solidFill>
                </a:rPr>
                <a:t>ms</a:t>
              </a:r>
              <a:r>
                <a:rPr lang="en-US" sz="1600" b="1" dirty="0">
                  <a:solidFill>
                    <a:schemeClr val="bg2">
                      <a:lumMod val="10000"/>
                    </a:schemeClr>
                  </a:solidFill>
                </a:rPr>
                <a:t>/structure</a:t>
              </a:r>
            </a:p>
          </p:txBody>
        </p:sp>
      </p:grpSp>
      <p:sp>
        <p:nvSpPr>
          <p:cNvPr id="58" name="Rectangle 57">
            <a:extLst>
              <a:ext uri="{FF2B5EF4-FFF2-40B4-BE49-F238E27FC236}">
                <a16:creationId xmlns:a16="http://schemas.microsoft.com/office/drawing/2014/main" id="{D43B5D7F-9371-44CF-B29D-272B29A71F35}"/>
              </a:ext>
            </a:extLst>
          </p:cNvPr>
          <p:cNvSpPr/>
          <p:nvPr/>
        </p:nvSpPr>
        <p:spPr>
          <a:xfrm>
            <a:off x="3413249" y="92580"/>
            <a:ext cx="5539786" cy="523220"/>
          </a:xfrm>
          <a:prstGeom prst="rect">
            <a:avLst/>
          </a:prstGeom>
        </p:spPr>
        <p:txBody>
          <a:bodyPr wrap="none">
            <a:spAutoFit/>
          </a:bodyPr>
          <a:lstStyle/>
          <a:p>
            <a:r>
              <a:rPr lang="en-US" sz="2800" b="1" dirty="0"/>
              <a:t>AI: Interface predictions with PESTO</a:t>
            </a:r>
            <a:endParaRPr lang="LID4096" sz="2800" b="1" dirty="0"/>
          </a:p>
        </p:txBody>
      </p:sp>
      <p:sp>
        <p:nvSpPr>
          <p:cNvPr id="69" name="Rectangle 68">
            <a:extLst>
              <a:ext uri="{FF2B5EF4-FFF2-40B4-BE49-F238E27FC236}">
                <a16:creationId xmlns:a16="http://schemas.microsoft.com/office/drawing/2014/main" id="{306A2711-131B-4B5F-9043-F661862B0F3D}"/>
              </a:ext>
            </a:extLst>
          </p:cNvPr>
          <p:cNvSpPr/>
          <p:nvPr/>
        </p:nvSpPr>
        <p:spPr>
          <a:xfrm>
            <a:off x="0" y="7852"/>
            <a:ext cx="859531" cy="523220"/>
          </a:xfrm>
          <a:prstGeom prst="rect">
            <a:avLst/>
          </a:prstGeom>
        </p:spPr>
        <p:txBody>
          <a:bodyPr wrap="none">
            <a:spAutoFit/>
          </a:bodyPr>
          <a:lstStyle/>
          <a:p>
            <a:r>
              <a:rPr lang="en-US" sz="2800" b="1" dirty="0"/>
              <a:t>1. AI</a:t>
            </a:r>
            <a:endParaRPr lang="LID4096" sz="2800" b="1" dirty="0"/>
          </a:p>
        </p:txBody>
      </p:sp>
      <p:sp>
        <p:nvSpPr>
          <p:cNvPr id="7" name="TextBox 6">
            <a:extLst>
              <a:ext uri="{FF2B5EF4-FFF2-40B4-BE49-F238E27FC236}">
                <a16:creationId xmlns:a16="http://schemas.microsoft.com/office/drawing/2014/main" id="{13A04BC1-784B-4C7F-831A-D65E54D5E95F}"/>
              </a:ext>
            </a:extLst>
          </p:cNvPr>
          <p:cNvSpPr txBox="1"/>
          <p:nvPr/>
        </p:nvSpPr>
        <p:spPr>
          <a:xfrm>
            <a:off x="5297008" y="6457748"/>
            <a:ext cx="7111492" cy="369332"/>
          </a:xfrm>
          <a:prstGeom prst="rect">
            <a:avLst/>
          </a:prstGeom>
          <a:noFill/>
        </p:spPr>
        <p:txBody>
          <a:bodyPr wrap="square" rtlCol="0">
            <a:spAutoFit/>
          </a:bodyPr>
          <a:lstStyle/>
          <a:p>
            <a:r>
              <a:rPr lang="fr-CH" dirty="0">
                <a:hlinkClick r:id="rId13"/>
              </a:rPr>
              <a:t>https://www.biorxiv.org/content/10.1101/2022.05.09.491165v1</a:t>
            </a:r>
            <a:r>
              <a:rPr lang="fr-CH" dirty="0"/>
              <a:t> </a:t>
            </a:r>
            <a:endParaRPr lang="LID4096" dirty="0"/>
          </a:p>
        </p:txBody>
      </p:sp>
      <p:pic>
        <p:nvPicPr>
          <p:cNvPr id="70" name="Picture 2" descr="Image result for epfl logo">
            <a:extLst>
              <a:ext uri="{FF2B5EF4-FFF2-40B4-BE49-F238E27FC236}">
                <a16:creationId xmlns:a16="http://schemas.microsoft.com/office/drawing/2014/main" id="{CC9D3B9D-72A5-4C64-AFF3-DBA25F273F4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017706" y="923592"/>
            <a:ext cx="1078583" cy="3143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 name="Image" descr="Image"/>
          <p:cNvPicPr>
            <a:picLocks noChangeAspect="1"/>
          </p:cNvPicPr>
          <p:nvPr/>
        </p:nvPicPr>
        <p:blipFill>
          <a:blip r:embed="rId3"/>
          <a:stretch>
            <a:fillRect/>
          </a:stretch>
        </p:blipFill>
        <p:spPr>
          <a:xfrm>
            <a:off x="11114184" y="146691"/>
            <a:ext cx="725984" cy="725984"/>
          </a:xfrm>
          <a:prstGeom prst="rect">
            <a:avLst/>
          </a:prstGeom>
          <a:ln w="12700">
            <a:miter lim="400000"/>
          </a:ln>
        </p:spPr>
      </p:pic>
      <p:sp>
        <p:nvSpPr>
          <p:cNvPr id="711" name="Lucien Krapp"/>
          <p:cNvSpPr txBox="1"/>
          <p:nvPr/>
        </p:nvSpPr>
        <p:spPr>
          <a:xfrm>
            <a:off x="8334709" y="6571604"/>
            <a:ext cx="3687805" cy="25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lvl="2" algn="r" defTabSz="410766">
              <a:defRPr sz="2600" b="1">
                <a:solidFill>
                  <a:srgbClr val="000000"/>
                </a:solidFill>
              </a:defRPr>
            </a:pPr>
            <a:r>
              <a:rPr sz="1300" i="1" dirty="0"/>
              <a:t>Lucien </a:t>
            </a:r>
            <a:r>
              <a:rPr sz="1300" i="1" dirty="0" err="1"/>
              <a:t>Krapp</a:t>
            </a:r>
            <a:r>
              <a:rPr lang="en-US" sz="1300" i="1" dirty="0"/>
              <a:t> &amp; Fernando T. P. </a:t>
            </a:r>
            <a:r>
              <a:rPr lang="en-US" sz="1300" i="1" dirty="0" err="1"/>
              <a:t>Meireles</a:t>
            </a:r>
            <a:endParaRPr sz="1300" i="1" dirty="0"/>
          </a:p>
        </p:txBody>
      </p:sp>
      <p:sp>
        <p:nvSpPr>
          <p:cNvPr id="713" name="… predicting protein interacting interfaces with PeSTo"/>
          <p:cNvSpPr txBox="1"/>
          <p:nvPr/>
        </p:nvSpPr>
        <p:spPr>
          <a:xfrm>
            <a:off x="230714" y="60717"/>
            <a:ext cx="51361" cy="464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p>
            <a:pPr defTabSz="321469">
              <a:lnSpc>
                <a:spcPts val="3700"/>
              </a:lnSpc>
              <a:spcBef>
                <a:spcPts val="800"/>
              </a:spcBef>
              <a:defRPr sz="4200">
                <a:solidFill>
                  <a:srgbClr val="164F86"/>
                </a:solidFill>
                <a:latin typeface="Helvetica"/>
                <a:ea typeface="Helvetica"/>
                <a:cs typeface="Helvetica"/>
                <a:sym typeface="Helvetica"/>
              </a:defRPr>
            </a:pPr>
            <a:endParaRPr sz="1900" dirty="0">
              <a:latin typeface="Times Roman"/>
              <a:ea typeface="Times Roman"/>
              <a:cs typeface="Times Roman"/>
              <a:sym typeface="Times Roman"/>
            </a:endParaRPr>
          </a:p>
        </p:txBody>
      </p:sp>
      <p:sp>
        <p:nvSpPr>
          <p:cNvPr id="58" name="Rectangle 57">
            <a:extLst>
              <a:ext uri="{FF2B5EF4-FFF2-40B4-BE49-F238E27FC236}">
                <a16:creationId xmlns:a16="http://schemas.microsoft.com/office/drawing/2014/main" id="{D43B5D7F-9371-44CF-B29D-272B29A71F35}"/>
              </a:ext>
            </a:extLst>
          </p:cNvPr>
          <p:cNvSpPr/>
          <p:nvPr/>
        </p:nvSpPr>
        <p:spPr>
          <a:xfrm>
            <a:off x="3005756" y="92580"/>
            <a:ext cx="6212855" cy="523220"/>
          </a:xfrm>
          <a:prstGeom prst="rect">
            <a:avLst/>
          </a:prstGeom>
        </p:spPr>
        <p:txBody>
          <a:bodyPr wrap="none">
            <a:spAutoFit/>
          </a:bodyPr>
          <a:lstStyle/>
          <a:p>
            <a:r>
              <a:rPr lang="en-US" sz="2800" b="1" dirty="0"/>
              <a:t>AI: Designing proteins with CARBONARA</a:t>
            </a:r>
            <a:endParaRPr lang="LID4096" sz="2800" b="1" dirty="0"/>
          </a:p>
        </p:txBody>
      </p:sp>
      <p:sp>
        <p:nvSpPr>
          <p:cNvPr id="69" name="Rectangle 68">
            <a:extLst>
              <a:ext uri="{FF2B5EF4-FFF2-40B4-BE49-F238E27FC236}">
                <a16:creationId xmlns:a16="http://schemas.microsoft.com/office/drawing/2014/main" id="{306A2711-131B-4B5F-9043-F661862B0F3D}"/>
              </a:ext>
            </a:extLst>
          </p:cNvPr>
          <p:cNvSpPr/>
          <p:nvPr/>
        </p:nvSpPr>
        <p:spPr>
          <a:xfrm>
            <a:off x="0" y="7852"/>
            <a:ext cx="859531" cy="523220"/>
          </a:xfrm>
          <a:prstGeom prst="rect">
            <a:avLst/>
          </a:prstGeom>
        </p:spPr>
        <p:txBody>
          <a:bodyPr wrap="none">
            <a:spAutoFit/>
          </a:bodyPr>
          <a:lstStyle/>
          <a:p>
            <a:r>
              <a:rPr lang="en-US" sz="2800" b="1" dirty="0"/>
              <a:t>1. AI</a:t>
            </a:r>
            <a:endParaRPr lang="LID4096" sz="2800" b="1" dirty="0"/>
          </a:p>
        </p:txBody>
      </p:sp>
      <p:pic>
        <p:nvPicPr>
          <p:cNvPr id="70" name="Picture 2" descr="Image result for epfl logo">
            <a:extLst>
              <a:ext uri="{FF2B5EF4-FFF2-40B4-BE49-F238E27FC236}">
                <a16:creationId xmlns:a16="http://schemas.microsoft.com/office/drawing/2014/main" id="{CC9D3B9D-72A5-4C64-AFF3-DBA25F273F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7706" y="923592"/>
            <a:ext cx="1078583" cy="314306"/>
          </a:xfrm>
          <a:prstGeom prst="rect">
            <a:avLst/>
          </a:prstGeom>
          <a:noFill/>
          <a:extLst>
            <a:ext uri="{909E8E84-426E-40DD-AFC4-6F175D3DCCD1}">
              <a14:hiddenFill xmlns:a14="http://schemas.microsoft.com/office/drawing/2010/main">
                <a:solidFill>
                  <a:srgbClr val="FFFFFF"/>
                </a:solidFill>
              </a14:hiddenFill>
            </a:ext>
          </a:extLst>
        </p:spPr>
      </p:pic>
      <p:pic>
        <p:nvPicPr>
          <p:cNvPr id="71" name="Google Shape;63;p14">
            <a:extLst>
              <a:ext uri="{FF2B5EF4-FFF2-40B4-BE49-F238E27FC236}">
                <a16:creationId xmlns:a16="http://schemas.microsoft.com/office/drawing/2014/main" id="{612FF5F4-B05D-468B-BC38-55DB0DAE4F67}"/>
              </a:ext>
            </a:extLst>
          </p:cNvPr>
          <p:cNvPicPr preferRelativeResize="0"/>
          <p:nvPr/>
        </p:nvPicPr>
        <p:blipFill rotWithShape="1">
          <a:blip r:embed="rId5">
            <a:alphaModFix/>
          </a:blip>
          <a:srcRect t="27151" r="19705" b="27804"/>
          <a:stretch/>
        </p:blipFill>
        <p:spPr>
          <a:xfrm>
            <a:off x="89262" y="1150742"/>
            <a:ext cx="5682146" cy="1917343"/>
          </a:xfrm>
          <a:prstGeom prst="rect">
            <a:avLst/>
          </a:prstGeom>
          <a:noFill/>
          <a:ln>
            <a:noFill/>
          </a:ln>
        </p:spPr>
      </p:pic>
      <p:sp>
        <p:nvSpPr>
          <p:cNvPr id="12" name="Rectangle 11">
            <a:extLst>
              <a:ext uri="{FF2B5EF4-FFF2-40B4-BE49-F238E27FC236}">
                <a16:creationId xmlns:a16="http://schemas.microsoft.com/office/drawing/2014/main" id="{A8C090A8-5C43-4DB3-88FF-608ADE2ACD52}"/>
              </a:ext>
            </a:extLst>
          </p:cNvPr>
          <p:cNvSpPr/>
          <p:nvPr/>
        </p:nvSpPr>
        <p:spPr>
          <a:xfrm>
            <a:off x="4600574" y="1870146"/>
            <a:ext cx="1019177" cy="434904"/>
          </a:xfrm>
          <a:prstGeom prst="rect">
            <a:avLst/>
          </a:prstGeom>
          <a:solidFill>
            <a:srgbClr val="D0F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9FE3A6E0-5C1B-4960-914C-364BC975A97D}"/>
              </a:ext>
            </a:extLst>
          </p:cNvPr>
          <p:cNvSpPr txBox="1"/>
          <p:nvPr/>
        </p:nvSpPr>
        <p:spPr>
          <a:xfrm>
            <a:off x="4600573" y="1943527"/>
            <a:ext cx="1019176" cy="276999"/>
          </a:xfrm>
          <a:prstGeom prst="rect">
            <a:avLst/>
          </a:prstGeom>
          <a:noFill/>
        </p:spPr>
        <p:txBody>
          <a:bodyPr wrap="square" lIns="0" tIns="0" rIns="0" bIns="0" rtlCol="0">
            <a:spAutoFit/>
          </a:bodyPr>
          <a:lstStyle/>
          <a:p>
            <a:r>
              <a:rPr lang="en-US" dirty="0"/>
              <a:t>Prediction</a:t>
            </a:r>
            <a:endParaRPr lang="LID4096" dirty="0"/>
          </a:p>
        </p:txBody>
      </p:sp>
      <p:grpSp>
        <p:nvGrpSpPr>
          <p:cNvPr id="14" name="Group 13">
            <a:extLst>
              <a:ext uri="{FF2B5EF4-FFF2-40B4-BE49-F238E27FC236}">
                <a16:creationId xmlns:a16="http://schemas.microsoft.com/office/drawing/2014/main" id="{F69678E6-69F5-435C-9159-3E0576FEBC00}"/>
              </a:ext>
            </a:extLst>
          </p:cNvPr>
          <p:cNvGrpSpPr/>
          <p:nvPr/>
        </p:nvGrpSpPr>
        <p:grpSpPr>
          <a:xfrm>
            <a:off x="-110338" y="2409995"/>
            <a:ext cx="5838037" cy="2759842"/>
            <a:chOff x="-156209" y="2413000"/>
            <a:chExt cx="5838037" cy="2759842"/>
          </a:xfrm>
        </p:grpSpPr>
        <p:grpSp>
          <p:nvGrpSpPr>
            <p:cNvPr id="13" name="Group 12">
              <a:extLst>
                <a:ext uri="{FF2B5EF4-FFF2-40B4-BE49-F238E27FC236}">
                  <a16:creationId xmlns:a16="http://schemas.microsoft.com/office/drawing/2014/main" id="{D86C20C7-3B74-4972-B102-908C812B02F0}"/>
                </a:ext>
              </a:extLst>
            </p:cNvPr>
            <p:cNvGrpSpPr/>
            <p:nvPr/>
          </p:nvGrpSpPr>
          <p:grpSpPr>
            <a:xfrm>
              <a:off x="-156209" y="2413000"/>
              <a:ext cx="5775958" cy="2759842"/>
              <a:chOff x="-156209" y="2413000"/>
              <a:chExt cx="5775958" cy="2759842"/>
            </a:xfrm>
          </p:grpSpPr>
          <p:grpSp>
            <p:nvGrpSpPr>
              <p:cNvPr id="8" name="Group 7">
                <a:extLst>
                  <a:ext uri="{FF2B5EF4-FFF2-40B4-BE49-F238E27FC236}">
                    <a16:creationId xmlns:a16="http://schemas.microsoft.com/office/drawing/2014/main" id="{EA3467C3-B4B6-4CA5-9B94-83937679772D}"/>
                  </a:ext>
                </a:extLst>
              </p:cNvPr>
              <p:cNvGrpSpPr/>
              <p:nvPr/>
            </p:nvGrpSpPr>
            <p:grpSpPr>
              <a:xfrm>
                <a:off x="-156209" y="3068083"/>
                <a:ext cx="5775958" cy="2104759"/>
                <a:chOff x="2" y="3430322"/>
                <a:chExt cx="6296071" cy="2294288"/>
              </a:xfrm>
            </p:grpSpPr>
            <p:pic>
              <p:nvPicPr>
                <p:cNvPr id="72" name="Google Shape;63;p14">
                  <a:extLst>
                    <a:ext uri="{FF2B5EF4-FFF2-40B4-BE49-F238E27FC236}">
                      <a16:creationId xmlns:a16="http://schemas.microsoft.com/office/drawing/2014/main" id="{EE9F44A5-238B-40ED-8A76-349BAA5E3DFC}"/>
                    </a:ext>
                  </a:extLst>
                </p:cNvPr>
                <p:cNvPicPr preferRelativeResize="0"/>
                <p:nvPr/>
              </p:nvPicPr>
              <p:blipFill rotWithShape="1">
                <a:blip r:embed="rId5">
                  <a:alphaModFix/>
                </a:blip>
                <a:srcRect l="80443" b="10776"/>
                <a:stretch/>
              </p:blipFill>
              <p:spPr>
                <a:xfrm rot="16200000">
                  <a:off x="2000894" y="1429430"/>
                  <a:ext cx="2294288" cy="6296071"/>
                </a:xfrm>
                <a:prstGeom prst="rect">
                  <a:avLst/>
                </a:prstGeom>
                <a:noFill/>
                <a:ln>
                  <a:noFill/>
                </a:ln>
              </p:spPr>
            </p:pic>
            <p:sp>
              <p:nvSpPr>
                <p:cNvPr id="4" name="TextBox 3">
                  <a:extLst>
                    <a:ext uri="{FF2B5EF4-FFF2-40B4-BE49-F238E27FC236}">
                      <a16:creationId xmlns:a16="http://schemas.microsoft.com/office/drawing/2014/main" id="{504E07A2-A58C-442A-890B-CCB315FC57F7}"/>
                    </a:ext>
                  </a:extLst>
                </p:cNvPr>
                <p:cNvSpPr txBox="1"/>
                <p:nvPr/>
              </p:nvSpPr>
              <p:spPr>
                <a:xfrm>
                  <a:off x="2841171" y="5473751"/>
                  <a:ext cx="1545771" cy="184666"/>
                </a:xfrm>
                <a:prstGeom prst="rect">
                  <a:avLst/>
                </a:prstGeom>
                <a:solidFill>
                  <a:schemeClr val="bg1"/>
                </a:solidFill>
              </p:spPr>
              <p:txBody>
                <a:bodyPr wrap="square" lIns="0" tIns="0" rIns="0" bIns="0" rtlCol="0">
                  <a:spAutoFit/>
                </a:bodyPr>
                <a:lstStyle/>
                <a:p>
                  <a:r>
                    <a:rPr lang="en-US" sz="1200" dirty="0"/>
                    <a:t>Residue number</a:t>
                  </a:r>
                  <a:endParaRPr lang="LID4096" sz="1200" dirty="0"/>
                </a:p>
              </p:txBody>
            </p:sp>
          </p:grpSp>
          <p:sp>
            <p:nvSpPr>
              <p:cNvPr id="10" name="Arrow: Down 9">
                <a:extLst>
                  <a:ext uri="{FF2B5EF4-FFF2-40B4-BE49-F238E27FC236}">
                    <a16:creationId xmlns:a16="http://schemas.microsoft.com/office/drawing/2014/main" id="{33259318-CB85-4C57-91FC-4C1D7DBB7D96}"/>
                  </a:ext>
                </a:extLst>
              </p:cNvPr>
              <p:cNvSpPr/>
              <p:nvPr/>
            </p:nvSpPr>
            <p:spPr>
              <a:xfrm>
                <a:off x="4991100" y="2413000"/>
                <a:ext cx="203200" cy="655083"/>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pic>
          <p:nvPicPr>
            <p:cNvPr id="75" name="Picture 74">
              <a:extLst>
                <a:ext uri="{FF2B5EF4-FFF2-40B4-BE49-F238E27FC236}">
                  <a16:creationId xmlns:a16="http://schemas.microsoft.com/office/drawing/2014/main" id="{2FEAB0B7-01B2-4FA4-824C-D8EC949485DC}"/>
                </a:ext>
              </a:extLst>
            </p:cNvPr>
            <p:cNvPicPr>
              <a:picLocks noChangeAspect="1"/>
            </p:cNvPicPr>
            <p:nvPr/>
          </p:nvPicPr>
          <p:blipFill>
            <a:blip r:embed="rId6"/>
            <a:stretch>
              <a:fillRect/>
            </a:stretch>
          </p:blipFill>
          <p:spPr>
            <a:xfrm>
              <a:off x="211860" y="3097835"/>
              <a:ext cx="5469968" cy="1593264"/>
            </a:xfrm>
            <a:prstGeom prst="rect">
              <a:avLst/>
            </a:prstGeom>
          </p:spPr>
        </p:pic>
      </p:grpSp>
      <p:sp>
        <p:nvSpPr>
          <p:cNvPr id="76" name="TextBox 75">
            <a:extLst>
              <a:ext uri="{FF2B5EF4-FFF2-40B4-BE49-F238E27FC236}">
                <a16:creationId xmlns:a16="http://schemas.microsoft.com/office/drawing/2014/main" id="{E0E846A5-BE93-415A-897E-02F2C2855029}"/>
              </a:ext>
            </a:extLst>
          </p:cNvPr>
          <p:cNvSpPr txBox="1"/>
          <p:nvPr/>
        </p:nvSpPr>
        <p:spPr>
          <a:xfrm>
            <a:off x="36796" y="701715"/>
            <a:ext cx="1529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Design (w/ions, ligands, waters…!)</a:t>
            </a:r>
            <a:endParaRPr kumimoji="0" lang="LID4096"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6B7D2475-3E03-4FF6-82A6-A440DED7C445}"/>
              </a:ext>
            </a:extLst>
          </p:cNvPr>
          <p:cNvGrpSpPr/>
          <p:nvPr/>
        </p:nvGrpSpPr>
        <p:grpSpPr>
          <a:xfrm>
            <a:off x="194688" y="5509185"/>
            <a:ext cx="5425061" cy="1062419"/>
            <a:chOff x="194688" y="5509185"/>
            <a:chExt cx="5425061" cy="1062419"/>
          </a:xfrm>
        </p:grpSpPr>
        <p:pic>
          <p:nvPicPr>
            <p:cNvPr id="77" name="Picture 76">
              <a:extLst>
                <a:ext uri="{FF2B5EF4-FFF2-40B4-BE49-F238E27FC236}">
                  <a16:creationId xmlns:a16="http://schemas.microsoft.com/office/drawing/2014/main" id="{080E6536-D69A-49E0-A849-442367A12DC5}"/>
                </a:ext>
              </a:extLst>
            </p:cNvPr>
            <p:cNvPicPr>
              <a:picLocks noChangeAspect="1"/>
            </p:cNvPicPr>
            <p:nvPr/>
          </p:nvPicPr>
          <p:blipFill>
            <a:blip r:embed="rId6"/>
            <a:stretch>
              <a:fillRect/>
            </a:stretch>
          </p:blipFill>
          <p:spPr>
            <a:xfrm>
              <a:off x="249354" y="5835652"/>
              <a:ext cx="2559327" cy="735952"/>
            </a:xfrm>
            <a:prstGeom prst="rect">
              <a:avLst/>
            </a:prstGeom>
          </p:spPr>
        </p:pic>
        <p:sp>
          <p:nvSpPr>
            <p:cNvPr id="78" name="TextBox 77">
              <a:extLst>
                <a:ext uri="{FF2B5EF4-FFF2-40B4-BE49-F238E27FC236}">
                  <a16:creationId xmlns:a16="http://schemas.microsoft.com/office/drawing/2014/main" id="{15218352-C5A3-4173-ABEA-60D9AC8B601A}"/>
                </a:ext>
              </a:extLst>
            </p:cNvPr>
            <p:cNvSpPr txBox="1"/>
            <p:nvPr/>
          </p:nvSpPr>
          <p:spPr>
            <a:xfrm>
              <a:off x="194688" y="5512928"/>
              <a:ext cx="13914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MSA</a:t>
              </a:r>
              <a:endParaRPr kumimoji="0" lang="LID4096"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9" name="Picture 78">
              <a:extLst>
                <a:ext uri="{FF2B5EF4-FFF2-40B4-BE49-F238E27FC236}">
                  <a16:creationId xmlns:a16="http://schemas.microsoft.com/office/drawing/2014/main" id="{3A46EE67-C2B8-472A-B0D1-95D9573DB8B9}"/>
                </a:ext>
              </a:extLst>
            </p:cNvPr>
            <p:cNvPicPr>
              <a:picLocks noChangeAspect="1"/>
            </p:cNvPicPr>
            <p:nvPr/>
          </p:nvPicPr>
          <p:blipFill>
            <a:blip r:embed="rId6"/>
            <a:stretch>
              <a:fillRect/>
            </a:stretch>
          </p:blipFill>
          <p:spPr>
            <a:xfrm>
              <a:off x="3060422" y="5831909"/>
              <a:ext cx="2559327" cy="735952"/>
            </a:xfrm>
            <a:prstGeom prst="rect">
              <a:avLst/>
            </a:prstGeom>
          </p:spPr>
        </p:pic>
        <p:sp>
          <p:nvSpPr>
            <p:cNvPr id="80" name="TextBox 79">
              <a:extLst>
                <a:ext uri="{FF2B5EF4-FFF2-40B4-BE49-F238E27FC236}">
                  <a16:creationId xmlns:a16="http://schemas.microsoft.com/office/drawing/2014/main" id="{4FD0EBA5-6AC7-4023-AF46-DB7D20828942}"/>
                </a:ext>
              </a:extLst>
            </p:cNvPr>
            <p:cNvSpPr txBox="1"/>
            <p:nvPr/>
          </p:nvSpPr>
          <p:spPr>
            <a:xfrm>
              <a:off x="3005756" y="5509185"/>
              <a:ext cx="13914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Deep-seq</a:t>
              </a:r>
              <a:endParaRPr kumimoji="0" lang="LID4096"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9F318B2-76D3-42A8-B689-C835613B4FA2}"/>
              </a:ext>
            </a:extLst>
          </p:cNvPr>
          <p:cNvGrpSpPr/>
          <p:nvPr/>
        </p:nvGrpSpPr>
        <p:grpSpPr>
          <a:xfrm>
            <a:off x="6128656" y="1700945"/>
            <a:ext cx="5967633" cy="4771897"/>
            <a:chOff x="6128656" y="1700945"/>
            <a:chExt cx="5967633" cy="4771897"/>
          </a:xfrm>
        </p:grpSpPr>
        <p:grpSp>
          <p:nvGrpSpPr>
            <p:cNvPr id="9" name="Group 8">
              <a:extLst>
                <a:ext uri="{FF2B5EF4-FFF2-40B4-BE49-F238E27FC236}">
                  <a16:creationId xmlns:a16="http://schemas.microsoft.com/office/drawing/2014/main" id="{9C7972AB-F6F3-44B8-B2DF-123C8B4F01F4}"/>
                </a:ext>
              </a:extLst>
            </p:cNvPr>
            <p:cNvGrpSpPr/>
            <p:nvPr/>
          </p:nvGrpSpPr>
          <p:grpSpPr>
            <a:xfrm>
              <a:off x="6128656" y="1700945"/>
              <a:ext cx="5967633" cy="4771897"/>
              <a:chOff x="704869" y="-1180578"/>
              <a:chExt cx="8395487" cy="6713282"/>
            </a:xfrm>
          </p:grpSpPr>
          <p:pic>
            <p:nvPicPr>
              <p:cNvPr id="73" name="Picture 72">
                <a:extLst>
                  <a:ext uri="{FF2B5EF4-FFF2-40B4-BE49-F238E27FC236}">
                    <a16:creationId xmlns:a16="http://schemas.microsoft.com/office/drawing/2014/main" id="{80BDEB24-D692-41AB-A422-30B0DB997C4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6300" y="2156784"/>
                <a:ext cx="8384056" cy="3375920"/>
              </a:xfrm>
              <a:prstGeom prst="rect">
                <a:avLst/>
              </a:prstGeom>
            </p:spPr>
          </p:pic>
          <p:pic>
            <p:nvPicPr>
              <p:cNvPr id="74" name="Picture 73" descr="Graphical user interface&#10;&#10;Description automatically generated">
                <a:extLst>
                  <a:ext uri="{FF2B5EF4-FFF2-40B4-BE49-F238E27FC236}">
                    <a16:creationId xmlns:a16="http://schemas.microsoft.com/office/drawing/2014/main" id="{3664F46B-729B-4C50-AD94-95251203EF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869" y="-1180578"/>
                <a:ext cx="8395486" cy="3380521"/>
              </a:xfrm>
              <a:prstGeom prst="rect">
                <a:avLst/>
              </a:prstGeom>
            </p:spPr>
          </p:pic>
        </p:grpSp>
        <p:sp>
          <p:nvSpPr>
            <p:cNvPr id="82" name="TextBox 81">
              <a:extLst>
                <a:ext uri="{FF2B5EF4-FFF2-40B4-BE49-F238E27FC236}">
                  <a16:creationId xmlns:a16="http://schemas.microsoft.com/office/drawing/2014/main" id="{E5DF263E-057F-47AD-B081-CA6C4404099F}"/>
                </a:ext>
              </a:extLst>
            </p:cNvPr>
            <p:cNvSpPr txBox="1"/>
            <p:nvPr/>
          </p:nvSpPr>
          <p:spPr>
            <a:xfrm>
              <a:off x="6410404" y="1700945"/>
              <a:ext cx="23753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Design vs. Deep seq</a:t>
              </a:r>
              <a:endParaRPr kumimoji="0" lang="LID4096"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8DC7B2BF-82E8-4D7E-89F3-D970BAE31DE1}"/>
                </a:ext>
              </a:extLst>
            </p:cNvPr>
            <p:cNvSpPr txBox="1"/>
            <p:nvPr/>
          </p:nvSpPr>
          <p:spPr>
            <a:xfrm>
              <a:off x="6410404" y="4073190"/>
              <a:ext cx="237537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Design vs. MSA</a:t>
              </a:r>
              <a:endParaRPr kumimoji="0" lang="LID4096"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2749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0B5849-8811-431B-865A-60EFB4B76223}"/>
              </a:ext>
            </a:extLst>
          </p:cNvPr>
          <p:cNvSpPr/>
          <p:nvPr/>
        </p:nvSpPr>
        <p:spPr>
          <a:xfrm>
            <a:off x="3066152" y="92580"/>
            <a:ext cx="6716967" cy="523220"/>
          </a:xfrm>
          <a:prstGeom prst="rect">
            <a:avLst/>
          </a:prstGeom>
        </p:spPr>
        <p:txBody>
          <a:bodyPr wrap="none">
            <a:spAutoFit/>
          </a:bodyPr>
          <a:lstStyle/>
          <a:p>
            <a:r>
              <a:rPr lang="en-US" sz="2800" b="1" dirty="0"/>
              <a:t>AI for (natural/protein) language processing</a:t>
            </a:r>
            <a:endParaRPr lang="LID4096" sz="2800" b="1" dirty="0"/>
          </a:p>
        </p:txBody>
      </p:sp>
      <p:sp>
        <p:nvSpPr>
          <p:cNvPr id="8" name="Rectangle 7">
            <a:extLst>
              <a:ext uri="{FF2B5EF4-FFF2-40B4-BE49-F238E27FC236}">
                <a16:creationId xmlns:a16="http://schemas.microsoft.com/office/drawing/2014/main" id="{9B556598-201D-4F72-AD3B-46F9745BBE0D}"/>
              </a:ext>
            </a:extLst>
          </p:cNvPr>
          <p:cNvSpPr/>
          <p:nvPr/>
        </p:nvSpPr>
        <p:spPr>
          <a:xfrm>
            <a:off x="0" y="7852"/>
            <a:ext cx="859531" cy="523220"/>
          </a:xfrm>
          <a:prstGeom prst="rect">
            <a:avLst/>
          </a:prstGeom>
        </p:spPr>
        <p:txBody>
          <a:bodyPr wrap="none">
            <a:spAutoFit/>
          </a:bodyPr>
          <a:lstStyle/>
          <a:p>
            <a:r>
              <a:rPr lang="en-US" sz="2800" b="1" dirty="0"/>
              <a:t>1. AI</a:t>
            </a:r>
            <a:endParaRPr lang="LID4096" sz="2800" b="1" dirty="0"/>
          </a:p>
        </p:txBody>
      </p:sp>
      <p:grpSp>
        <p:nvGrpSpPr>
          <p:cNvPr id="11" name="Group 10">
            <a:extLst>
              <a:ext uri="{FF2B5EF4-FFF2-40B4-BE49-F238E27FC236}">
                <a16:creationId xmlns:a16="http://schemas.microsoft.com/office/drawing/2014/main" id="{7E600F2B-5884-4868-8528-D86E87AEF370}"/>
              </a:ext>
            </a:extLst>
          </p:cNvPr>
          <p:cNvGrpSpPr/>
          <p:nvPr/>
        </p:nvGrpSpPr>
        <p:grpSpPr>
          <a:xfrm>
            <a:off x="836122" y="963494"/>
            <a:ext cx="10519755" cy="4178596"/>
            <a:chOff x="2424106" y="4171330"/>
            <a:chExt cx="6763783" cy="2686670"/>
          </a:xfrm>
        </p:grpSpPr>
        <p:pic>
          <p:nvPicPr>
            <p:cNvPr id="9" name="Picture 8">
              <a:extLst>
                <a:ext uri="{FF2B5EF4-FFF2-40B4-BE49-F238E27FC236}">
                  <a16:creationId xmlns:a16="http://schemas.microsoft.com/office/drawing/2014/main" id="{85500B1D-6C11-4929-8875-478911B547F4}"/>
                </a:ext>
              </a:extLst>
            </p:cNvPr>
            <p:cNvPicPr>
              <a:picLocks noChangeAspect="1"/>
            </p:cNvPicPr>
            <p:nvPr/>
          </p:nvPicPr>
          <p:blipFill>
            <a:blip r:embed="rId2"/>
            <a:stretch>
              <a:fillRect/>
            </a:stretch>
          </p:blipFill>
          <p:spPr>
            <a:xfrm>
              <a:off x="2424106" y="4204154"/>
              <a:ext cx="6763783" cy="2653846"/>
            </a:xfrm>
            <a:prstGeom prst="rect">
              <a:avLst/>
            </a:prstGeom>
          </p:spPr>
        </p:pic>
        <p:sp>
          <p:nvSpPr>
            <p:cNvPr id="4" name="Star: 5 Points 3">
              <a:extLst>
                <a:ext uri="{FF2B5EF4-FFF2-40B4-BE49-F238E27FC236}">
                  <a16:creationId xmlns:a16="http://schemas.microsoft.com/office/drawing/2014/main" id="{805E2600-B5BD-4241-962E-72FEFEB4E4E1}"/>
                </a:ext>
              </a:extLst>
            </p:cNvPr>
            <p:cNvSpPr/>
            <p:nvPr/>
          </p:nvSpPr>
          <p:spPr>
            <a:xfrm>
              <a:off x="2883704" y="4171330"/>
              <a:ext cx="1047771" cy="847000"/>
            </a:xfrm>
            <a:prstGeom prst="star5">
              <a:avLst>
                <a:gd name="adj" fmla="val 28155"/>
                <a:gd name="hf" fmla="val 105146"/>
                <a:gd name="vf" fmla="val 110557"/>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BERT</a:t>
              </a:r>
              <a:endParaRPr lang="LID4096" sz="1200" b="1" dirty="0"/>
            </a:p>
          </p:txBody>
        </p:sp>
      </p:grpSp>
      <p:sp>
        <p:nvSpPr>
          <p:cNvPr id="2" name="TextBox 1">
            <a:extLst>
              <a:ext uri="{FF2B5EF4-FFF2-40B4-BE49-F238E27FC236}">
                <a16:creationId xmlns:a16="http://schemas.microsoft.com/office/drawing/2014/main" id="{2F7AB2AA-A677-4B2B-9676-06210017FEC6}"/>
              </a:ext>
            </a:extLst>
          </p:cNvPr>
          <p:cNvSpPr txBox="1"/>
          <p:nvPr/>
        </p:nvSpPr>
        <p:spPr>
          <a:xfrm>
            <a:off x="6870050" y="4891422"/>
            <a:ext cx="4505547" cy="300082"/>
          </a:xfrm>
          <a:prstGeom prst="rect">
            <a:avLst/>
          </a:prstGeom>
          <a:noFill/>
        </p:spPr>
        <p:txBody>
          <a:bodyPr wrap="square" rtlCol="0">
            <a:spAutoFit/>
          </a:bodyPr>
          <a:lstStyle/>
          <a:p>
            <a:r>
              <a:rPr lang="fr-CH" dirty="0">
                <a:hlinkClick r:id="rId3"/>
              </a:rPr>
              <a:t>https://www.nature.com/articles/s41586-021-03819-2</a:t>
            </a:r>
            <a:r>
              <a:rPr lang="fr-CH" dirty="0"/>
              <a:t> </a:t>
            </a:r>
            <a:endParaRPr lang="LID4096" dirty="0"/>
          </a:p>
        </p:txBody>
      </p:sp>
      <p:pic>
        <p:nvPicPr>
          <p:cNvPr id="16" name="Picture 15">
            <a:extLst>
              <a:ext uri="{FF2B5EF4-FFF2-40B4-BE49-F238E27FC236}">
                <a16:creationId xmlns:a16="http://schemas.microsoft.com/office/drawing/2014/main" id="{1B36A737-55D9-49AC-A743-D288C32B7A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514" y="963492"/>
            <a:ext cx="1329657" cy="449737"/>
          </a:xfrm>
          <a:prstGeom prst="rect">
            <a:avLst/>
          </a:prstGeom>
        </p:spPr>
      </p:pic>
      <p:pic>
        <p:nvPicPr>
          <p:cNvPr id="18" name="Picture 17">
            <a:extLst>
              <a:ext uri="{FF2B5EF4-FFF2-40B4-BE49-F238E27FC236}">
                <a16:creationId xmlns:a16="http://schemas.microsoft.com/office/drawing/2014/main" id="{04989B4E-4B86-49FD-B534-5381CE60C8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25" t="28235" r="12986" b="29551"/>
          <a:stretch/>
        </p:blipFill>
        <p:spPr>
          <a:xfrm>
            <a:off x="7005645" y="762889"/>
            <a:ext cx="1876948" cy="543129"/>
          </a:xfrm>
          <a:prstGeom prst="rect">
            <a:avLst/>
          </a:prstGeom>
        </p:spPr>
      </p:pic>
      <p:sp>
        <p:nvSpPr>
          <p:cNvPr id="3" name="Rectangle 2">
            <a:extLst>
              <a:ext uri="{FF2B5EF4-FFF2-40B4-BE49-F238E27FC236}">
                <a16:creationId xmlns:a16="http://schemas.microsoft.com/office/drawing/2014/main" id="{A6332734-8BD7-499B-9441-B851CF612F09}"/>
              </a:ext>
            </a:extLst>
          </p:cNvPr>
          <p:cNvSpPr/>
          <p:nvPr/>
        </p:nvSpPr>
        <p:spPr>
          <a:xfrm>
            <a:off x="6166339" y="6858000"/>
            <a:ext cx="6096000" cy="923330"/>
          </a:xfrm>
          <a:prstGeom prst="rect">
            <a:avLst/>
          </a:prstGeom>
        </p:spPr>
        <p:txBody>
          <a:bodyPr>
            <a:spAutoFit/>
          </a:bodyPr>
          <a:lstStyle/>
          <a:p>
            <a:r>
              <a:rPr lang="LID4096" dirty="0">
                <a:hlinkClick r:id="rId6"/>
              </a:rPr>
              <a:t>https://towardsdatascience.com/protein-structure-prediction-a-million-times-faster-than-alphafold-2-using-a-protein-language-model-d71c55e6a4b7</a:t>
            </a:r>
            <a:r>
              <a:rPr lang="en-US" dirty="0"/>
              <a:t> </a:t>
            </a:r>
            <a:endParaRPr lang="LID4096" dirty="0"/>
          </a:p>
        </p:txBody>
      </p:sp>
      <p:sp>
        <p:nvSpPr>
          <p:cNvPr id="17" name="TextBox 16">
            <a:extLst>
              <a:ext uri="{FF2B5EF4-FFF2-40B4-BE49-F238E27FC236}">
                <a16:creationId xmlns:a16="http://schemas.microsoft.com/office/drawing/2014/main" id="{EC84874F-7B42-47ED-99E9-A13FCDDF27BF}"/>
              </a:ext>
            </a:extLst>
          </p:cNvPr>
          <p:cNvSpPr txBox="1"/>
          <p:nvPr/>
        </p:nvSpPr>
        <p:spPr>
          <a:xfrm>
            <a:off x="0" y="4273033"/>
            <a:ext cx="3604846" cy="923330"/>
          </a:xfrm>
          <a:prstGeom prst="rect">
            <a:avLst/>
          </a:prstGeom>
          <a:noFill/>
        </p:spPr>
        <p:txBody>
          <a:bodyPr wrap="square">
            <a:spAutoFit/>
          </a:bodyPr>
          <a:lstStyle/>
          <a:p>
            <a:r>
              <a:rPr lang="en-US" dirty="0"/>
              <a:t>Elements of protein language models already existed before AF2 and were used by it</a:t>
            </a:r>
            <a:endParaRPr lang="LID4096" dirty="0"/>
          </a:p>
        </p:txBody>
      </p:sp>
      <p:grpSp>
        <p:nvGrpSpPr>
          <p:cNvPr id="14" name="Group 13">
            <a:extLst>
              <a:ext uri="{FF2B5EF4-FFF2-40B4-BE49-F238E27FC236}">
                <a16:creationId xmlns:a16="http://schemas.microsoft.com/office/drawing/2014/main" id="{550D82D5-439A-4842-9334-5B96BA50DE7B}"/>
              </a:ext>
            </a:extLst>
          </p:cNvPr>
          <p:cNvGrpSpPr/>
          <p:nvPr/>
        </p:nvGrpSpPr>
        <p:grpSpPr>
          <a:xfrm>
            <a:off x="0" y="5521540"/>
            <a:ext cx="4854803" cy="1252816"/>
            <a:chOff x="0" y="5521540"/>
            <a:chExt cx="4854803" cy="1252816"/>
          </a:xfrm>
        </p:grpSpPr>
        <p:sp>
          <p:nvSpPr>
            <p:cNvPr id="10" name="Rectangle 9">
              <a:extLst>
                <a:ext uri="{FF2B5EF4-FFF2-40B4-BE49-F238E27FC236}">
                  <a16:creationId xmlns:a16="http://schemas.microsoft.com/office/drawing/2014/main" id="{48792F49-D5E6-4A8C-B727-0CED776A33AD}"/>
                </a:ext>
              </a:extLst>
            </p:cNvPr>
            <p:cNvSpPr/>
            <p:nvPr/>
          </p:nvSpPr>
          <p:spPr>
            <a:xfrm>
              <a:off x="0" y="6035692"/>
              <a:ext cx="4854803" cy="738664"/>
            </a:xfrm>
            <a:prstGeom prst="rect">
              <a:avLst/>
            </a:prstGeom>
          </p:spPr>
          <p:txBody>
            <a:bodyPr wrap="square">
              <a:spAutoFit/>
            </a:bodyPr>
            <a:lstStyle/>
            <a:p>
              <a:endParaRPr lang="en-US" sz="1400" dirty="0">
                <a:hlinkClick r:id="rId7"/>
              </a:endParaRPr>
            </a:p>
            <a:p>
              <a:endParaRPr lang="en-US" sz="1400" dirty="0">
                <a:hlinkClick r:id="rId7"/>
              </a:endParaRPr>
            </a:p>
            <a:p>
              <a:r>
                <a:rPr lang="en-US" sz="1400" dirty="0">
                  <a:hlinkClick r:id="rId7"/>
                </a:rPr>
                <a:t>https://www.science.org/doi/10.1126/science.ade2574</a:t>
              </a:r>
            </a:p>
          </p:txBody>
        </p:sp>
        <p:sp>
          <p:nvSpPr>
            <p:cNvPr id="19" name="TextBox 18">
              <a:extLst>
                <a:ext uri="{FF2B5EF4-FFF2-40B4-BE49-F238E27FC236}">
                  <a16:creationId xmlns:a16="http://schemas.microsoft.com/office/drawing/2014/main" id="{C95B1CFF-819F-4E5F-9A05-309DA407E8B2}"/>
                </a:ext>
              </a:extLst>
            </p:cNvPr>
            <p:cNvSpPr txBox="1"/>
            <p:nvPr/>
          </p:nvSpPr>
          <p:spPr>
            <a:xfrm>
              <a:off x="0" y="5521540"/>
              <a:ext cx="3604846" cy="923330"/>
            </a:xfrm>
            <a:prstGeom prst="rect">
              <a:avLst/>
            </a:prstGeom>
            <a:noFill/>
          </p:spPr>
          <p:txBody>
            <a:bodyPr wrap="square">
              <a:spAutoFit/>
            </a:bodyPr>
            <a:lstStyle/>
            <a:p>
              <a:r>
                <a:rPr lang="en-US" b="1" dirty="0"/>
                <a:t>Next, huge </a:t>
              </a:r>
              <a:r>
                <a:rPr lang="en-US" b="1" dirty="0" err="1"/>
                <a:t>pLMs</a:t>
              </a:r>
              <a:r>
                <a:rPr lang="en-US" b="1" dirty="0"/>
                <a:t> could predict protein structures right away, without MSAs:  (</a:t>
              </a:r>
              <a:r>
                <a:rPr lang="en-US" b="1" dirty="0" err="1"/>
                <a:t>ESMfold</a:t>
              </a:r>
              <a:r>
                <a:rPr lang="en-US" b="1" dirty="0"/>
                <a:t>)</a:t>
              </a:r>
              <a:endParaRPr lang="LID4096" b="1" dirty="0"/>
            </a:p>
          </p:txBody>
        </p:sp>
      </p:grpSp>
    </p:spTree>
    <p:extLst>
      <p:ext uri="{BB962C8B-B14F-4D97-AF65-F5344CB8AC3E}">
        <p14:creationId xmlns:p14="http://schemas.microsoft.com/office/powerpoint/2010/main" val="403621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1A97A6-3CC6-4ABD-8068-838C86578060}"/>
              </a:ext>
            </a:extLst>
          </p:cNvPr>
          <p:cNvSpPr>
            <a:spLocks noGrp="1"/>
          </p:cNvSpPr>
          <p:nvPr>
            <p:ph type="sldNum" sz="quarter" idx="12"/>
          </p:nvPr>
        </p:nvSpPr>
        <p:spPr/>
        <p:txBody>
          <a:bodyPr/>
          <a:lstStyle/>
          <a:p>
            <a:fld id="{B7BAC2AB-1E6F-4A95-9245-B46318CC102D}" type="slidenum">
              <a:rPr lang="en-US" smtClean="0"/>
              <a:t>49</a:t>
            </a:fld>
            <a:endParaRPr lang="en-US"/>
          </a:p>
        </p:txBody>
      </p:sp>
      <p:pic>
        <p:nvPicPr>
          <p:cNvPr id="4098" name="Picture 2" descr="https://scontent.fros1-1.fna.fbcdn.net/v/t39.2365-6/312062054_824222298698283_7847738217102467171_n.png?_nc_cat=110&amp;ccb=1-7&amp;_nc_sid=ad8a9d&amp;_nc_ohc=YL9psATVr6cAX8Jnd0C&amp;_nc_ht=scontent.fros1-1.fna&amp;oh=00_AfBPASUtPXa6UrazYEIeqgvoOOBBKEhYbS6D-lutUlM4NA&amp;oe=63796953">
            <a:extLst>
              <a:ext uri="{FF2B5EF4-FFF2-40B4-BE49-F238E27FC236}">
                <a16:creationId xmlns:a16="http://schemas.microsoft.com/office/drawing/2014/main" id="{D21991A5-103B-41F0-90B8-9CD15D240D2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60"/>
          <a:stretch/>
        </p:blipFill>
        <p:spPr bwMode="auto">
          <a:xfrm>
            <a:off x="0" y="58539"/>
            <a:ext cx="12192000" cy="66344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00A14A-7456-4F78-B006-0ED4384F63EF}"/>
              </a:ext>
            </a:extLst>
          </p:cNvPr>
          <p:cNvSpPr txBox="1"/>
          <p:nvPr/>
        </p:nvSpPr>
        <p:spPr>
          <a:xfrm>
            <a:off x="5476240" y="6488033"/>
            <a:ext cx="7284720" cy="369332"/>
          </a:xfrm>
          <a:prstGeom prst="rect">
            <a:avLst/>
          </a:prstGeom>
          <a:noFill/>
        </p:spPr>
        <p:txBody>
          <a:bodyPr wrap="square" rtlCol="0">
            <a:spAutoFit/>
          </a:bodyPr>
          <a:lstStyle/>
          <a:p>
            <a:r>
              <a:rPr lang="es-AR" dirty="0">
                <a:hlinkClick r:id="rId3"/>
              </a:rPr>
              <a:t>https://ai.facebook.com/blog/protein-folding-esmfold-metagenomics/</a:t>
            </a:r>
            <a:r>
              <a:rPr lang="es-AR" dirty="0"/>
              <a:t> </a:t>
            </a:r>
            <a:endParaRPr lang="LID4096" dirty="0"/>
          </a:p>
        </p:txBody>
      </p:sp>
    </p:spTree>
    <p:extLst>
      <p:ext uri="{BB962C8B-B14F-4D97-AF65-F5344CB8AC3E}">
        <p14:creationId xmlns:p14="http://schemas.microsoft.com/office/powerpoint/2010/main" val="2695770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83432" y="-4508434"/>
            <a:ext cx="10297144" cy="11417405"/>
            <a:chOff x="-540568" y="-4347860"/>
            <a:chExt cx="10297144" cy="10652963"/>
          </a:xfrm>
        </p:grpSpPr>
        <p:sp>
          <p:nvSpPr>
            <p:cNvPr id="25" name="Rectangle 24"/>
            <p:cNvSpPr/>
            <p:nvPr/>
          </p:nvSpPr>
          <p:spPr>
            <a:xfrm>
              <a:off x="0" y="-4347860"/>
              <a:ext cx="9009812" cy="10170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843" y="-2906593"/>
              <a:ext cx="7085451" cy="8088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rot="16200000">
              <a:off x="-1828249" y="-2141682"/>
              <a:ext cx="4248471" cy="369332"/>
            </a:xfrm>
            <a:prstGeom prst="rect">
              <a:avLst/>
            </a:prstGeom>
            <a:noFill/>
          </p:spPr>
          <p:txBody>
            <a:bodyPr wrap="square" rtlCol="0">
              <a:spAutoFit/>
            </a:bodyPr>
            <a:lstStyle/>
            <a:p>
              <a:pPr algn="ctr"/>
              <a:r>
                <a:rPr lang="en-US" dirty="0"/>
                <a:t>Average GDTTS of top 20 servers</a:t>
              </a:r>
            </a:p>
          </p:txBody>
        </p:sp>
        <p:sp>
          <p:nvSpPr>
            <p:cNvPr id="28" name="TextBox 27"/>
            <p:cNvSpPr txBox="1"/>
            <p:nvPr/>
          </p:nvSpPr>
          <p:spPr>
            <a:xfrm rot="16200000">
              <a:off x="2935783" y="-2526391"/>
              <a:ext cx="3767141" cy="369390"/>
            </a:xfrm>
            <a:prstGeom prst="rect">
              <a:avLst/>
            </a:prstGeom>
            <a:noFill/>
          </p:spPr>
          <p:txBody>
            <a:bodyPr wrap="square" rtlCol="0">
              <a:spAutoFit/>
            </a:bodyPr>
            <a:lstStyle/>
            <a:p>
              <a:r>
                <a:rPr lang="en-US" dirty="0"/>
                <a:t>Average GDTTS of top 20 servers</a:t>
              </a:r>
            </a:p>
          </p:txBody>
        </p:sp>
        <p:sp>
          <p:nvSpPr>
            <p:cNvPr id="29" name="TextBox 28"/>
            <p:cNvSpPr txBox="1"/>
            <p:nvPr/>
          </p:nvSpPr>
          <p:spPr>
            <a:xfrm rot="16200000">
              <a:off x="-1510543" y="2623568"/>
              <a:ext cx="4176462" cy="369332"/>
            </a:xfrm>
            <a:prstGeom prst="rect">
              <a:avLst/>
            </a:prstGeom>
            <a:noFill/>
          </p:spPr>
          <p:txBody>
            <a:bodyPr wrap="square" rtlCol="0">
              <a:spAutoFit/>
            </a:bodyPr>
            <a:lstStyle/>
            <a:p>
              <a:pPr algn="ctr"/>
              <a:r>
                <a:rPr lang="en-US" dirty="0"/>
                <a:t>Average GDTTS of top 20 servers</a:t>
              </a:r>
            </a:p>
          </p:txBody>
        </p:sp>
        <p:sp>
          <p:nvSpPr>
            <p:cNvPr id="33" name="TextBox 32"/>
            <p:cNvSpPr txBox="1"/>
            <p:nvPr/>
          </p:nvSpPr>
          <p:spPr>
            <a:xfrm>
              <a:off x="876118" y="-3637495"/>
              <a:ext cx="1041870" cy="286922"/>
            </a:xfrm>
            <a:prstGeom prst="rect">
              <a:avLst/>
            </a:prstGeom>
            <a:noFill/>
          </p:spPr>
          <p:txBody>
            <a:bodyPr wrap="square" rtlCol="0">
              <a:spAutoFit/>
            </a:bodyPr>
            <a:lstStyle/>
            <a:p>
              <a:r>
                <a:rPr lang="en-US" sz="1400" dirty="0"/>
                <a:t>T0892-D1</a:t>
              </a:r>
            </a:p>
          </p:txBody>
        </p:sp>
        <p:cxnSp>
          <p:nvCxnSpPr>
            <p:cNvPr id="34" name="Straight Connector 33"/>
            <p:cNvCxnSpPr/>
            <p:nvPr/>
          </p:nvCxnSpPr>
          <p:spPr>
            <a:xfrm flipV="1">
              <a:off x="911637" y="-3406625"/>
              <a:ext cx="153828" cy="1018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183944" y="-3081041"/>
              <a:ext cx="1041870" cy="286922"/>
            </a:xfrm>
            <a:prstGeom prst="rect">
              <a:avLst/>
            </a:prstGeom>
            <a:noFill/>
          </p:spPr>
          <p:txBody>
            <a:bodyPr wrap="square" rtlCol="0">
              <a:spAutoFit/>
            </a:bodyPr>
            <a:lstStyle/>
            <a:p>
              <a:r>
                <a:rPr lang="en-US" sz="1400" dirty="0"/>
                <a:t>T0907-D1</a:t>
              </a:r>
            </a:p>
          </p:txBody>
        </p:sp>
        <p:cxnSp>
          <p:nvCxnSpPr>
            <p:cNvPr id="36" name="Straight Connector 35"/>
            <p:cNvCxnSpPr/>
            <p:nvPr/>
          </p:nvCxnSpPr>
          <p:spPr>
            <a:xfrm flipV="1">
              <a:off x="1059630" y="-2850172"/>
              <a:ext cx="313745" cy="520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296418" y="-2595624"/>
              <a:ext cx="159832" cy="2989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284579" y="-2817429"/>
              <a:ext cx="1041870" cy="286922"/>
            </a:xfrm>
            <a:prstGeom prst="rect">
              <a:avLst/>
            </a:prstGeom>
            <a:noFill/>
          </p:spPr>
          <p:txBody>
            <a:bodyPr wrap="square" rtlCol="0">
              <a:spAutoFit/>
            </a:bodyPr>
            <a:lstStyle/>
            <a:p>
              <a:r>
                <a:rPr lang="en-US" sz="1400" dirty="0"/>
                <a:t>T0907-D2</a:t>
              </a:r>
            </a:p>
          </p:txBody>
        </p:sp>
        <p:sp>
          <p:nvSpPr>
            <p:cNvPr id="39" name="TextBox 38"/>
            <p:cNvSpPr txBox="1"/>
            <p:nvPr/>
          </p:nvSpPr>
          <p:spPr>
            <a:xfrm>
              <a:off x="1018192" y="-3311910"/>
              <a:ext cx="1041870" cy="286922"/>
            </a:xfrm>
            <a:prstGeom prst="rect">
              <a:avLst/>
            </a:prstGeom>
            <a:noFill/>
          </p:spPr>
          <p:txBody>
            <a:bodyPr wrap="square" rtlCol="0">
              <a:spAutoFit/>
            </a:bodyPr>
            <a:lstStyle/>
            <a:p>
              <a:r>
                <a:rPr lang="en-US" sz="1400" dirty="0"/>
                <a:t>T0894-D2</a:t>
              </a:r>
            </a:p>
          </p:txBody>
        </p:sp>
        <p:cxnSp>
          <p:nvCxnSpPr>
            <p:cNvPr id="40" name="Straight Connector 39"/>
            <p:cNvCxnSpPr/>
            <p:nvPr/>
          </p:nvCxnSpPr>
          <p:spPr>
            <a:xfrm flipV="1">
              <a:off x="994513" y="-3098800"/>
              <a:ext cx="147993" cy="9116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503608" y="-2595624"/>
              <a:ext cx="1041870" cy="286922"/>
            </a:xfrm>
            <a:prstGeom prst="rect">
              <a:avLst/>
            </a:prstGeom>
            <a:noFill/>
          </p:spPr>
          <p:txBody>
            <a:bodyPr wrap="square" rtlCol="0">
              <a:spAutoFit/>
            </a:bodyPr>
            <a:lstStyle/>
            <a:p>
              <a:r>
                <a:rPr lang="en-US" sz="1400" dirty="0"/>
                <a:t>T0890-D1</a:t>
              </a:r>
            </a:p>
          </p:txBody>
        </p:sp>
        <p:cxnSp>
          <p:nvCxnSpPr>
            <p:cNvPr id="42" name="Straight Connector 41"/>
            <p:cNvCxnSpPr/>
            <p:nvPr/>
          </p:nvCxnSpPr>
          <p:spPr>
            <a:xfrm flipV="1">
              <a:off x="1391134" y="-2370676"/>
              <a:ext cx="207190" cy="25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1213542" y="-1950376"/>
              <a:ext cx="76956" cy="947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52439" y="-1908937"/>
              <a:ext cx="1041870" cy="286922"/>
            </a:xfrm>
            <a:prstGeom prst="rect">
              <a:avLst/>
            </a:prstGeom>
            <a:noFill/>
          </p:spPr>
          <p:txBody>
            <a:bodyPr wrap="square" rtlCol="0">
              <a:spAutoFit/>
            </a:bodyPr>
            <a:lstStyle/>
            <a:p>
              <a:r>
                <a:rPr lang="en-US" sz="1400" dirty="0"/>
                <a:t>T0943-D1</a:t>
              </a:r>
            </a:p>
          </p:txBody>
        </p:sp>
        <p:cxnSp>
          <p:nvCxnSpPr>
            <p:cNvPr id="45" name="Straight Connector 44"/>
            <p:cNvCxnSpPr/>
            <p:nvPr/>
          </p:nvCxnSpPr>
          <p:spPr>
            <a:xfrm flipH="1" flipV="1">
              <a:off x="2285011" y="-2175325"/>
              <a:ext cx="213110" cy="1746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651601" y="-2397129"/>
              <a:ext cx="1041870" cy="286922"/>
            </a:xfrm>
            <a:prstGeom prst="rect">
              <a:avLst/>
            </a:prstGeom>
            <a:noFill/>
          </p:spPr>
          <p:txBody>
            <a:bodyPr wrap="square" rtlCol="0">
              <a:spAutoFit/>
            </a:bodyPr>
            <a:lstStyle/>
            <a:p>
              <a:r>
                <a:rPr lang="en-US" sz="1400" dirty="0"/>
                <a:t>T0912-D2</a:t>
              </a:r>
            </a:p>
          </p:txBody>
        </p:sp>
        <p:sp>
          <p:nvSpPr>
            <p:cNvPr id="47" name="TextBox 46"/>
            <p:cNvSpPr txBox="1"/>
            <p:nvPr/>
          </p:nvSpPr>
          <p:spPr>
            <a:xfrm>
              <a:off x="1474010" y="-2107063"/>
              <a:ext cx="1041870" cy="286922"/>
            </a:xfrm>
            <a:prstGeom prst="rect">
              <a:avLst/>
            </a:prstGeom>
            <a:noFill/>
          </p:spPr>
          <p:txBody>
            <a:bodyPr wrap="square" rtlCol="0">
              <a:spAutoFit/>
            </a:bodyPr>
            <a:lstStyle/>
            <a:p>
              <a:r>
                <a:rPr lang="en-US" sz="1400" dirty="0"/>
                <a:t>T0909-D1</a:t>
              </a:r>
            </a:p>
          </p:txBody>
        </p:sp>
        <p:cxnSp>
          <p:nvCxnSpPr>
            <p:cNvPr id="48" name="Straight Connector 47"/>
            <p:cNvCxnSpPr/>
            <p:nvPr/>
          </p:nvCxnSpPr>
          <p:spPr>
            <a:xfrm>
              <a:off x="2231734" y="-1956296"/>
              <a:ext cx="224949" cy="29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929828" y="-1870275"/>
              <a:ext cx="1041870" cy="286922"/>
            </a:xfrm>
            <a:prstGeom prst="rect">
              <a:avLst/>
            </a:prstGeom>
            <a:noFill/>
          </p:spPr>
          <p:txBody>
            <a:bodyPr wrap="square" rtlCol="0">
              <a:spAutoFit/>
            </a:bodyPr>
            <a:lstStyle/>
            <a:p>
              <a:r>
                <a:rPr lang="en-US" sz="1400" dirty="0"/>
                <a:t>T0868-D1</a:t>
              </a:r>
            </a:p>
          </p:txBody>
        </p:sp>
        <p:cxnSp>
          <p:nvCxnSpPr>
            <p:cNvPr id="50" name="Straight Connector 49"/>
            <p:cNvCxnSpPr/>
            <p:nvPr/>
          </p:nvCxnSpPr>
          <p:spPr>
            <a:xfrm flipV="1">
              <a:off x="2462603" y="-1849741"/>
              <a:ext cx="165752" cy="473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012704" y="-1349340"/>
              <a:ext cx="1041870" cy="286922"/>
            </a:xfrm>
            <a:prstGeom prst="rect">
              <a:avLst/>
            </a:prstGeom>
            <a:noFill/>
          </p:spPr>
          <p:txBody>
            <a:bodyPr wrap="square" rtlCol="0">
              <a:spAutoFit/>
            </a:bodyPr>
            <a:lstStyle/>
            <a:p>
              <a:r>
                <a:rPr lang="en-US" sz="1400" dirty="0"/>
                <a:t>T0898-D2</a:t>
              </a:r>
            </a:p>
          </p:txBody>
        </p:sp>
        <p:cxnSp>
          <p:nvCxnSpPr>
            <p:cNvPr id="52" name="Straight Connector 51"/>
            <p:cNvCxnSpPr/>
            <p:nvPr/>
          </p:nvCxnSpPr>
          <p:spPr>
            <a:xfrm flipV="1">
              <a:off x="2652034" y="-1553755"/>
              <a:ext cx="207190" cy="25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504041" y="-662654"/>
              <a:ext cx="1041870" cy="286922"/>
            </a:xfrm>
            <a:prstGeom prst="rect">
              <a:avLst/>
            </a:prstGeom>
            <a:noFill/>
          </p:spPr>
          <p:txBody>
            <a:bodyPr wrap="square" rtlCol="0">
              <a:spAutoFit/>
            </a:bodyPr>
            <a:lstStyle/>
            <a:p>
              <a:r>
                <a:rPr lang="en-US" sz="1400" dirty="0"/>
                <a:t>T0896-D1</a:t>
              </a:r>
            </a:p>
          </p:txBody>
        </p:sp>
        <p:cxnSp>
          <p:nvCxnSpPr>
            <p:cNvPr id="54" name="Straight Connector 53"/>
            <p:cNvCxnSpPr/>
            <p:nvPr/>
          </p:nvCxnSpPr>
          <p:spPr>
            <a:xfrm flipV="1">
              <a:off x="2871063" y="-1293288"/>
              <a:ext cx="378862" cy="6866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805947" y="-1719507"/>
              <a:ext cx="349263" cy="7991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2178456" y="-994158"/>
              <a:ext cx="1041870" cy="286922"/>
            </a:xfrm>
            <a:prstGeom prst="rect">
              <a:avLst/>
            </a:prstGeom>
            <a:noFill/>
          </p:spPr>
          <p:txBody>
            <a:bodyPr wrap="square" rtlCol="0">
              <a:spAutoFit/>
            </a:bodyPr>
            <a:lstStyle/>
            <a:p>
              <a:r>
                <a:rPr lang="en-US" sz="1400" dirty="0"/>
                <a:t>T0896-D2</a:t>
              </a:r>
            </a:p>
          </p:txBody>
        </p:sp>
        <p:cxnSp>
          <p:nvCxnSpPr>
            <p:cNvPr id="57" name="Straight Connector 56"/>
            <p:cNvCxnSpPr/>
            <p:nvPr/>
          </p:nvCxnSpPr>
          <p:spPr>
            <a:xfrm flipH="1" flipV="1">
              <a:off x="3374240" y="-1512317"/>
              <a:ext cx="23679" cy="12076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190728" y="-337070"/>
              <a:ext cx="1041870" cy="286922"/>
            </a:xfrm>
            <a:prstGeom prst="rect">
              <a:avLst/>
            </a:prstGeom>
            <a:noFill/>
          </p:spPr>
          <p:txBody>
            <a:bodyPr wrap="square" rtlCol="0">
              <a:spAutoFit/>
            </a:bodyPr>
            <a:lstStyle/>
            <a:p>
              <a:r>
                <a:rPr lang="en-US" sz="1400" dirty="0"/>
                <a:t>T0874-D1</a:t>
              </a:r>
            </a:p>
          </p:txBody>
        </p:sp>
        <p:sp>
          <p:nvSpPr>
            <p:cNvPr id="59" name="TextBox 58"/>
            <p:cNvSpPr txBox="1"/>
            <p:nvPr/>
          </p:nvSpPr>
          <p:spPr>
            <a:xfrm>
              <a:off x="3670225" y="-911282"/>
              <a:ext cx="1041870" cy="286922"/>
            </a:xfrm>
            <a:prstGeom prst="rect">
              <a:avLst/>
            </a:prstGeom>
            <a:noFill/>
          </p:spPr>
          <p:txBody>
            <a:bodyPr wrap="square" rtlCol="0">
              <a:spAutoFit/>
            </a:bodyPr>
            <a:lstStyle/>
            <a:p>
              <a:r>
                <a:rPr lang="en-US" sz="1400" dirty="0"/>
                <a:t>T0875-D1</a:t>
              </a:r>
            </a:p>
          </p:txBody>
        </p:sp>
        <p:cxnSp>
          <p:nvCxnSpPr>
            <p:cNvPr id="60" name="Straight Connector 59"/>
            <p:cNvCxnSpPr/>
            <p:nvPr/>
          </p:nvCxnSpPr>
          <p:spPr>
            <a:xfrm flipH="1" flipV="1">
              <a:off x="3682065" y="-1376164"/>
              <a:ext cx="248628" cy="5031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3818218" y="-1530076"/>
              <a:ext cx="189431" cy="2486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800459" y="-1325662"/>
              <a:ext cx="1041870" cy="286922"/>
            </a:xfrm>
            <a:prstGeom prst="rect">
              <a:avLst/>
            </a:prstGeom>
            <a:noFill/>
          </p:spPr>
          <p:txBody>
            <a:bodyPr wrap="square" rtlCol="0">
              <a:spAutoFit/>
            </a:bodyPr>
            <a:lstStyle/>
            <a:p>
              <a:r>
                <a:rPr lang="en-US" sz="1400" dirty="0"/>
                <a:t>T0884-D1</a:t>
              </a:r>
            </a:p>
          </p:txBody>
        </p:sp>
        <p:sp>
          <p:nvSpPr>
            <p:cNvPr id="63" name="TextBox 62"/>
            <p:cNvSpPr txBox="1"/>
            <p:nvPr/>
          </p:nvSpPr>
          <p:spPr>
            <a:xfrm>
              <a:off x="3806379" y="-1781480"/>
              <a:ext cx="1041870" cy="286922"/>
            </a:xfrm>
            <a:prstGeom prst="rect">
              <a:avLst/>
            </a:prstGeom>
            <a:noFill/>
          </p:spPr>
          <p:txBody>
            <a:bodyPr wrap="square" rtlCol="0">
              <a:spAutoFit/>
            </a:bodyPr>
            <a:lstStyle/>
            <a:p>
              <a:r>
                <a:rPr lang="en-US" sz="1400" dirty="0"/>
                <a:t>T0901-D1</a:t>
              </a:r>
            </a:p>
          </p:txBody>
        </p:sp>
        <p:cxnSp>
          <p:nvCxnSpPr>
            <p:cNvPr id="64" name="Straight Connector 63"/>
            <p:cNvCxnSpPr/>
            <p:nvPr/>
          </p:nvCxnSpPr>
          <p:spPr>
            <a:xfrm flipH="1" flipV="1">
              <a:off x="3871496" y="-1843821"/>
              <a:ext cx="112475" cy="1243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flipV="1">
              <a:off x="3030896" y="-2293719"/>
              <a:ext cx="278227" cy="5268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438924" y="-2542347"/>
              <a:ext cx="1041870" cy="286922"/>
            </a:xfrm>
            <a:prstGeom prst="rect">
              <a:avLst/>
            </a:prstGeom>
            <a:noFill/>
          </p:spPr>
          <p:txBody>
            <a:bodyPr wrap="square" rtlCol="0">
              <a:spAutoFit/>
            </a:bodyPr>
            <a:lstStyle/>
            <a:p>
              <a:r>
                <a:rPr lang="en-US" sz="1400" dirty="0"/>
                <a:t>T0876-D1</a:t>
              </a:r>
            </a:p>
          </p:txBody>
        </p:sp>
        <p:cxnSp>
          <p:nvCxnSpPr>
            <p:cNvPr id="67" name="Straight Connector 66"/>
            <p:cNvCxnSpPr/>
            <p:nvPr/>
          </p:nvCxnSpPr>
          <p:spPr>
            <a:xfrm flipH="1" flipV="1">
              <a:off x="3504473" y="-1820142"/>
              <a:ext cx="124314" cy="1225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451196" y="-638975"/>
              <a:ext cx="1041870" cy="286922"/>
            </a:xfrm>
            <a:prstGeom prst="rect">
              <a:avLst/>
            </a:prstGeom>
            <a:noFill/>
          </p:spPr>
          <p:txBody>
            <a:bodyPr wrap="square" rtlCol="0">
              <a:spAutoFit/>
            </a:bodyPr>
            <a:lstStyle/>
            <a:p>
              <a:r>
                <a:rPr lang="en-US" sz="1400" dirty="0"/>
                <a:t>T0887-D1</a:t>
              </a:r>
            </a:p>
          </p:txBody>
        </p:sp>
        <p:sp>
          <p:nvSpPr>
            <p:cNvPr id="69" name="TextBox 68"/>
            <p:cNvSpPr txBox="1"/>
            <p:nvPr/>
          </p:nvSpPr>
          <p:spPr>
            <a:xfrm>
              <a:off x="3090093" y="-2731779"/>
              <a:ext cx="1041870" cy="286922"/>
            </a:xfrm>
            <a:prstGeom prst="rect">
              <a:avLst/>
            </a:prstGeom>
            <a:noFill/>
          </p:spPr>
          <p:txBody>
            <a:bodyPr wrap="square" rtlCol="0">
              <a:spAutoFit/>
            </a:bodyPr>
            <a:lstStyle/>
            <a:p>
              <a:r>
                <a:rPr lang="en-US" sz="1400" dirty="0"/>
                <a:t>T0945-D1</a:t>
              </a:r>
            </a:p>
          </p:txBody>
        </p:sp>
        <p:cxnSp>
          <p:nvCxnSpPr>
            <p:cNvPr id="70" name="Straight Connector 69"/>
            <p:cNvCxnSpPr/>
            <p:nvPr/>
          </p:nvCxnSpPr>
          <p:spPr>
            <a:xfrm flipH="1" flipV="1">
              <a:off x="3344641" y="-2500909"/>
              <a:ext cx="82876" cy="4558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245735" y="-390347"/>
              <a:ext cx="1041870" cy="286922"/>
            </a:xfrm>
            <a:prstGeom prst="rect">
              <a:avLst/>
            </a:prstGeom>
            <a:noFill/>
          </p:spPr>
          <p:txBody>
            <a:bodyPr wrap="square" rtlCol="0">
              <a:spAutoFit/>
            </a:bodyPr>
            <a:lstStyle/>
            <a:p>
              <a:r>
                <a:rPr lang="en-US" sz="1400" dirty="0"/>
                <a:t>T0896-D1</a:t>
              </a:r>
            </a:p>
          </p:txBody>
        </p:sp>
        <p:cxnSp>
          <p:nvCxnSpPr>
            <p:cNvPr id="72" name="Straight Connector 71"/>
            <p:cNvCxnSpPr/>
            <p:nvPr/>
          </p:nvCxnSpPr>
          <p:spPr>
            <a:xfrm flipV="1">
              <a:off x="7512123" y="-1305127"/>
              <a:ext cx="254548" cy="9471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8169212" y="-828406"/>
              <a:ext cx="917556" cy="286922"/>
            </a:xfrm>
            <a:prstGeom prst="rect">
              <a:avLst/>
            </a:prstGeom>
            <a:noFill/>
          </p:spPr>
          <p:txBody>
            <a:bodyPr wrap="square" rtlCol="0">
              <a:spAutoFit/>
            </a:bodyPr>
            <a:lstStyle/>
            <a:p>
              <a:r>
                <a:rPr lang="en-US" sz="1400" dirty="0"/>
                <a:t>T0887-D1</a:t>
              </a:r>
            </a:p>
          </p:txBody>
        </p:sp>
        <p:cxnSp>
          <p:nvCxnSpPr>
            <p:cNvPr id="74" name="Straight Connector 73"/>
            <p:cNvCxnSpPr>
              <a:stCxn id="73" idx="0"/>
            </p:cNvCxnSpPr>
            <p:nvPr/>
          </p:nvCxnSpPr>
          <p:spPr>
            <a:xfrm flipH="1" flipV="1">
              <a:off x="8559913" y="-1790544"/>
              <a:ext cx="68077" cy="9621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6440654" y="-1388003"/>
              <a:ext cx="337424" cy="2900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5990755" y="-1112551"/>
              <a:ext cx="1041870" cy="286922"/>
            </a:xfrm>
            <a:prstGeom prst="rect">
              <a:avLst/>
            </a:prstGeom>
            <a:noFill/>
          </p:spPr>
          <p:txBody>
            <a:bodyPr wrap="square" rtlCol="0">
              <a:spAutoFit/>
            </a:bodyPr>
            <a:lstStyle/>
            <a:p>
              <a:r>
                <a:rPr lang="en-US" sz="1400" dirty="0"/>
                <a:t>T0875-D1</a:t>
              </a:r>
            </a:p>
          </p:txBody>
        </p:sp>
        <p:cxnSp>
          <p:nvCxnSpPr>
            <p:cNvPr id="77" name="Straight Connector 76"/>
            <p:cNvCxnSpPr/>
            <p:nvPr/>
          </p:nvCxnSpPr>
          <p:spPr>
            <a:xfrm flipH="1">
              <a:off x="7109582" y="-1535996"/>
              <a:ext cx="266387" cy="14207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6600486" y="-135799"/>
              <a:ext cx="1041870" cy="286922"/>
            </a:xfrm>
            <a:prstGeom prst="rect">
              <a:avLst/>
            </a:prstGeom>
            <a:noFill/>
          </p:spPr>
          <p:txBody>
            <a:bodyPr wrap="square" rtlCol="0">
              <a:spAutoFit/>
            </a:bodyPr>
            <a:lstStyle/>
            <a:p>
              <a:r>
                <a:rPr lang="en-US" sz="1400" dirty="0"/>
                <a:t>T0884-D1</a:t>
              </a:r>
            </a:p>
          </p:txBody>
        </p:sp>
        <p:cxnSp>
          <p:nvCxnSpPr>
            <p:cNvPr id="79" name="Straight Connector 78"/>
            <p:cNvCxnSpPr/>
            <p:nvPr/>
          </p:nvCxnSpPr>
          <p:spPr>
            <a:xfrm flipH="1">
              <a:off x="6227544" y="-1559675"/>
              <a:ext cx="692607" cy="183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5469820" y="-1491413"/>
              <a:ext cx="1041870" cy="286922"/>
            </a:xfrm>
            <a:prstGeom prst="rect">
              <a:avLst/>
            </a:prstGeom>
            <a:noFill/>
          </p:spPr>
          <p:txBody>
            <a:bodyPr wrap="square" rtlCol="0">
              <a:spAutoFit/>
            </a:bodyPr>
            <a:lstStyle/>
            <a:p>
              <a:r>
                <a:rPr lang="en-US" sz="1400" dirty="0"/>
                <a:t>T0874-D1</a:t>
              </a:r>
            </a:p>
          </p:txBody>
        </p:sp>
        <p:cxnSp>
          <p:nvCxnSpPr>
            <p:cNvPr id="81" name="Straight Connector 80"/>
            <p:cNvCxnSpPr/>
            <p:nvPr/>
          </p:nvCxnSpPr>
          <p:spPr>
            <a:xfrm flipH="1" flipV="1">
              <a:off x="7932423" y="-1565594"/>
              <a:ext cx="142073" cy="9767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7825868" y="-615296"/>
              <a:ext cx="1041870" cy="286922"/>
            </a:xfrm>
            <a:prstGeom prst="rect">
              <a:avLst/>
            </a:prstGeom>
            <a:noFill/>
          </p:spPr>
          <p:txBody>
            <a:bodyPr wrap="square" rtlCol="0">
              <a:spAutoFit/>
            </a:bodyPr>
            <a:lstStyle/>
            <a:p>
              <a:r>
                <a:rPr lang="en-US" sz="1400" dirty="0"/>
                <a:t>T0898-D2</a:t>
              </a:r>
            </a:p>
          </p:txBody>
        </p:sp>
        <p:sp>
          <p:nvSpPr>
            <p:cNvPr id="83" name="TextBox 82"/>
            <p:cNvSpPr txBox="1"/>
            <p:nvPr/>
          </p:nvSpPr>
          <p:spPr>
            <a:xfrm>
              <a:off x="5469820" y="-2089305"/>
              <a:ext cx="1041870" cy="286922"/>
            </a:xfrm>
            <a:prstGeom prst="rect">
              <a:avLst/>
            </a:prstGeom>
            <a:noFill/>
          </p:spPr>
          <p:txBody>
            <a:bodyPr wrap="square" rtlCol="0">
              <a:spAutoFit/>
            </a:bodyPr>
            <a:lstStyle/>
            <a:p>
              <a:r>
                <a:rPr lang="en-US" sz="1400" dirty="0"/>
                <a:t>T0901-D1</a:t>
              </a:r>
            </a:p>
          </p:txBody>
        </p:sp>
        <p:cxnSp>
          <p:nvCxnSpPr>
            <p:cNvPr id="84" name="Straight Connector 83"/>
            <p:cNvCxnSpPr/>
            <p:nvPr/>
          </p:nvCxnSpPr>
          <p:spPr>
            <a:xfrm flipH="1" flipV="1">
              <a:off x="6239383" y="-1944456"/>
              <a:ext cx="728125" cy="591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6203865" y="-2264120"/>
              <a:ext cx="680768" cy="2545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5523097" y="-2503684"/>
              <a:ext cx="1041870" cy="286922"/>
            </a:xfrm>
            <a:prstGeom prst="rect">
              <a:avLst/>
            </a:prstGeom>
            <a:noFill/>
          </p:spPr>
          <p:txBody>
            <a:bodyPr wrap="square" rtlCol="0">
              <a:spAutoFit/>
            </a:bodyPr>
            <a:lstStyle/>
            <a:p>
              <a:r>
                <a:rPr lang="en-US" sz="1400" dirty="0"/>
                <a:t>T0945-D1</a:t>
              </a:r>
            </a:p>
          </p:txBody>
        </p:sp>
        <p:cxnSp>
          <p:nvCxnSpPr>
            <p:cNvPr id="87" name="Straight Connector 86"/>
            <p:cNvCxnSpPr/>
            <p:nvPr/>
          </p:nvCxnSpPr>
          <p:spPr>
            <a:xfrm flipH="1">
              <a:off x="6345938" y="-1790544"/>
              <a:ext cx="763644" cy="651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5866441" y="-2882546"/>
              <a:ext cx="1041870" cy="286922"/>
            </a:xfrm>
            <a:prstGeom prst="rect">
              <a:avLst/>
            </a:prstGeom>
            <a:noFill/>
          </p:spPr>
          <p:txBody>
            <a:bodyPr wrap="square" rtlCol="0">
              <a:spAutoFit/>
            </a:bodyPr>
            <a:lstStyle/>
            <a:p>
              <a:r>
                <a:rPr lang="en-US" sz="1400" dirty="0"/>
                <a:t>T0868-D1</a:t>
              </a:r>
            </a:p>
          </p:txBody>
        </p:sp>
        <p:cxnSp>
          <p:nvCxnSpPr>
            <p:cNvPr id="89" name="Straight Connector 88"/>
            <p:cNvCxnSpPr/>
            <p:nvPr/>
          </p:nvCxnSpPr>
          <p:spPr>
            <a:xfrm flipH="1" flipV="1">
              <a:off x="6452493" y="-2654822"/>
              <a:ext cx="680768" cy="751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594134" y="-1828836"/>
              <a:ext cx="1041870" cy="286922"/>
            </a:xfrm>
            <a:prstGeom prst="rect">
              <a:avLst/>
            </a:prstGeom>
            <a:noFill/>
          </p:spPr>
          <p:txBody>
            <a:bodyPr wrap="square" rtlCol="0">
              <a:spAutoFit/>
            </a:bodyPr>
            <a:lstStyle/>
            <a:p>
              <a:r>
                <a:rPr lang="en-US" sz="1400" dirty="0"/>
                <a:t>T0896-D2</a:t>
              </a:r>
            </a:p>
          </p:txBody>
        </p:sp>
        <p:sp>
          <p:nvSpPr>
            <p:cNvPr id="91" name="TextBox 90"/>
            <p:cNvSpPr txBox="1"/>
            <p:nvPr/>
          </p:nvSpPr>
          <p:spPr>
            <a:xfrm>
              <a:off x="6180186" y="-3184451"/>
              <a:ext cx="1041870" cy="286922"/>
            </a:xfrm>
            <a:prstGeom prst="rect">
              <a:avLst/>
            </a:prstGeom>
            <a:noFill/>
          </p:spPr>
          <p:txBody>
            <a:bodyPr wrap="square" rtlCol="0">
              <a:spAutoFit/>
            </a:bodyPr>
            <a:lstStyle/>
            <a:p>
              <a:r>
                <a:rPr lang="en-US" sz="1400" dirty="0"/>
                <a:t>T0876-D1</a:t>
              </a:r>
            </a:p>
          </p:txBody>
        </p:sp>
        <p:cxnSp>
          <p:nvCxnSpPr>
            <p:cNvPr id="92" name="Straight Connector 91"/>
            <p:cNvCxnSpPr/>
            <p:nvPr/>
          </p:nvCxnSpPr>
          <p:spPr>
            <a:xfrm flipH="1" flipV="1">
              <a:off x="6772158" y="-2933048"/>
              <a:ext cx="586052" cy="11543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6855034" y="-2983181"/>
              <a:ext cx="1041870" cy="286922"/>
            </a:xfrm>
            <a:prstGeom prst="rect">
              <a:avLst/>
            </a:prstGeom>
            <a:noFill/>
          </p:spPr>
          <p:txBody>
            <a:bodyPr wrap="square" rtlCol="0">
              <a:spAutoFit/>
            </a:bodyPr>
            <a:lstStyle/>
            <a:p>
              <a:r>
                <a:rPr lang="en-US" sz="1400" dirty="0"/>
                <a:t>T0909-D1</a:t>
              </a:r>
            </a:p>
          </p:txBody>
        </p:sp>
        <p:cxnSp>
          <p:nvCxnSpPr>
            <p:cNvPr id="94" name="Straight Connector 93"/>
            <p:cNvCxnSpPr/>
            <p:nvPr/>
          </p:nvCxnSpPr>
          <p:spPr>
            <a:xfrm flipH="1" flipV="1">
              <a:off x="7174699" y="-2773216"/>
              <a:ext cx="414380" cy="8228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8210650" y="-2157565"/>
              <a:ext cx="1041870" cy="286922"/>
            </a:xfrm>
            <a:prstGeom prst="rect">
              <a:avLst/>
            </a:prstGeom>
            <a:noFill/>
          </p:spPr>
          <p:txBody>
            <a:bodyPr wrap="square" rtlCol="0">
              <a:spAutoFit/>
            </a:bodyPr>
            <a:lstStyle/>
            <a:p>
              <a:r>
                <a:rPr lang="en-US" sz="1400" dirty="0"/>
                <a:t>T0943-D1</a:t>
              </a:r>
            </a:p>
          </p:txBody>
        </p:sp>
        <p:cxnSp>
          <p:nvCxnSpPr>
            <p:cNvPr id="96" name="Straight Connector 95"/>
            <p:cNvCxnSpPr/>
            <p:nvPr/>
          </p:nvCxnSpPr>
          <p:spPr>
            <a:xfrm flipH="1">
              <a:off x="8204730" y="-2015492"/>
              <a:ext cx="88796" cy="236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7666035" y="-1929473"/>
              <a:ext cx="1041870" cy="286922"/>
            </a:xfrm>
            <a:prstGeom prst="rect">
              <a:avLst/>
            </a:prstGeom>
            <a:noFill/>
          </p:spPr>
          <p:txBody>
            <a:bodyPr wrap="square" rtlCol="0">
              <a:spAutoFit/>
            </a:bodyPr>
            <a:lstStyle/>
            <a:p>
              <a:r>
                <a:rPr lang="en-US" sz="1400" dirty="0"/>
                <a:t>T0912-D2</a:t>
              </a:r>
            </a:p>
          </p:txBody>
        </p:sp>
        <p:cxnSp>
          <p:nvCxnSpPr>
            <p:cNvPr id="98" name="Straight Connector 97"/>
            <p:cNvCxnSpPr/>
            <p:nvPr/>
          </p:nvCxnSpPr>
          <p:spPr>
            <a:xfrm flipH="1" flipV="1">
              <a:off x="7885065" y="-1950376"/>
              <a:ext cx="11839" cy="813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8186971" y="-2394355"/>
              <a:ext cx="1041870" cy="286922"/>
            </a:xfrm>
            <a:prstGeom prst="rect">
              <a:avLst/>
            </a:prstGeom>
            <a:noFill/>
          </p:spPr>
          <p:txBody>
            <a:bodyPr wrap="square" rtlCol="0">
              <a:spAutoFit/>
            </a:bodyPr>
            <a:lstStyle/>
            <a:p>
              <a:r>
                <a:rPr lang="en-US" sz="1400" dirty="0"/>
                <a:t>T0907-D2</a:t>
              </a:r>
            </a:p>
          </p:txBody>
        </p:sp>
        <p:cxnSp>
          <p:nvCxnSpPr>
            <p:cNvPr id="100" name="Straight Connector 99"/>
            <p:cNvCxnSpPr/>
            <p:nvPr/>
          </p:nvCxnSpPr>
          <p:spPr>
            <a:xfrm flipH="1">
              <a:off x="8139613" y="-2412113"/>
              <a:ext cx="65117" cy="947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8074496" y="-2631143"/>
              <a:ext cx="1041870" cy="286922"/>
            </a:xfrm>
            <a:prstGeom prst="rect">
              <a:avLst/>
            </a:prstGeom>
            <a:noFill/>
          </p:spPr>
          <p:txBody>
            <a:bodyPr wrap="square" rtlCol="0">
              <a:spAutoFit/>
            </a:bodyPr>
            <a:lstStyle/>
            <a:p>
              <a:r>
                <a:rPr lang="en-US" sz="1400" dirty="0"/>
                <a:t>T0907-D1</a:t>
              </a:r>
            </a:p>
          </p:txBody>
        </p:sp>
        <p:cxnSp>
          <p:nvCxnSpPr>
            <p:cNvPr id="102" name="Straight Connector 101"/>
            <p:cNvCxnSpPr/>
            <p:nvPr/>
          </p:nvCxnSpPr>
          <p:spPr>
            <a:xfrm flipH="1" flipV="1">
              <a:off x="7748912" y="-3530940"/>
              <a:ext cx="130235" cy="11602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7417407" y="-3767728"/>
              <a:ext cx="1041870" cy="286922"/>
            </a:xfrm>
            <a:prstGeom prst="rect">
              <a:avLst/>
            </a:prstGeom>
            <a:noFill/>
          </p:spPr>
          <p:txBody>
            <a:bodyPr wrap="square" rtlCol="0">
              <a:spAutoFit/>
            </a:bodyPr>
            <a:lstStyle/>
            <a:p>
              <a:r>
                <a:rPr lang="en-US" sz="1400" dirty="0"/>
                <a:t>T0892-D1</a:t>
              </a:r>
            </a:p>
          </p:txBody>
        </p:sp>
        <p:cxnSp>
          <p:nvCxnSpPr>
            <p:cNvPr id="104" name="Straight Connector 103"/>
            <p:cNvCxnSpPr/>
            <p:nvPr/>
          </p:nvCxnSpPr>
          <p:spPr>
            <a:xfrm flipV="1">
              <a:off x="8015300" y="-2714019"/>
              <a:ext cx="147992" cy="53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8021219" y="-2921209"/>
              <a:ext cx="1041870" cy="286922"/>
            </a:xfrm>
            <a:prstGeom prst="rect">
              <a:avLst/>
            </a:prstGeom>
            <a:noFill/>
          </p:spPr>
          <p:txBody>
            <a:bodyPr wrap="square" rtlCol="0">
              <a:spAutoFit/>
            </a:bodyPr>
            <a:lstStyle/>
            <a:p>
              <a:r>
                <a:rPr lang="en-US" sz="1400" dirty="0"/>
                <a:t>T0894-D2</a:t>
              </a:r>
            </a:p>
          </p:txBody>
        </p:sp>
        <p:cxnSp>
          <p:nvCxnSpPr>
            <p:cNvPr id="106" name="Straight Connector 105"/>
            <p:cNvCxnSpPr/>
            <p:nvPr/>
          </p:nvCxnSpPr>
          <p:spPr>
            <a:xfrm flipH="1" flipV="1">
              <a:off x="7458845" y="-3163917"/>
              <a:ext cx="515017" cy="10537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6866873" y="-3424384"/>
              <a:ext cx="1041870" cy="286922"/>
            </a:xfrm>
            <a:prstGeom prst="rect">
              <a:avLst/>
            </a:prstGeom>
            <a:noFill/>
          </p:spPr>
          <p:txBody>
            <a:bodyPr wrap="square" rtlCol="0">
              <a:spAutoFit/>
            </a:bodyPr>
            <a:lstStyle/>
            <a:p>
              <a:r>
                <a:rPr lang="en-US" sz="1400" dirty="0"/>
                <a:t>T0890-D1</a:t>
              </a:r>
            </a:p>
          </p:txBody>
        </p:sp>
        <p:sp>
          <p:nvSpPr>
            <p:cNvPr id="149" name="Rectangle 148"/>
            <p:cNvSpPr/>
            <p:nvPr/>
          </p:nvSpPr>
          <p:spPr>
            <a:xfrm>
              <a:off x="2240613" y="-4158429"/>
              <a:ext cx="2083149" cy="3072332"/>
            </a:xfrm>
            <a:prstGeom prst="rect">
              <a:avLst/>
            </a:pr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890919" y="-2413593"/>
              <a:ext cx="1349696" cy="2641670"/>
            </a:xfrm>
            <a:prstGeom prst="rect">
              <a:avLst/>
            </a:pr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0568" y="-2451406"/>
              <a:ext cx="10297144" cy="3607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920716" y="723014"/>
              <a:ext cx="446568" cy="5582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0" y="5433233"/>
              <a:ext cx="9473609" cy="489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602090" y="5219567"/>
              <a:ext cx="3989890" cy="344306"/>
            </a:xfrm>
            <a:prstGeom prst="rect">
              <a:avLst/>
            </a:prstGeom>
            <a:noFill/>
          </p:spPr>
          <p:txBody>
            <a:bodyPr wrap="square" rtlCol="0">
              <a:spAutoFit/>
            </a:bodyPr>
            <a:lstStyle/>
            <a:p>
              <a:pPr algn="ctr"/>
              <a:r>
                <a:rPr lang="en-US" dirty="0"/>
                <a:t>(</a:t>
              </a:r>
              <a:r>
                <a:rPr lang="en-US" dirty="0" err="1"/>
                <a:t>HHpred</a:t>
              </a:r>
              <a:r>
                <a:rPr lang="en-US" dirty="0"/>
                <a:t> score + LGA score) / 2</a:t>
              </a:r>
            </a:p>
          </p:txBody>
        </p:sp>
      </p:grpSp>
      <p:sp>
        <p:nvSpPr>
          <p:cNvPr id="4" name="TextBox 3"/>
          <p:cNvSpPr txBox="1"/>
          <p:nvPr/>
        </p:nvSpPr>
        <p:spPr>
          <a:xfrm>
            <a:off x="1591007" y="245428"/>
            <a:ext cx="5938870" cy="446276"/>
          </a:xfrm>
          <a:prstGeom prst="rect">
            <a:avLst/>
          </a:prstGeom>
          <a:noFill/>
        </p:spPr>
        <p:txBody>
          <a:bodyPr wrap="none" rtlCol="0">
            <a:spAutoFit/>
          </a:bodyPr>
          <a:lstStyle/>
          <a:p>
            <a:r>
              <a:rPr lang="en-US" sz="2300" b="1" dirty="0"/>
              <a:t>CASP targets have domains of varying difficulty</a:t>
            </a:r>
          </a:p>
        </p:txBody>
      </p:sp>
      <p:sp>
        <p:nvSpPr>
          <p:cNvPr id="5" name="TextBox 4"/>
          <p:cNvSpPr txBox="1"/>
          <p:nvPr/>
        </p:nvSpPr>
        <p:spPr>
          <a:xfrm>
            <a:off x="2776020" y="2924723"/>
            <a:ext cx="1876550" cy="830997"/>
          </a:xfrm>
          <a:prstGeom prst="rect">
            <a:avLst/>
          </a:prstGeom>
          <a:noFill/>
        </p:spPr>
        <p:txBody>
          <a:bodyPr wrap="square" rtlCol="0">
            <a:spAutoFit/>
          </a:bodyPr>
          <a:lstStyle/>
          <a:p>
            <a:r>
              <a:rPr lang="en-US" sz="1600" b="1" dirty="0">
                <a:solidFill>
                  <a:schemeClr val="accent1"/>
                </a:solidFill>
              </a:rPr>
              <a:t>No good templates for homology modeling</a:t>
            </a:r>
          </a:p>
        </p:txBody>
      </p:sp>
      <p:sp>
        <p:nvSpPr>
          <p:cNvPr id="147" name="TextBox 146"/>
          <p:cNvSpPr txBox="1"/>
          <p:nvPr/>
        </p:nvSpPr>
        <p:spPr>
          <a:xfrm>
            <a:off x="6543482" y="1106728"/>
            <a:ext cx="3229647" cy="584775"/>
          </a:xfrm>
          <a:prstGeom prst="rect">
            <a:avLst/>
          </a:prstGeom>
          <a:noFill/>
        </p:spPr>
        <p:txBody>
          <a:bodyPr wrap="square" rtlCol="0">
            <a:spAutoFit/>
          </a:bodyPr>
          <a:lstStyle/>
          <a:p>
            <a:r>
              <a:rPr lang="en-US" sz="1600" b="1" dirty="0">
                <a:solidFill>
                  <a:srgbClr val="FF0000"/>
                </a:solidFill>
              </a:rPr>
              <a:t>Easily findable templates for homology modeling</a:t>
            </a:r>
          </a:p>
        </p:txBody>
      </p:sp>
      <p:sp>
        <p:nvSpPr>
          <p:cNvPr id="148" name="TextBox 147"/>
          <p:cNvSpPr txBox="1"/>
          <p:nvPr/>
        </p:nvSpPr>
        <p:spPr>
          <a:xfrm>
            <a:off x="4806188" y="2193402"/>
            <a:ext cx="1626237" cy="584775"/>
          </a:xfrm>
          <a:prstGeom prst="rect">
            <a:avLst/>
          </a:prstGeom>
          <a:noFill/>
        </p:spPr>
        <p:txBody>
          <a:bodyPr wrap="square" rtlCol="0">
            <a:spAutoFit/>
          </a:bodyPr>
          <a:lstStyle/>
          <a:p>
            <a:r>
              <a:rPr lang="en-US" sz="1600" b="1" dirty="0">
                <a:solidFill>
                  <a:srgbClr val="00B050"/>
                </a:solidFill>
              </a:rPr>
              <a:t>Intermediate situation</a:t>
            </a:r>
          </a:p>
        </p:txBody>
      </p:sp>
      <p:sp>
        <p:nvSpPr>
          <p:cNvPr id="153" name="TextBox 152"/>
          <p:cNvSpPr txBox="1"/>
          <p:nvPr/>
        </p:nvSpPr>
        <p:spPr>
          <a:xfrm>
            <a:off x="1524000" y="6488668"/>
            <a:ext cx="5486400" cy="369332"/>
          </a:xfrm>
          <a:prstGeom prst="rect">
            <a:avLst/>
          </a:prstGeom>
          <a:noFill/>
        </p:spPr>
        <p:txBody>
          <a:bodyPr wrap="square" rtlCol="0">
            <a:spAutoFit/>
          </a:bodyPr>
          <a:lstStyle/>
          <a:p>
            <a:r>
              <a:rPr lang="en-US" b="1" dirty="0">
                <a:hlinkClick r:id="rId3"/>
              </a:rPr>
              <a:t>http://labriataphd.altervista.org/</a:t>
            </a:r>
            <a:r>
              <a:rPr lang="en-US" b="1" dirty="0"/>
              <a:t> </a:t>
            </a:r>
          </a:p>
        </p:txBody>
      </p:sp>
      <p:pic>
        <p:nvPicPr>
          <p:cNvPr id="10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7470599" y="2427605"/>
            <a:ext cx="2197946" cy="311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 name="TextBox 108">
            <a:extLst>
              <a:ext uri="{FF2B5EF4-FFF2-40B4-BE49-F238E27FC236}">
                <a16:creationId xmlns:a16="http://schemas.microsoft.com/office/drawing/2014/main" id="{2E929B44-137E-4645-8024-325ACDD55997}"/>
              </a:ext>
            </a:extLst>
          </p:cNvPr>
          <p:cNvSpPr txBox="1"/>
          <p:nvPr/>
        </p:nvSpPr>
        <p:spPr>
          <a:xfrm>
            <a:off x="7583461" y="6539639"/>
            <a:ext cx="3313785" cy="369332"/>
          </a:xfrm>
          <a:prstGeom prst="rect">
            <a:avLst/>
          </a:prstGeom>
          <a:noFill/>
        </p:spPr>
        <p:txBody>
          <a:bodyPr wrap="square" rtlCol="0">
            <a:spAutoFit/>
          </a:bodyPr>
          <a:lstStyle/>
          <a:p>
            <a:pPr algn="ctr"/>
            <a:r>
              <a:rPr lang="en-US" dirty="0"/>
              <a:t>Kinch et al </a:t>
            </a:r>
            <a:r>
              <a:rPr lang="en-US" i="1" dirty="0"/>
              <a:t>Proteins</a:t>
            </a:r>
            <a:r>
              <a:rPr lang="en-US" dirty="0"/>
              <a:t> 2019</a:t>
            </a:r>
            <a:endParaRPr lang="LID4096" dirty="0"/>
          </a:p>
        </p:txBody>
      </p:sp>
      <p:sp>
        <p:nvSpPr>
          <p:cNvPr id="7" name="Slide Number Placeholder 6">
            <a:extLst>
              <a:ext uri="{FF2B5EF4-FFF2-40B4-BE49-F238E27FC236}">
                <a16:creationId xmlns:a16="http://schemas.microsoft.com/office/drawing/2014/main" id="{879EB39A-482E-4DB7-9521-5C4D5659115F}"/>
              </a:ext>
            </a:extLst>
          </p:cNvPr>
          <p:cNvSpPr>
            <a:spLocks noGrp="1"/>
          </p:cNvSpPr>
          <p:nvPr>
            <p:ph type="sldNum" sz="quarter" idx="12"/>
          </p:nvPr>
        </p:nvSpPr>
        <p:spPr/>
        <p:txBody>
          <a:bodyPr/>
          <a:lstStyle/>
          <a:p>
            <a:fld id="{B7BAC2AB-1E6F-4A95-9245-B46318CC102D}" type="slidenum">
              <a:rPr lang="en-US" smtClean="0"/>
              <a:t>5</a:t>
            </a:fld>
            <a:endParaRPr lang="en-US"/>
          </a:p>
        </p:txBody>
      </p:sp>
    </p:spTree>
    <p:extLst>
      <p:ext uri="{BB962C8B-B14F-4D97-AF65-F5344CB8AC3E}">
        <p14:creationId xmlns:p14="http://schemas.microsoft.com/office/powerpoint/2010/main" val="2012938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97BF04-F2D2-4075-B010-AE7D6A13FAA2}"/>
              </a:ext>
            </a:extLst>
          </p:cNvPr>
          <p:cNvSpPr txBox="1"/>
          <p:nvPr/>
        </p:nvSpPr>
        <p:spPr>
          <a:xfrm>
            <a:off x="0" y="171451"/>
            <a:ext cx="12192000" cy="584775"/>
          </a:xfrm>
          <a:prstGeom prst="rect">
            <a:avLst/>
          </a:prstGeom>
          <a:noFill/>
        </p:spPr>
        <p:txBody>
          <a:bodyPr wrap="square" rtlCol="0">
            <a:spAutoFit/>
          </a:bodyPr>
          <a:lstStyle/>
          <a:p>
            <a:pPr algn="ctr"/>
            <a:r>
              <a:rPr lang="en-US" sz="3200" b="1" dirty="0"/>
              <a:t>What’s next after the “main” AI revolution in modeling?</a:t>
            </a:r>
          </a:p>
        </p:txBody>
      </p:sp>
      <p:sp>
        <p:nvSpPr>
          <p:cNvPr id="3" name="TextBox 2">
            <a:extLst>
              <a:ext uri="{FF2B5EF4-FFF2-40B4-BE49-F238E27FC236}">
                <a16:creationId xmlns:a16="http://schemas.microsoft.com/office/drawing/2014/main" id="{60F9E3FB-B451-4856-A852-DC4D74696C9F}"/>
              </a:ext>
            </a:extLst>
          </p:cNvPr>
          <p:cNvSpPr txBox="1"/>
          <p:nvPr/>
        </p:nvSpPr>
        <p:spPr>
          <a:xfrm>
            <a:off x="518160" y="1477195"/>
            <a:ext cx="11328400" cy="1938992"/>
          </a:xfrm>
          <a:prstGeom prst="rect">
            <a:avLst/>
          </a:prstGeom>
          <a:noFill/>
        </p:spPr>
        <p:txBody>
          <a:bodyPr wrap="square" rtlCol="0">
            <a:spAutoFit/>
          </a:bodyPr>
          <a:lstStyle/>
          <a:p>
            <a:r>
              <a:rPr lang="en-US" sz="2400" b="1" dirty="0"/>
              <a:t>What’s Up after </a:t>
            </a:r>
            <a:r>
              <a:rPr lang="en-US" sz="2400" b="1" dirty="0" err="1"/>
              <a:t>AlphaFold</a:t>
            </a:r>
            <a:r>
              <a:rPr lang="en-US" sz="2400" b="1" dirty="0"/>
              <a:t> on ML for Protein Structure Prediction? Automated Rolling </a:t>
            </a:r>
          </a:p>
          <a:p>
            <a:endParaRPr lang="en-US" sz="2400" b="1" dirty="0"/>
          </a:p>
          <a:p>
            <a:r>
              <a:rPr lang="en-US" sz="2400" b="1" dirty="0"/>
              <a:t>CASP kept rolling, now looking at other problems</a:t>
            </a:r>
          </a:p>
          <a:p>
            <a:endParaRPr lang="en-US" sz="2400" b="1" dirty="0"/>
          </a:p>
          <a:p>
            <a:r>
              <a:rPr lang="en-US" sz="2400" dirty="0"/>
              <a:t>Meanwhile: Ongoing evaluations by CAMEO: </a:t>
            </a:r>
            <a:r>
              <a:rPr lang="en-US" sz="2400" dirty="0">
                <a:hlinkClick r:id="rId2"/>
              </a:rPr>
              <a:t>https://www.cameo3d.org/</a:t>
            </a:r>
            <a:r>
              <a:rPr lang="en-US" sz="2400" dirty="0"/>
              <a:t> </a:t>
            </a:r>
          </a:p>
        </p:txBody>
      </p:sp>
      <p:sp>
        <p:nvSpPr>
          <p:cNvPr id="4" name="TextBox 3">
            <a:extLst>
              <a:ext uri="{FF2B5EF4-FFF2-40B4-BE49-F238E27FC236}">
                <a16:creationId xmlns:a16="http://schemas.microsoft.com/office/drawing/2014/main" id="{906AA725-3FC7-4A6C-B2D4-070C65354019}"/>
              </a:ext>
            </a:extLst>
          </p:cNvPr>
          <p:cNvSpPr txBox="1"/>
          <p:nvPr/>
        </p:nvSpPr>
        <p:spPr>
          <a:xfrm>
            <a:off x="518160" y="6858000"/>
            <a:ext cx="11328400" cy="3416320"/>
          </a:xfrm>
          <a:prstGeom prst="rect">
            <a:avLst/>
          </a:prstGeom>
          <a:noFill/>
        </p:spPr>
        <p:txBody>
          <a:bodyPr wrap="square" rtlCol="0">
            <a:spAutoFit/>
          </a:bodyPr>
          <a:lstStyle/>
          <a:p>
            <a:r>
              <a:rPr lang="en-US" sz="2400" b="1" dirty="0"/>
              <a:t>Language processing models, applied to protein structure prediction</a:t>
            </a:r>
          </a:p>
          <a:p>
            <a:endParaRPr lang="en-US" sz="800" b="1" dirty="0"/>
          </a:p>
          <a:p>
            <a:r>
              <a:rPr lang="en-US" sz="2000" b="1" dirty="0"/>
              <a:t>Protein Structure Prediction a Million Times Faster than </a:t>
            </a:r>
            <a:r>
              <a:rPr lang="en-US" sz="2000" b="1" dirty="0" err="1"/>
              <a:t>AlphaFold</a:t>
            </a:r>
            <a:r>
              <a:rPr lang="en-US" sz="2000" b="1" dirty="0"/>
              <a:t> 2 Using a Protein Language Model</a:t>
            </a:r>
          </a:p>
          <a:p>
            <a:r>
              <a:rPr lang="en-US" dirty="0">
                <a:hlinkClick r:id="rId3"/>
              </a:rPr>
              <a:t>https://towardsdatascience.com/protein-structure-prediction-a-million-times-faster-than-alphafold-2-using-a-protein-language-model-d71c55e6a4b7</a:t>
            </a:r>
            <a:r>
              <a:rPr lang="en-US" dirty="0"/>
              <a:t> </a:t>
            </a:r>
          </a:p>
          <a:p>
            <a:r>
              <a:rPr lang="en-US" dirty="0"/>
              <a:t>The paper: </a:t>
            </a:r>
            <a:r>
              <a:rPr lang="en-US" dirty="0">
                <a:hlinkClick r:id="rId4"/>
              </a:rPr>
              <a:t>https://www.nature.com/articles/s41587-022-01432-w</a:t>
            </a:r>
            <a:r>
              <a:rPr lang="en-US" dirty="0"/>
              <a:t> </a:t>
            </a:r>
          </a:p>
          <a:p>
            <a:endParaRPr lang="en-US" dirty="0"/>
          </a:p>
          <a:p>
            <a:r>
              <a:rPr lang="en-US" sz="2000" b="1" dirty="0"/>
              <a:t>How Meta is trying to irrupt structural biology with language models</a:t>
            </a:r>
          </a:p>
          <a:p>
            <a:r>
              <a:rPr lang="en-US" dirty="0">
                <a:hlinkClick r:id="rId5"/>
              </a:rPr>
              <a:t>https://ai.facebook.com/blog/protein-folding-esmfold-metagenomics/</a:t>
            </a:r>
            <a:r>
              <a:rPr lang="en-US" dirty="0"/>
              <a:t> </a:t>
            </a:r>
          </a:p>
          <a:p>
            <a:r>
              <a:rPr lang="en-US" dirty="0">
                <a:hlinkClick r:id="rId6"/>
              </a:rPr>
              <a:t>https://www.biorxiv.org/content/10.1101/2022.07.20.500902v2.full.pdf</a:t>
            </a:r>
            <a:r>
              <a:rPr lang="en-US" dirty="0"/>
              <a:t> </a:t>
            </a:r>
          </a:p>
          <a:p>
            <a:r>
              <a:rPr lang="en-US" dirty="0">
                <a:hlinkClick r:id="rId7"/>
              </a:rPr>
              <a:t>https://www.biorxiv.org/content/10.1101/2022.04.10.487779v2.full.pdf </a:t>
            </a:r>
          </a:p>
          <a:p>
            <a:r>
              <a:rPr lang="en-US" dirty="0">
                <a:hlinkClick r:id="rId7"/>
              </a:rPr>
              <a:t>https://www.biorxiv.org/content/10.1101/2021.07.09.450648v2.full.pdf</a:t>
            </a:r>
            <a:r>
              <a:rPr lang="en-US" dirty="0"/>
              <a:t> </a:t>
            </a:r>
          </a:p>
        </p:txBody>
      </p:sp>
      <p:sp>
        <p:nvSpPr>
          <p:cNvPr id="5" name="TextBox 4">
            <a:extLst>
              <a:ext uri="{FF2B5EF4-FFF2-40B4-BE49-F238E27FC236}">
                <a16:creationId xmlns:a16="http://schemas.microsoft.com/office/drawing/2014/main" id="{F99A1A48-A5DD-4AB8-B6B9-FB4BE808833E}"/>
              </a:ext>
            </a:extLst>
          </p:cNvPr>
          <p:cNvSpPr txBox="1"/>
          <p:nvPr/>
        </p:nvSpPr>
        <p:spPr>
          <a:xfrm>
            <a:off x="518160" y="4237980"/>
            <a:ext cx="11328400" cy="1938992"/>
          </a:xfrm>
          <a:prstGeom prst="rect">
            <a:avLst/>
          </a:prstGeom>
          <a:noFill/>
        </p:spPr>
        <p:txBody>
          <a:bodyPr wrap="square" rtlCol="0">
            <a:spAutoFit/>
          </a:bodyPr>
          <a:lstStyle/>
          <a:p>
            <a:r>
              <a:rPr lang="en-US" sz="2400" dirty="0">
                <a:sym typeface="Wingdings" panose="05000000000000000000" pitchFamily="2" charset="2"/>
              </a:rPr>
              <a:t> </a:t>
            </a:r>
            <a:r>
              <a:rPr lang="en-US" sz="2400" dirty="0"/>
              <a:t>Eventually we got AF3 and other “multimodal AI systems”: </a:t>
            </a:r>
            <a:r>
              <a:rPr lang="en-US" sz="2400" dirty="0" err="1"/>
              <a:t>RoseTTAFold-AllAtoms</a:t>
            </a:r>
            <a:r>
              <a:rPr lang="en-US" sz="2400" dirty="0"/>
              <a:t>, Chai-1, Boltz-1 and 2, etc. They accept not just protein sequences but also nucleic acids, small molecules and ions.</a:t>
            </a:r>
          </a:p>
          <a:p>
            <a:endParaRPr lang="en-US" sz="2400" dirty="0"/>
          </a:p>
          <a:p>
            <a:r>
              <a:rPr lang="en-US" sz="2400" dirty="0">
                <a:sym typeface="Wingdings" panose="05000000000000000000" pitchFamily="2" charset="2"/>
              </a:rPr>
              <a:t></a:t>
            </a:r>
            <a:r>
              <a:rPr lang="en-US" sz="2400" dirty="0"/>
              <a:t> Happened kind of in parallel for prediction and for design</a:t>
            </a:r>
          </a:p>
        </p:txBody>
      </p:sp>
    </p:spTree>
    <p:extLst>
      <p:ext uri="{BB962C8B-B14F-4D97-AF65-F5344CB8AC3E}">
        <p14:creationId xmlns:p14="http://schemas.microsoft.com/office/powerpoint/2010/main" val="16943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0B5849-8811-431B-865A-60EFB4B76223}"/>
              </a:ext>
            </a:extLst>
          </p:cNvPr>
          <p:cNvSpPr/>
          <p:nvPr/>
        </p:nvSpPr>
        <p:spPr>
          <a:xfrm>
            <a:off x="2195564" y="92580"/>
            <a:ext cx="8724568" cy="523220"/>
          </a:xfrm>
          <a:prstGeom prst="rect">
            <a:avLst/>
          </a:prstGeom>
        </p:spPr>
        <p:txBody>
          <a:bodyPr wrap="none">
            <a:spAutoFit/>
          </a:bodyPr>
          <a:lstStyle/>
          <a:p>
            <a:r>
              <a:rPr lang="en-US" sz="2800" b="1" dirty="0"/>
              <a:t>More direct applications of Natural Language Processing?</a:t>
            </a:r>
            <a:endParaRPr lang="LID4096" sz="2800" b="1" dirty="0"/>
          </a:p>
        </p:txBody>
      </p:sp>
      <p:sp>
        <p:nvSpPr>
          <p:cNvPr id="8" name="Rectangle 7">
            <a:extLst>
              <a:ext uri="{FF2B5EF4-FFF2-40B4-BE49-F238E27FC236}">
                <a16:creationId xmlns:a16="http://schemas.microsoft.com/office/drawing/2014/main" id="{9B556598-201D-4F72-AD3B-46F9745BBE0D}"/>
              </a:ext>
            </a:extLst>
          </p:cNvPr>
          <p:cNvSpPr/>
          <p:nvPr/>
        </p:nvSpPr>
        <p:spPr>
          <a:xfrm>
            <a:off x="0" y="7852"/>
            <a:ext cx="859531" cy="523220"/>
          </a:xfrm>
          <a:prstGeom prst="rect">
            <a:avLst/>
          </a:prstGeom>
        </p:spPr>
        <p:txBody>
          <a:bodyPr wrap="none">
            <a:spAutoFit/>
          </a:bodyPr>
          <a:lstStyle/>
          <a:p>
            <a:r>
              <a:rPr lang="en-US" sz="2800" b="1" dirty="0"/>
              <a:t>1. AI</a:t>
            </a:r>
            <a:endParaRPr lang="LID4096" sz="2800" b="1" dirty="0"/>
          </a:p>
        </p:txBody>
      </p:sp>
      <p:sp>
        <p:nvSpPr>
          <p:cNvPr id="10" name="TextBox 9">
            <a:extLst>
              <a:ext uri="{FF2B5EF4-FFF2-40B4-BE49-F238E27FC236}">
                <a16:creationId xmlns:a16="http://schemas.microsoft.com/office/drawing/2014/main" id="{66A68A34-D7DE-4BF4-B983-B8EF4430747D}"/>
              </a:ext>
            </a:extLst>
          </p:cNvPr>
          <p:cNvSpPr txBox="1"/>
          <p:nvPr/>
        </p:nvSpPr>
        <p:spPr>
          <a:xfrm>
            <a:off x="-22414" y="6488668"/>
            <a:ext cx="2743201" cy="369332"/>
          </a:xfrm>
          <a:prstGeom prst="rect">
            <a:avLst/>
          </a:prstGeom>
          <a:noFill/>
        </p:spPr>
        <p:txBody>
          <a:bodyPr wrap="square" rtlCol="0">
            <a:spAutoFit/>
          </a:bodyPr>
          <a:lstStyle/>
          <a:p>
            <a:r>
              <a:rPr lang="en-US" b="1" dirty="0">
                <a:hlinkClick r:id="rId2"/>
              </a:rPr>
              <a:t>https://go.epfl.ch/luciano</a:t>
            </a:r>
            <a:endParaRPr lang="en-US" b="1" dirty="0"/>
          </a:p>
        </p:txBody>
      </p:sp>
      <p:sp>
        <p:nvSpPr>
          <p:cNvPr id="13" name="TextBox 12">
            <a:extLst>
              <a:ext uri="{FF2B5EF4-FFF2-40B4-BE49-F238E27FC236}">
                <a16:creationId xmlns:a16="http://schemas.microsoft.com/office/drawing/2014/main" id="{B906E241-F1AE-4AF8-B9EF-A97902A7E585}"/>
              </a:ext>
            </a:extLst>
          </p:cNvPr>
          <p:cNvSpPr txBox="1"/>
          <p:nvPr/>
        </p:nvSpPr>
        <p:spPr>
          <a:xfrm>
            <a:off x="5618377" y="1201009"/>
            <a:ext cx="1216056" cy="307777"/>
          </a:xfrm>
          <a:prstGeom prst="rect">
            <a:avLst/>
          </a:prstGeom>
          <a:noFill/>
        </p:spPr>
        <p:txBody>
          <a:bodyPr wrap="square" rtlCol="0">
            <a:spAutoFit/>
          </a:bodyPr>
          <a:lstStyle/>
          <a:p>
            <a:r>
              <a:rPr lang="en-US" sz="1400" b="1" dirty="0">
                <a:solidFill>
                  <a:srgbClr val="FF0000"/>
                </a:solidFill>
              </a:rPr>
              <a:t>Text </a:t>
            </a:r>
            <a:r>
              <a:rPr lang="en-US" sz="1400" b="1" dirty="0">
                <a:solidFill>
                  <a:srgbClr val="FF0000"/>
                </a:solidFill>
                <a:sym typeface="Wingdings" panose="05000000000000000000" pitchFamily="2" charset="2"/>
              </a:rPr>
              <a:t> Image</a:t>
            </a:r>
            <a:endParaRPr lang="LID4096" sz="1400" b="1" dirty="0">
              <a:solidFill>
                <a:srgbClr val="FF0000"/>
              </a:solidFill>
            </a:endParaRPr>
          </a:p>
        </p:txBody>
      </p:sp>
      <p:grpSp>
        <p:nvGrpSpPr>
          <p:cNvPr id="21" name="Group 20">
            <a:extLst>
              <a:ext uri="{FF2B5EF4-FFF2-40B4-BE49-F238E27FC236}">
                <a16:creationId xmlns:a16="http://schemas.microsoft.com/office/drawing/2014/main" id="{6E2B9736-9C8F-465B-9624-884FE12CED83}"/>
              </a:ext>
            </a:extLst>
          </p:cNvPr>
          <p:cNvGrpSpPr/>
          <p:nvPr/>
        </p:nvGrpSpPr>
        <p:grpSpPr>
          <a:xfrm>
            <a:off x="173765" y="831569"/>
            <a:ext cx="12018235" cy="5903320"/>
            <a:chOff x="173765" y="831569"/>
            <a:chExt cx="12018235" cy="5903320"/>
          </a:xfrm>
        </p:grpSpPr>
        <p:sp>
          <p:nvSpPr>
            <p:cNvPr id="6" name="Rectangle: Rounded Corners 5">
              <a:extLst>
                <a:ext uri="{FF2B5EF4-FFF2-40B4-BE49-F238E27FC236}">
                  <a16:creationId xmlns:a16="http://schemas.microsoft.com/office/drawing/2014/main" id="{2920F828-DD88-4929-BE7F-80B477B1519B}"/>
                </a:ext>
              </a:extLst>
            </p:cNvPr>
            <p:cNvSpPr/>
            <p:nvPr/>
          </p:nvSpPr>
          <p:spPr>
            <a:xfrm>
              <a:off x="4392891" y="831569"/>
              <a:ext cx="1216056" cy="707886"/>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TextBox 13">
              <a:extLst>
                <a:ext uri="{FF2B5EF4-FFF2-40B4-BE49-F238E27FC236}">
                  <a16:creationId xmlns:a16="http://schemas.microsoft.com/office/drawing/2014/main" id="{7B63DBDC-2494-4B20-A148-D4375589C75F}"/>
                </a:ext>
              </a:extLst>
            </p:cNvPr>
            <p:cNvSpPr txBox="1"/>
            <p:nvPr/>
          </p:nvSpPr>
          <p:spPr>
            <a:xfrm>
              <a:off x="4392891" y="1596283"/>
              <a:ext cx="7469732" cy="800219"/>
            </a:xfrm>
            <a:prstGeom prst="rect">
              <a:avLst/>
            </a:prstGeom>
            <a:noFill/>
          </p:spPr>
          <p:txBody>
            <a:bodyPr wrap="square" rtlCol="0">
              <a:spAutoFit/>
            </a:bodyPr>
            <a:lstStyle/>
            <a:p>
              <a:r>
                <a:rPr lang="en-US" b="1" i="1" dirty="0"/>
                <a:t>Link pieces of text &amp; extract “conclusions”</a:t>
              </a:r>
            </a:p>
            <a:p>
              <a:r>
                <a:rPr lang="en-US" sz="1400" i="1" dirty="0">
                  <a:hlinkClick r:id="rId3"/>
                </a:rPr>
                <a:t>https://medium.com/towards-data-science/gpt-3-like-models-with-extended-training-could-be-the-future-24-7-tutors-for-biology-students-904d2ae7986a</a:t>
              </a:r>
              <a:r>
                <a:rPr lang="en-US" sz="1400" i="1" dirty="0"/>
                <a:t> </a:t>
              </a:r>
              <a:endParaRPr lang="LID4096" sz="1400" i="1" dirty="0"/>
            </a:p>
          </p:txBody>
        </p:sp>
        <p:sp>
          <p:nvSpPr>
            <p:cNvPr id="15" name="TextBox 14">
              <a:extLst>
                <a:ext uri="{FF2B5EF4-FFF2-40B4-BE49-F238E27FC236}">
                  <a16:creationId xmlns:a16="http://schemas.microsoft.com/office/drawing/2014/main" id="{F55DFC6B-F13B-4B5A-9691-9DE5F199F2DB}"/>
                </a:ext>
              </a:extLst>
            </p:cNvPr>
            <p:cNvSpPr txBox="1"/>
            <p:nvPr/>
          </p:nvSpPr>
          <p:spPr>
            <a:xfrm>
              <a:off x="456570" y="1580116"/>
              <a:ext cx="5033915" cy="369332"/>
            </a:xfrm>
            <a:prstGeom prst="rect">
              <a:avLst/>
            </a:prstGeom>
            <a:noFill/>
          </p:spPr>
          <p:txBody>
            <a:bodyPr wrap="square" rtlCol="0">
              <a:spAutoFit/>
            </a:bodyPr>
            <a:lstStyle/>
            <a:p>
              <a:r>
                <a:rPr lang="en-US" b="1" i="1" dirty="0"/>
                <a:t>Summarize or Expand</a:t>
              </a:r>
              <a:endParaRPr lang="LID4096" b="1" i="1" dirty="0"/>
            </a:p>
          </p:txBody>
        </p:sp>
        <p:sp>
          <p:nvSpPr>
            <p:cNvPr id="16" name="TextBox 15">
              <a:extLst>
                <a:ext uri="{FF2B5EF4-FFF2-40B4-BE49-F238E27FC236}">
                  <a16:creationId xmlns:a16="http://schemas.microsoft.com/office/drawing/2014/main" id="{AEDFEB9F-1218-4D12-8CC4-649E83F2E056}"/>
                </a:ext>
              </a:extLst>
            </p:cNvPr>
            <p:cNvSpPr txBox="1"/>
            <p:nvPr/>
          </p:nvSpPr>
          <p:spPr>
            <a:xfrm>
              <a:off x="173765" y="3195240"/>
              <a:ext cx="5599523" cy="369332"/>
            </a:xfrm>
            <a:prstGeom prst="rect">
              <a:avLst/>
            </a:prstGeom>
            <a:noFill/>
          </p:spPr>
          <p:txBody>
            <a:bodyPr wrap="square" rtlCol="0">
              <a:spAutoFit/>
            </a:bodyPr>
            <a:lstStyle/>
            <a:p>
              <a:r>
                <a:rPr lang="en-US" b="1" i="1" dirty="0"/>
                <a:t>Compile table from text, or create text from table</a:t>
              </a:r>
              <a:endParaRPr lang="LID4096" b="1" i="1" dirty="0"/>
            </a:p>
          </p:txBody>
        </p:sp>
        <p:sp>
          <p:nvSpPr>
            <p:cNvPr id="17" name="TextBox 16">
              <a:extLst>
                <a:ext uri="{FF2B5EF4-FFF2-40B4-BE49-F238E27FC236}">
                  <a16:creationId xmlns:a16="http://schemas.microsoft.com/office/drawing/2014/main" id="{93437C02-C7B6-4D05-9C8C-E620DAF78400}"/>
                </a:ext>
              </a:extLst>
            </p:cNvPr>
            <p:cNvSpPr txBox="1"/>
            <p:nvPr/>
          </p:nvSpPr>
          <p:spPr>
            <a:xfrm>
              <a:off x="490438" y="5924317"/>
              <a:ext cx="1457915" cy="369332"/>
            </a:xfrm>
            <a:prstGeom prst="rect">
              <a:avLst/>
            </a:prstGeom>
            <a:noFill/>
          </p:spPr>
          <p:txBody>
            <a:bodyPr wrap="square" rtlCol="0">
              <a:spAutoFit/>
            </a:bodyPr>
            <a:lstStyle/>
            <a:p>
              <a:r>
                <a:rPr lang="en-US" b="1" i="1" dirty="0"/>
                <a:t>Translation</a:t>
              </a:r>
              <a:endParaRPr lang="LID4096" b="1" i="1" dirty="0"/>
            </a:p>
          </p:txBody>
        </p:sp>
        <p:sp>
          <p:nvSpPr>
            <p:cNvPr id="18" name="TextBox 17">
              <a:extLst>
                <a:ext uri="{FF2B5EF4-FFF2-40B4-BE49-F238E27FC236}">
                  <a16:creationId xmlns:a16="http://schemas.microsoft.com/office/drawing/2014/main" id="{2540AC46-B6BB-4544-A8F5-EBE80E037177}"/>
                </a:ext>
              </a:extLst>
            </p:cNvPr>
            <p:cNvSpPr txBox="1"/>
            <p:nvPr/>
          </p:nvSpPr>
          <p:spPr>
            <a:xfrm>
              <a:off x="360221" y="3890988"/>
              <a:ext cx="5866183" cy="1877437"/>
            </a:xfrm>
            <a:prstGeom prst="rect">
              <a:avLst/>
            </a:prstGeom>
            <a:noFill/>
          </p:spPr>
          <p:txBody>
            <a:bodyPr wrap="square" rtlCol="0">
              <a:spAutoFit/>
            </a:bodyPr>
            <a:lstStyle/>
            <a:p>
              <a:r>
                <a:rPr lang="en-US" b="1" i="1" dirty="0"/>
                <a:t>Question/Answer “Oracle”, even orally</a:t>
              </a:r>
            </a:p>
            <a:p>
              <a:r>
                <a:rPr lang="en-US" sz="1400" i="1" dirty="0">
                  <a:hlinkClick r:id="rId4"/>
                </a:rPr>
                <a:t>https://www.youtube.com/watch?v=wH32_nu7z1c</a:t>
              </a:r>
              <a:endParaRPr lang="en-US" sz="1400" i="1" dirty="0"/>
            </a:p>
            <a:p>
              <a:r>
                <a:rPr lang="en-US" sz="1400" i="1" dirty="0">
                  <a:hlinkClick r:id="rId5"/>
                </a:rPr>
                <a:t>https://www.youtube.com/watch?v=7wY3ZS1Uz-Y</a:t>
              </a:r>
              <a:r>
                <a:rPr lang="en-US" sz="1400" i="1" dirty="0"/>
                <a:t>  </a:t>
              </a:r>
              <a:br>
                <a:rPr lang="en-US" sz="1400" i="1" dirty="0"/>
              </a:br>
              <a:r>
                <a:rPr lang="en-US" sz="1400" i="1" dirty="0">
                  <a:hlinkClick r:id="rId6"/>
                </a:rPr>
                <a:t>http://lucianoabriata.altervista.org/tests/gpt-3/TDSgpt3-speechrec-speechsynth.html</a:t>
              </a:r>
              <a:r>
                <a:rPr lang="en-US" sz="1400" i="1" dirty="0"/>
                <a:t> </a:t>
              </a:r>
            </a:p>
            <a:p>
              <a:r>
                <a:rPr lang="fr-CH" sz="1400" i="1" dirty="0">
                  <a:hlinkClick r:id="rId7"/>
                </a:rPr>
                <a:t>https://towardsdatascience.com/a-question-answering-bot-powered-by-wikipedia-coupled-to-gpt-3-56889b5976d7</a:t>
              </a:r>
              <a:r>
                <a:rPr lang="en-US" sz="1400" i="1" dirty="0"/>
                <a:t> </a:t>
              </a:r>
            </a:p>
            <a:p>
              <a:r>
                <a:rPr lang="fr-CH" sz="1400" i="1" dirty="0">
                  <a:hlinkClick r:id="rId8"/>
                </a:rPr>
                <a:t>https://lucianoabriata.altervista.org/tests/gpt-3/wikipedia-gpt3-3.html</a:t>
              </a:r>
              <a:r>
                <a:rPr lang="en-US" sz="1400" i="1" dirty="0"/>
                <a:t> </a:t>
              </a:r>
              <a:endParaRPr lang="LID4096" sz="1400" i="1" dirty="0"/>
            </a:p>
          </p:txBody>
        </p:sp>
        <p:sp>
          <p:nvSpPr>
            <p:cNvPr id="19" name="TextBox 18">
              <a:extLst>
                <a:ext uri="{FF2B5EF4-FFF2-40B4-BE49-F238E27FC236}">
                  <a16:creationId xmlns:a16="http://schemas.microsoft.com/office/drawing/2014/main" id="{E54BF208-CF9B-41B8-AEB5-8DE848D1A8C3}"/>
                </a:ext>
              </a:extLst>
            </p:cNvPr>
            <p:cNvSpPr txBox="1"/>
            <p:nvPr/>
          </p:nvSpPr>
          <p:spPr>
            <a:xfrm>
              <a:off x="3492182" y="5934670"/>
              <a:ext cx="8699818" cy="800219"/>
            </a:xfrm>
            <a:prstGeom prst="rect">
              <a:avLst/>
            </a:prstGeom>
            <a:noFill/>
          </p:spPr>
          <p:txBody>
            <a:bodyPr wrap="square" rtlCol="0">
              <a:spAutoFit/>
            </a:bodyPr>
            <a:lstStyle/>
            <a:p>
              <a:r>
                <a:rPr lang="en-US" b="1" i="1" dirty="0"/>
                <a:t>Command apps naturally through text or speech in any language</a:t>
              </a:r>
            </a:p>
            <a:p>
              <a:r>
                <a:rPr lang="en-US" sz="1400" i="1" dirty="0">
                  <a:hlinkClick r:id="rId9"/>
                </a:rPr>
                <a:t>https://www.youtube.com/watch?v=IrOUyazOzHk</a:t>
              </a:r>
              <a:r>
                <a:rPr lang="en-US" sz="1400" i="1" dirty="0"/>
                <a:t> </a:t>
              </a:r>
            </a:p>
            <a:p>
              <a:r>
                <a:rPr lang="fr-CH" sz="1400" i="1" dirty="0">
                  <a:hlinkClick r:id="rId10"/>
                </a:rPr>
                <a:t>https://lucianoabriata.altervista.org/tests/gpt-3/jsmol-gpt3-speechrec-speechsynth.html</a:t>
              </a:r>
              <a:endParaRPr lang="LID4096" sz="1400" i="1" dirty="0"/>
            </a:p>
          </p:txBody>
        </p:sp>
        <p:sp>
          <p:nvSpPr>
            <p:cNvPr id="20" name="TextBox 19">
              <a:extLst>
                <a:ext uri="{FF2B5EF4-FFF2-40B4-BE49-F238E27FC236}">
                  <a16:creationId xmlns:a16="http://schemas.microsoft.com/office/drawing/2014/main" id="{7EAF0AD7-E99A-4FC6-BF5E-8604F7D430B6}"/>
                </a:ext>
              </a:extLst>
            </p:cNvPr>
            <p:cNvSpPr txBox="1"/>
            <p:nvPr/>
          </p:nvSpPr>
          <p:spPr>
            <a:xfrm>
              <a:off x="6557848" y="4739104"/>
              <a:ext cx="5033915" cy="369332"/>
            </a:xfrm>
            <a:prstGeom prst="rect">
              <a:avLst/>
            </a:prstGeom>
            <a:noFill/>
          </p:spPr>
          <p:txBody>
            <a:bodyPr wrap="square" rtlCol="0">
              <a:spAutoFit/>
            </a:bodyPr>
            <a:lstStyle/>
            <a:p>
              <a:r>
                <a:rPr lang="en-US" b="1" i="1" dirty="0"/>
                <a:t>Make up (real/fictional/fake) stories/news</a:t>
              </a:r>
              <a:endParaRPr lang="LID4096" b="1" i="1" dirty="0"/>
            </a:p>
          </p:txBody>
        </p:sp>
        <p:sp>
          <p:nvSpPr>
            <p:cNvPr id="22" name="TextBox 21">
              <a:extLst>
                <a:ext uri="{FF2B5EF4-FFF2-40B4-BE49-F238E27FC236}">
                  <a16:creationId xmlns:a16="http://schemas.microsoft.com/office/drawing/2014/main" id="{DB77C04A-DF89-45D7-86EB-C0913864B322}"/>
                </a:ext>
              </a:extLst>
            </p:cNvPr>
            <p:cNvSpPr txBox="1"/>
            <p:nvPr/>
          </p:nvSpPr>
          <p:spPr>
            <a:xfrm>
              <a:off x="805991" y="2392210"/>
              <a:ext cx="5033915" cy="369332"/>
            </a:xfrm>
            <a:prstGeom prst="rect">
              <a:avLst/>
            </a:prstGeom>
            <a:noFill/>
          </p:spPr>
          <p:txBody>
            <a:bodyPr wrap="square" rtlCol="0">
              <a:spAutoFit/>
            </a:bodyPr>
            <a:lstStyle/>
            <a:p>
              <a:r>
                <a:rPr lang="en-US" b="1" i="1" dirty="0"/>
                <a:t>“Sentiment analysis”</a:t>
              </a:r>
              <a:endParaRPr lang="LID4096" b="1" i="1" dirty="0"/>
            </a:p>
          </p:txBody>
        </p:sp>
        <p:sp>
          <p:nvSpPr>
            <p:cNvPr id="23" name="TextBox 22">
              <a:extLst>
                <a:ext uri="{FF2B5EF4-FFF2-40B4-BE49-F238E27FC236}">
                  <a16:creationId xmlns:a16="http://schemas.microsoft.com/office/drawing/2014/main" id="{4CF98E57-5686-4181-B317-88744599EBD0}"/>
                </a:ext>
              </a:extLst>
            </p:cNvPr>
            <p:cNvSpPr txBox="1"/>
            <p:nvPr/>
          </p:nvSpPr>
          <p:spPr>
            <a:xfrm>
              <a:off x="9989162" y="5460090"/>
              <a:ext cx="1457915" cy="369332"/>
            </a:xfrm>
            <a:prstGeom prst="rect">
              <a:avLst/>
            </a:prstGeom>
            <a:noFill/>
          </p:spPr>
          <p:txBody>
            <a:bodyPr wrap="square" rtlCol="0">
              <a:spAutoFit/>
            </a:bodyPr>
            <a:lstStyle/>
            <a:p>
              <a:r>
                <a:rPr lang="en-US" b="1" i="1" dirty="0"/>
                <a:t>Write code</a:t>
              </a:r>
              <a:endParaRPr lang="LID4096" b="1" i="1" dirty="0"/>
            </a:p>
          </p:txBody>
        </p:sp>
      </p:grpSp>
      <p:sp>
        <p:nvSpPr>
          <p:cNvPr id="12" name="TextBox 11">
            <a:extLst>
              <a:ext uri="{FF2B5EF4-FFF2-40B4-BE49-F238E27FC236}">
                <a16:creationId xmlns:a16="http://schemas.microsoft.com/office/drawing/2014/main" id="{6DEBB712-6887-4BFA-BE79-DF9242B7E1D2}"/>
              </a:ext>
            </a:extLst>
          </p:cNvPr>
          <p:cNvSpPr txBox="1"/>
          <p:nvPr/>
        </p:nvSpPr>
        <p:spPr>
          <a:xfrm>
            <a:off x="0" y="862238"/>
            <a:ext cx="6645898" cy="400110"/>
          </a:xfrm>
          <a:prstGeom prst="rect">
            <a:avLst/>
          </a:prstGeom>
          <a:noFill/>
        </p:spPr>
        <p:txBody>
          <a:bodyPr wrap="square" rtlCol="0">
            <a:spAutoFit/>
          </a:bodyPr>
          <a:lstStyle/>
          <a:p>
            <a:pPr algn="ctr"/>
            <a:r>
              <a:rPr lang="en-US" sz="2000" b="1" dirty="0"/>
              <a:t>(Natural) Language Processing  /  </a:t>
            </a:r>
            <a:r>
              <a:rPr lang="en-US" sz="2000" b="1" dirty="0" err="1"/>
              <a:t>OpenAI’s</a:t>
            </a:r>
            <a:r>
              <a:rPr lang="en-US" sz="2000" b="1" dirty="0"/>
              <a:t> GPT-3 and DallE2</a:t>
            </a:r>
            <a:endParaRPr lang="LID4096" sz="2000" b="1" dirty="0"/>
          </a:p>
        </p:txBody>
      </p:sp>
      <p:sp>
        <p:nvSpPr>
          <p:cNvPr id="2" name="TextBox 1">
            <a:extLst>
              <a:ext uri="{FF2B5EF4-FFF2-40B4-BE49-F238E27FC236}">
                <a16:creationId xmlns:a16="http://schemas.microsoft.com/office/drawing/2014/main" id="{B9AEC3F9-3359-44A9-B4EB-0B2160B4086D}"/>
              </a:ext>
            </a:extLst>
          </p:cNvPr>
          <p:cNvSpPr txBox="1"/>
          <p:nvPr/>
        </p:nvSpPr>
        <p:spPr>
          <a:xfrm>
            <a:off x="4515439" y="1201009"/>
            <a:ext cx="1046375" cy="307777"/>
          </a:xfrm>
          <a:prstGeom prst="rect">
            <a:avLst/>
          </a:prstGeom>
          <a:noFill/>
        </p:spPr>
        <p:txBody>
          <a:bodyPr wrap="square" rtlCol="0">
            <a:spAutoFit/>
          </a:bodyPr>
          <a:lstStyle/>
          <a:p>
            <a:r>
              <a:rPr lang="en-US" sz="1400" b="1" dirty="0">
                <a:solidFill>
                  <a:srgbClr val="FF0000"/>
                </a:solidFill>
              </a:rPr>
              <a:t>Text </a:t>
            </a:r>
            <a:r>
              <a:rPr lang="en-US" sz="1400" b="1" dirty="0">
                <a:solidFill>
                  <a:srgbClr val="FF0000"/>
                </a:solidFill>
                <a:sym typeface="Wingdings" panose="05000000000000000000" pitchFamily="2" charset="2"/>
              </a:rPr>
              <a:t> Text</a:t>
            </a:r>
            <a:endParaRPr lang="LID4096" sz="1400" b="1" dirty="0">
              <a:solidFill>
                <a:srgbClr val="FF0000"/>
              </a:solidFill>
            </a:endParaRPr>
          </a:p>
        </p:txBody>
      </p:sp>
      <p:grpSp>
        <p:nvGrpSpPr>
          <p:cNvPr id="26" name="Group 25">
            <a:extLst>
              <a:ext uri="{FF2B5EF4-FFF2-40B4-BE49-F238E27FC236}">
                <a16:creationId xmlns:a16="http://schemas.microsoft.com/office/drawing/2014/main" id="{CA28EFA9-7A56-4A78-BFA2-B48900CA1158}"/>
              </a:ext>
            </a:extLst>
          </p:cNvPr>
          <p:cNvGrpSpPr/>
          <p:nvPr/>
        </p:nvGrpSpPr>
        <p:grpSpPr>
          <a:xfrm>
            <a:off x="6226405" y="2525205"/>
            <a:ext cx="5866184" cy="1961813"/>
            <a:chOff x="6021016" y="2753800"/>
            <a:chExt cx="5866184" cy="1961813"/>
          </a:xfrm>
        </p:grpSpPr>
        <p:pic>
          <p:nvPicPr>
            <p:cNvPr id="24" name="Picture 23">
              <a:extLst>
                <a:ext uri="{FF2B5EF4-FFF2-40B4-BE49-F238E27FC236}">
                  <a16:creationId xmlns:a16="http://schemas.microsoft.com/office/drawing/2014/main" id="{5749F7BB-27E1-4420-8C19-EC3CB56FDB05}"/>
                </a:ext>
              </a:extLst>
            </p:cNvPr>
            <p:cNvPicPr>
              <a:picLocks noChangeAspect="1"/>
            </p:cNvPicPr>
            <p:nvPr/>
          </p:nvPicPr>
          <p:blipFill>
            <a:blip r:embed="rId11"/>
            <a:stretch>
              <a:fillRect/>
            </a:stretch>
          </p:blipFill>
          <p:spPr>
            <a:xfrm>
              <a:off x="6021016" y="2753800"/>
              <a:ext cx="5866184" cy="1872882"/>
            </a:xfrm>
            <a:prstGeom prst="rect">
              <a:avLst/>
            </a:prstGeom>
          </p:spPr>
        </p:pic>
        <p:sp>
          <p:nvSpPr>
            <p:cNvPr id="25" name="Rectangle 24">
              <a:extLst>
                <a:ext uri="{FF2B5EF4-FFF2-40B4-BE49-F238E27FC236}">
                  <a16:creationId xmlns:a16="http://schemas.microsoft.com/office/drawing/2014/main" id="{9CA6F767-96B5-4D8A-A404-F4E36E0B5A1A}"/>
                </a:ext>
              </a:extLst>
            </p:cNvPr>
            <p:cNvSpPr/>
            <p:nvPr/>
          </p:nvSpPr>
          <p:spPr>
            <a:xfrm>
              <a:off x="7469306" y="4407836"/>
              <a:ext cx="2663614" cy="307777"/>
            </a:xfrm>
            <a:prstGeom prst="rect">
              <a:avLst/>
            </a:prstGeom>
          </p:spPr>
          <p:txBody>
            <a:bodyPr wrap="none">
              <a:spAutoFit/>
            </a:bodyPr>
            <a:lstStyle/>
            <a:p>
              <a:r>
                <a:rPr lang="LID4096" sz="1400" dirty="0">
                  <a:hlinkClick r:id="rId12"/>
                </a:rPr>
                <a:t>https://arxiv.org/abs/2005.14165</a:t>
              </a:r>
              <a:r>
                <a:rPr lang="en-US" sz="1400" dirty="0"/>
                <a:t> </a:t>
              </a:r>
              <a:endParaRPr lang="LID4096" sz="1400" dirty="0"/>
            </a:p>
          </p:txBody>
        </p:sp>
      </p:grpSp>
      <p:pic>
        <p:nvPicPr>
          <p:cNvPr id="4" name="Picture 3">
            <a:extLst>
              <a:ext uri="{FF2B5EF4-FFF2-40B4-BE49-F238E27FC236}">
                <a16:creationId xmlns:a16="http://schemas.microsoft.com/office/drawing/2014/main" id="{577008E5-3F20-4B62-9D4C-FAFB6B29DD0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409" y="224819"/>
            <a:ext cx="11198942" cy="6310174"/>
          </a:xfrm>
          <a:prstGeom prst="rect">
            <a:avLst/>
          </a:prstGeom>
        </p:spPr>
      </p:pic>
      <p:sp>
        <p:nvSpPr>
          <p:cNvPr id="3" name="Action Button: Document 2">
            <a:hlinkClick r:id="rId14" highlightClick="1"/>
            <a:extLst>
              <a:ext uri="{FF2B5EF4-FFF2-40B4-BE49-F238E27FC236}">
                <a16:creationId xmlns:a16="http://schemas.microsoft.com/office/drawing/2014/main" id="{5855FFCA-85CC-490C-B4D4-A86E9A0866C8}"/>
              </a:ext>
            </a:extLst>
          </p:cNvPr>
          <p:cNvSpPr/>
          <p:nvPr/>
        </p:nvSpPr>
        <p:spPr>
          <a:xfrm>
            <a:off x="8489105" y="1574939"/>
            <a:ext cx="588280" cy="694897"/>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98150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84A19E-E956-4D31-8B97-0967E48540F6}"/>
              </a:ext>
            </a:extLst>
          </p:cNvPr>
          <p:cNvSpPr>
            <a:spLocks noGrp="1"/>
          </p:cNvSpPr>
          <p:nvPr>
            <p:ph type="sldNum" sz="quarter" idx="12"/>
          </p:nvPr>
        </p:nvSpPr>
        <p:spPr/>
        <p:txBody>
          <a:bodyPr/>
          <a:lstStyle/>
          <a:p>
            <a:fld id="{B7BAC2AB-1E6F-4A95-9245-B46318CC102D}" type="slidenum">
              <a:rPr lang="en-US" smtClean="0"/>
              <a:t>52</a:t>
            </a:fld>
            <a:endParaRPr lang="en-US"/>
          </a:p>
        </p:txBody>
      </p:sp>
      <p:sp>
        <p:nvSpPr>
          <p:cNvPr id="5" name="TextBox 4">
            <a:extLst>
              <a:ext uri="{FF2B5EF4-FFF2-40B4-BE49-F238E27FC236}">
                <a16:creationId xmlns:a16="http://schemas.microsoft.com/office/drawing/2014/main" id="{43DD3470-5403-4E8A-85F9-1D5179DA0DBE}"/>
              </a:ext>
            </a:extLst>
          </p:cNvPr>
          <p:cNvSpPr txBox="1"/>
          <p:nvPr/>
        </p:nvSpPr>
        <p:spPr>
          <a:xfrm>
            <a:off x="538480" y="136516"/>
            <a:ext cx="11328400" cy="2185214"/>
          </a:xfrm>
          <a:prstGeom prst="rect">
            <a:avLst/>
          </a:prstGeom>
          <a:noFill/>
        </p:spPr>
        <p:txBody>
          <a:bodyPr wrap="square" rtlCol="0">
            <a:spAutoFit/>
          </a:bodyPr>
          <a:lstStyle/>
          <a:p>
            <a:r>
              <a:rPr lang="en-US" sz="2800" b="1" dirty="0"/>
              <a:t>How Meta is trying to disrupt structural biology with language models</a:t>
            </a:r>
          </a:p>
          <a:p>
            <a:r>
              <a:rPr lang="en-US" dirty="0">
                <a:hlinkClick r:id="rId2"/>
              </a:rPr>
              <a:t>https://ai.facebook.com/blog/protein-folding-esmfold-metagenomics/</a:t>
            </a:r>
            <a:r>
              <a:rPr lang="en-US" dirty="0"/>
              <a:t> </a:t>
            </a:r>
          </a:p>
          <a:p>
            <a:r>
              <a:rPr lang="en-US" dirty="0">
                <a:hlinkClick r:id="rId3"/>
              </a:rPr>
              <a:t>https://www.biorxiv.org/content/10.1101/2022.07.20.500902v2.full.pdf</a:t>
            </a:r>
            <a:r>
              <a:rPr lang="en-US" dirty="0"/>
              <a:t> </a:t>
            </a:r>
          </a:p>
          <a:p>
            <a:r>
              <a:rPr lang="en-US" dirty="0">
                <a:hlinkClick r:id="rId4"/>
              </a:rPr>
              <a:t>https://www.biorxiv.org/content/10.1101/2022.04.10.487779v2.full.pdf </a:t>
            </a:r>
          </a:p>
          <a:p>
            <a:r>
              <a:rPr lang="en-US" dirty="0">
                <a:hlinkClick r:id="rId4"/>
              </a:rPr>
              <a:t>https://www.biorxiv.org/content/10.1101/2021.07.09.450648v2.full.pdf</a:t>
            </a:r>
            <a:r>
              <a:rPr lang="en-US" dirty="0"/>
              <a:t> </a:t>
            </a:r>
          </a:p>
          <a:p>
            <a:r>
              <a:rPr lang="en-US" dirty="0">
                <a:hlinkClick r:id="rId5"/>
              </a:rPr>
              <a:t>https://www.biorxiv.org/content/10.1101/2021.02.12.430858v3</a:t>
            </a:r>
            <a:r>
              <a:rPr lang="en-US" dirty="0"/>
              <a:t> </a:t>
            </a:r>
          </a:p>
          <a:p>
            <a:r>
              <a:rPr lang="en-US" dirty="0">
                <a:hlinkClick r:id="rId6"/>
              </a:rPr>
              <a:t>https://www.pnas.org/doi/10.1073/pnas.2016239118</a:t>
            </a:r>
            <a:r>
              <a:rPr lang="en-US" dirty="0"/>
              <a:t> </a:t>
            </a:r>
          </a:p>
        </p:txBody>
      </p:sp>
      <p:sp>
        <p:nvSpPr>
          <p:cNvPr id="6" name="TextBox 5">
            <a:extLst>
              <a:ext uri="{FF2B5EF4-FFF2-40B4-BE49-F238E27FC236}">
                <a16:creationId xmlns:a16="http://schemas.microsoft.com/office/drawing/2014/main" id="{54AE64FC-F6DF-44D7-98F9-89B332D552D5}"/>
              </a:ext>
            </a:extLst>
          </p:cNvPr>
          <p:cNvSpPr txBox="1"/>
          <p:nvPr/>
        </p:nvSpPr>
        <p:spPr>
          <a:xfrm>
            <a:off x="538480" y="2960887"/>
            <a:ext cx="11328400" cy="1569660"/>
          </a:xfrm>
          <a:prstGeom prst="rect">
            <a:avLst/>
          </a:prstGeom>
          <a:noFill/>
        </p:spPr>
        <p:txBody>
          <a:bodyPr wrap="square" rtlCol="0">
            <a:spAutoFit/>
          </a:bodyPr>
          <a:lstStyle/>
          <a:p>
            <a:r>
              <a:rPr lang="en-US" sz="2800" b="1" dirty="0"/>
              <a:t>Links para </a:t>
            </a:r>
            <a:r>
              <a:rPr lang="en-US" sz="2800" b="1" dirty="0" err="1"/>
              <a:t>usar</a:t>
            </a:r>
            <a:r>
              <a:rPr lang="en-US" sz="2800" b="1" dirty="0"/>
              <a:t> </a:t>
            </a:r>
            <a:r>
              <a:rPr lang="en-US" sz="2800" b="1" dirty="0" err="1"/>
              <a:t>directo</a:t>
            </a:r>
            <a:r>
              <a:rPr lang="en-US" sz="2800" b="1" dirty="0"/>
              <a:t>:</a:t>
            </a:r>
          </a:p>
          <a:p>
            <a:endParaRPr lang="en-US" sz="1400" b="1" dirty="0"/>
          </a:p>
          <a:p>
            <a:r>
              <a:rPr lang="en-US" dirty="0">
                <a:hlinkClick r:id="rId7"/>
              </a:rPr>
              <a:t>https://esmatlas.com/resources?action=fold</a:t>
            </a:r>
            <a:r>
              <a:rPr lang="en-US" dirty="0"/>
              <a:t> </a:t>
            </a:r>
          </a:p>
          <a:p>
            <a:br>
              <a:rPr lang="en-US" dirty="0">
                <a:hlinkClick r:id="rId8"/>
              </a:rPr>
            </a:br>
            <a:r>
              <a:rPr lang="en-US" dirty="0">
                <a:hlinkClick r:id="rId8"/>
              </a:rPr>
              <a:t>https://colab.research.google.com/github/sokrypton/ColabFold/blob/main/ESMFold.ipynb#scrollTo=hkMp_ZwRYfAQ</a:t>
            </a:r>
            <a:r>
              <a:rPr lang="en-US" dirty="0"/>
              <a:t> </a:t>
            </a:r>
          </a:p>
        </p:txBody>
      </p:sp>
    </p:spTree>
    <p:extLst>
      <p:ext uri="{BB962C8B-B14F-4D97-AF65-F5344CB8AC3E}">
        <p14:creationId xmlns:p14="http://schemas.microsoft.com/office/powerpoint/2010/main" val="104151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D24FCB-A6EA-4128-9AE8-F67367EE8BF1}"/>
              </a:ext>
            </a:extLst>
          </p:cNvPr>
          <p:cNvSpPr>
            <a:spLocks noGrp="1"/>
          </p:cNvSpPr>
          <p:nvPr>
            <p:ph type="sldNum" sz="quarter" idx="12"/>
          </p:nvPr>
        </p:nvSpPr>
        <p:spPr/>
        <p:txBody>
          <a:bodyPr/>
          <a:lstStyle/>
          <a:p>
            <a:fld id="{B7BAC2AB-1E6F-4A95-9245-B46318CC102D}" type="slidenum">
              <a:rPr lang="en-US" smtClean="0"/>
              <a:t>53</a:t>
            </a:fld>
            <a:endParaRPr lang="en-US"/>
          </a:p>
        </p:txBody>
      </p:sp>
      <p:sp>
        <p:nvSpPr>
          <p:cNvPr id="6" name="TextBox 5">
            <a:extLst>
              <a:ext uri="{FF2B5EF4-FFF2-40B4-BE49-F238E27FC236}">
                <a16:creationId xmlns:a16="http://schemas.microsoft.com/office/drawing/2014/main" id="{D3C452DA-A776-4311-83DE-2BCEAC93A181}"/>
              </a:ext>
            </a:extLst>
          </p:cNvPr>
          <p:cNvSpPr txBox="1"/>
          <p:nvPr/>
        </p:nvSpPr>
        <p:spPr>
          <a:xfrm>
            <a:off x="495300" y="1648510"/>
            <a:ext cx="11201400" cy="1200329"/>
          </a:xfrm>
          <a:prstGeom prst="rect">
            <a:avLst/>
          </a:prstGeom>
          <a:noFill/>
        </p:spPr>
        <p:txBody>
          <a:bodyPr wrap="square">
            <a:spAutoFit/>
          </a:bodyPr>
          <a:lstStyle/>
          <a:p>
            <a:r>
              <a:rPr lang="en-US" b="1" dirty="0">
                <a:solidFill>
                  <a:schemeClr val="accent6"/>
                </a:solidFill>
              </a:rPr>
              <a:t>CASP15, CAMEO, etc.</a:t>
            </a:r>
          </a:p>
          <a:p>
            <a:endParaRPr lang="en-US" dirty="0">
              <a:solidFill>
                <a:srgbClr val="0000FF"/>
              </a:solidFill>
              <a:hlinkClick r:id="rId2">
                <a:extLst>
                  <a:ext uri="{A12FA001-AC4F-418D-AE19-62706E023703}">
                    <ahyp:hlinkClr xmlns:ahyp="http://schemas.microsoft.com/office/drawing/2018/hyperlinkcolor" val="tx"/>
                  </a:ext>
                </a:extLst>
              </a:hlinkClick>
            </a:endParaRPr>
          </a:p>
          <a:p>
            <a:r>
              <a:rPr lang="LID4096" dirty="0">
                <a:solidFill>
                  <a:schemeClr val="accent6"/>
                </a:solidFill>
                <a:hlinkClick r:id="rId2">
                  <a:extLst>
                    <a:ext uri="{A12FA001-AC4F-418D-AE19-62706E023703}">
                      <ahyp:hlinkClr xmlns:ahyp="http://schemas.microsoft.com/office/drawing/2018/hyperlinkcolor" val="tx"/>
                    </a:ext>
                  </a:extLst>
                </a:hlinkClick>
              </a:rPr>
              <a:t>https://towardsdatascience.com/whats-up-after-alphafold-on-ml-for-structural-biology-7bb9758925b8</a:t>
            </a:r>
            <a:r>
              <a:rPr lang="en-US" dirty="0">
                <a:solidFill>
                  <a:schemeClr val="accent6"/>
                </a:solidFill>
              </a:rPr>
              <a:t>  </a:t>
            </a:r>
          </a:p>
          <a:p>
            <a:endParaRPr lang="en-US" dirty="0">
              <a:solidFill>
                <a:schemeClr val="accent6"/>
              </a:solidFill>
            </a:endParaRPr>
          </a:p>
        </p:txBody>
      </p:sp>
      <p:sp>
        <p:nvSpPr>
          <p:cNvPr id="7" name="TextBox 6">
            <a:extLst>
              <a:ext uri="{FF2B5EF4-FFF2-40B4-BE49-F238E27FC236}">
                <a16:creationId xmlns:a16="http://schemas.microsoft.com/office/drawing/2014/main" id="{72A8A6AB-3F81-4FE8-B5F7-0441ABD52EDD}"/>
              </a:ext>
            </a:extLst>
          </p:cNvPr>
          <p:cNvSpPr txBox="1"/>
          <p:nvPr/>
        </p:nvSpPr>
        <p:spPr>
          <a:xfrm>
            <a:off x="2933700" y="304800"/>
            <a:ext cx="6629400" cy="584775"/>
          </a:xfrm>
          <a:prstGeom prst="rect">
            <a:avLst/>
          </a:prstGeom>
          <a:noFill/>
        </p:spPr>
        <p:txBody>
          <a:bodyPr wrap="square" rtlCol="0">
            <a:spAutoFit/>
          </a:bodyPr>
          <a:lstStyle/>
          <a:p>
            <a:pPr algn="ctr"/>
            <a:r>
              <a:rPr lang="en-US" sz="3200" b="1" dirty="0"/>
              <a:t>And it keeps going….</a:t>
            </a:r>
            <a:endParaRPr lang="LID4096" sz="3200" b="1" dirty="0"/>
          </a:p>
        </p:txBody>
      </p:sp>
      <p:sp>
        <p:nvSpPr>
          <p:cNvPr id="5" name="TextBox 4">
            <a:extLst>
              <a:ext uri="{FF2B5EF4-FFF2-40B4-BE49-F238E27FC236}">
                <a16:creationId xmlns:a16="http://schemas.microsoft.com/office/drawing/2014/main" id="{18977350-5B04-47BE-960E-4828E7AF4644}"/>
              </a:ext>
            </a:extLst>
          </p:cNvPr>
          <p:cNvSpPr txBox="1"/>
          <p:nvPr/>
        </p:nvSpPr>
        <p:spPr>
          <a:xfrm>
            <a:off x="495300" y="3225341"/>
            <a:ext cx="11201400" cy="1200329"/>
          </a:xfrm>
          <a:prstGeom prst="rect">
            <a:avLst/>
          </a:prstGeom>
          <a:noFill/>
        </p:spPr>
        <p:txBody>
          <a:bodyPr wrap="square">
            <a:spAutoFit/>
          </a:bodyPr>
          <a:lstStyle/>
          <a:p>
            <a:r>
              <a:rPr lang="en-US" b="1" dirty="0">
                <a:solidFill>
                  <a:schemeClr val="accent6">
                    <a:lumMod val="50000"/>
                  </a:schemeClr>
                </a:solidFill>
              </a:rPr>
              <a:t>The next frontier?</a:t>
            </a:r>
          </a:p>
          <a:p>
            <a:pPr marL="285750" indent="-285750">
              <a:buFont typeface="Arial" panose="020B0604020202020204" pitchFamily="34" charset="0"/>
              <a:buChar char="•"/>
            </a:pPr>
            <a:r>
              <a:rPr lang="en-US" b="1" dirty="0">
                <a:solidFill>
                  <a:schemeClr val="accent6">
                    <a:lumMod val="50000"/>
                  </a:schemeClr>
                </a:solidFill>
              </a:rPr>
              <a:t>CASP15 already went for more.</a:t>
            </a:r>
          </a:p>
          <a:p>
            <a:pPr marL="285750" indent="-285750">
              <a:buFont typeface="Arial" panose="020B0604020202020204" pitchFamily="34" charset="0"/>
              <a:buChar char="•"/>
            </a:pPr>
            <a:r>
              <a:rPr lang="en-US" b="1" dirty="0">
                <a:solidFill>
                  <a:schemeClr val="accent6">
                    <a:lumMod val="50000"/>
                  </a:schemeClr>
                </a:solidFill>
              </a:rPr>
              <a:t>CASP16 ongoing right now.</a:t>
            </a:r>
          </a:p>
          <a:p>
            <a:pPr marL="285750" indent="-285750">
              <a:buFont typeface="Arial" panose="020B0604020202020204" pitchFamily="34" charset="0"/>
              <a:buChar char="•"/>
            </a:pPr>
            <a:r>
              <a:rPr lang="en-US" b="1" dirty="0">
                <a:solidFill>
                  <a:schemeClr val="accent6">
                    <a:lumMod val="50000"/>
                  </a:schemeClr>
                </a:solidFill>
              </a:rPr>
              <a:t>Human intervention still important</a:t>
            </a:r>
          </a:p>
        </p:txBody>
      </p:sp>
      <p:sp>
        <p:nvSpPr>
          <p:cNvPr id="8" name="TextBox 7">
            <a:extLst>
              <a:ext uri="{FF2B5EF4-FFF2-40B4-BE49-F238E27FC236}">
                <a16:creationId xmlns:a16="http://schemas.microsoft.com/office/drawing/2014/main" id="{D02FE6C3-6F90-4BFF-A65A-091F71313BAE}"/>
              </a:ext>
            </a:extLst>
          </p:cNvPr>
          <p:cNvSpPr txBox="1"/>
          <p:nvPr/>
        </p:nvSpPr>
        <p:spPr>
          <a:xfrm>
            <a:off x="495300" y="5156030"/>
            <a:ext cx="11201400" cy="1200329"/>
          </a:xfrm>
          <a:prstGeom prst="rect">
            <a:avLst/>
          </a:prstGeom>
          <a:noFill/>
        </p:spPr>
        <p:txBody>
          <a:bodyPr wrap="square">
            <a:spAutoFit/>
          </a:bodyPr>
          <a:lstStyle/>
          <a:p>
            <a:r>
              <a:rPr lang="en-US" b="1" dirty="0">
                <a:solidFill>
                  <a:srgbClr val="FF0000"/>
                </a:solidFill>
              </a:rPr>
              <a:t>AI for protein structure prediction and design goes all-atoms</a:t>
            </a:r>
          </a:p>
          <a:p>
            <a:pPr marL="285750" indent="-285750">
              <a:buFont typeface="Arial" panose="020B0604020202020204" pitchFamily="34" charset="0"/>
              <a:buChar char="•"/>
            </a:pPr>
            <a:r>
              <a:rPr lang="en-US" b="1" dirty="0" err="1">
                <a:solidFill>
                  <a:srgbClr val="FF0000"/>
                </a:solidFill>
              </a:rPr>
              <a:t>RoseTTAFold</a:t>
            </a:r>
            <a:r>
              <a:rPr lang="en-US" b="1" dirty="0">
                <a:solidFill>
                  <a:srgbClr val="FF0000"/>
                </a:solidFill>
              </a:rPr>
              <a:t> All Atoms</a:t>
            </a:r>
          </a:p>
          <a:p>
            <a:pPr marL="285750" indent="-285750">
              <a:buFont typeface="Arial" panose="020B0604020202020204" pitchFamily="34" charset="0"/>
              <a:buChar char="•"/>
            </a:pPr>
            <a:r>
              <a:rPr lang="en-US" b="1" dirty="0">
                <a:solidFill>
                  <a:srgbClr val="FF0000"/>
                </a:solidFill>
              </a:rPr>
              <a:t>AF3</a:t>
            </a:r>
          </a:p>
          <a:p>
            <a:pPr marL="285750" indent="-285750">
              <a:buFont typeface="Arial" panose="020B0604020202020204" pitchFamily="34" charset="0"/>
              <a:buChar char="•"/>
            </a:pPr>
            <a:r>
              <a:rPr lang="en-US" b="1" dirty="0" err="1">
                <a:solidFill>
                  <a:srgbClr val="FF0000"/>
                </a:solidFill>
              </a:rPr>
              <a:t>etc</a:t>
            </a:r>
            <a:endParaRPr lang="en-US" b="1" dirty="0">
              <a:solidFill>
                <a:srgbClr val="FF0000"/>
              </a:solidFill>
            </a:endParaRPr>
          </a:p>
        </p:txBody>
      </p:sp>
    </p:spTree>
    <p:extLst>
      <p:ext uri="{BB962C8B-B14F-4D97-AF65-F5344CB8AC3E}">
        <p14:creationId xmlns:p14="http://schemas.microsoft.com/office/powerpoint/2010/main" val="4136239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A8874E-1BEB-495D-88A9-B759DDF320D9}"/>
              </a:ext>
            </a:extLst>
          </p:cNvPr>
          <p:cNvSpPr/>
          <p:nvPr/>
        </p:nvSpPr>
        <p:spPr>
          <a:xfrm>
            <a:off x="0" y="1587016"/>
            <a:ext cx="6096000" cy="923330"/>
          </a:xfrm>
          <a:prstGeom prst="rect">
            <a:avLst/>
          </a:prstGeom>
        </p:spPr>
        <p:txBody>
          <a:bodyPr>
            <a:spAutoFit/>
          </a:bodyPr>
          <a:lstStyle/>
          <a:p>
            <a:r>
              <a:rPr lang="en-US" b="1" i="0" dirty="0">
                <a:solidFill>
                  <a:srgbClr val="1C1D1E"/>
                </a:solidFill>
                <a:effectLst/>
                <a:latin typeface="Open Sans"/>
              </a:rPr>
              <a:t>New prediction categories in CASP15</a:t>
            </a:r>
          </a:p>
          <a:p>
            <a:br>
              <a:rPr lang="en-US" b="0" i="0" dirty="0">
                <a:solidFill>
                  <a:srgbClr val="1C1D1E"/>
                </a:solidFill>
                <a:effectLst/>
                <a:latin typeface="Open Sans"/>
              </a:rPr>
            </a:br>
            <a:r>
              <a:rPr lang="en-US" b="0" i="0" dirty="0">
                <a:solidFill>
                  <a:srgbClr val="1C1D1E"/>
                </a:solidFill>
                <a:effectLst/>
                <a:latin typeface="Open Sans"/>
                <a:hlinkClick r:id="rId2"/>
              </a:rPr>
              <a:t>https://onlinelibrary.wiley.com/doi/10.1002/prot.26515</a:t>
            </a:r>
            <a:r>
              <a:rPr lang="en-US" b="0" i="0" dirty="0">
                <a:solidFill>
                  <a:srgbClr val="1C1D1E"/>
                </a:solidFill>
                <a:effectLst/>
                <a:latin typeface="Open Sans"/>
              </a:rPr>
              <a:t> </a:t>
            </a:r>
            <a:endParaRPr lang="en-US" dirty="0"/>
          </a:p>
        </p:txBody>
      </p:sp>
      <p:sp>
        <p:nvSpPr>
          <p:cNvPr id="5" name="Rectangle 4">
            <a:extLst>
              <a:ext uri="{FF2B5EF4-FFF2-40B4-BE49-F238E27FC236}">
                <a16:creationId xmlns:a16="http://schemas.microsoft.com/office/drawing/2014/main" id="{4EE30586-78F4-4D20-86C7-EA4CB29EFF8F}"/>
              </a:ext>
            </a:extLst>
          </p:cNvPr>
          <p:cNvSpPr/>
          <p:nvPr/>
        </p:nvSpPr>
        <p:spPr>
          <a:xfrm>
            <a:off x="821635" y="4511353"/>
            <a:ext cx="11025808" cy="1200329"/>
          </a:xfrm>
          <a:prstGeom prst="rect">
            <a:avLst/>
          </a:prstGeom>
        </p:spPr>
        <p:txBody>
          <a:bodyPr wrap="square">
            <a:spAutoFit/>
          </a:bodyPr>
          <a:lstStyle/>
          <a:p>
            <a:r>
              <a:rPr lang="en-US" b="1" dirty="0"/>
              <a:t>To split or not to split: CASP15 targets and their processing into tertiary structure evaluation units</a:t>
            </a:r>
          </a:p>
          <a:p>
            <a:pPr marL="285750" indent="-285750">
              <a:buFont typeface="Wingdings" panose="05000000000000000000" pitchFamily="2" charset="2"/>
              <a:buChar char="à"/>
            </a:pPr>
            <a:r>
              <a:rPr lang="en-US" dirty="0">
                <a:sym typeface="Wingdings" panose="05000000000000000000" pitchFamily="2" charset="2"/>
              </a:rPr>
              <a:t>The bar is slightly higher than in CASP13-14, of course,</a:t>
            </a:r>
          </a:p>
          <a:p>
            <a:pPr marL="285750" indent="-285750">
              <a:buFont typeface="Wingdings" panose="05000000000000000000" pitchFamily="2" charset="2"/>
              <a:buChar char="à"/>
            </a:pPr>
            <a:r>
              <a:rPr lang="en-US" dirty="0">
                <a:sym typeface="Wingdings" panose="05000000000000000000" pitchFamily="2" charset="2"/>
              </a:rPr>
              <a:t>and there’s higher tendency to not split (yet there are quite some splits)</a:t>
            </a:r>
          </a:p>
          <a:p>
            <a:pPr marL="285750" indent="-285750">
              <a:buFont typeface="Wingdings" panose="05000000000000000000" pitchFamily="2" charset="2"/>
              <a:buChar char="à"/>
            </a:pPr>
            <a:r>
              <a:rPr lang="en-US" dirty="0"/>
              <a:t>&gt; 1/3 of CASP15 EUs were attributed to the historically most challenging FM class… still difficult proteins around!</a:t>
            </a:r>
          </a:p>
        </p:txBody>
      </p:sp>
      <p:sp>
        <p:nvSpPr>
          <p:cNvPr id="7" name="Rectangle 6">
            <a:extLst>
              <a:ext uri="{FF2B5EF4-FFF2-40B4-BE49-F238E27FC236}">
                <a16:creationId xmlns:a16="http://schemas.microsoft.com/office/drawing/2014/main" id="{546162C5-FF73-4F7C-BB7B-BAF0DDC68506}"/>
              </a:ext>
            </a:extLst>
          </p:cNvPr>
          <p:cNvSpPr/>
          <p:nvPr/>
        </p:nvSpPr>
        <p:spPr>
          <a:xfrm>
            <a:off x="5950428" y="1878397"/>
            <a:ext cx="6343663" cy="1600438"/>
          </a:xfrm>
          <a:prstGeom prst="rect">
            <a:avLst/>
          </a:prstGeom>
        </p:spPr>
        <p:txBody>
          <a:bodyPr wrap="square">
            <a:spAutoFit/>
          </a:bodyPr>
          <a:lstStyle/>
          <a:p>
            <a:r>
              <a:rPr lang="en-US" sz="1400" b="1" i="0" dirty="0">
                <a:solidFill>
                  <a:srgbClr val="000000"/>
                </a:solidFill>
                <a:effectLst/>
                <a:latin typeface="Open Sans"/>
              </a:rPr>
              <a:t>* RNA structure</a:t>
            </a:r>
          </a:p>
          <a:p>
            <a:r>
              <a:rPr lang="en-US" sz="1400" b="1" i="0" dirty="0">
                <a:solidFill>
                  <a:srgbClr val="000000"/>
                </a:solidFill>
                <a:effectLst/>
                <a:latin typeface="Open Sans"/>
              </a:rPr>
              <a:t>* ligand-protein complexes </a:t>
            </a:r>
            <a:r>
              <a:rPr lang="en-US" sz="1400" i="1" dirty="0" err="1"/>
              <a:t>BiSyRMSD</a:t>
            </a:r>
            <a:r>
              <a:rPr lang="en-US" sz="1400" i="1" dirty="0"/>
              <a:t> and </a:t>
            </a:r>
            <a:r>
              <a:rPr lang="en-US" sz="1400" i="1" dirty="0" err="1"/>
              <a:t>lDDT</a:t>
            </a:r>
            <a:r>
              <a:rPr lang="en-US" sz="1400" i="1" dirty="0"/>
              <a:t>-PLI</a:t>
            </a:r>
            <a:endParaRPr lang="en-US" sz="1400" b="1" i="1" dirty="0">
              <a:solidFill>
                <a:srgbClr val="000000"/>
              </a:solidFill>
              <a:effectLst/>
              <a:latin typeface="Open Sans"/>
            </a:endParaRPr>
          </a:p>
          <a:p>
            <a:r>
              <a:rPr lang="en-US" sz="1400" b="1" i="0" dirty="0">
                <a:solidFill>
                  <a:srgbClr val="000000"/>
                </a:solidFill>
                <a:effectLst/>
                <a:latin typeface="Open Sans"/>
              </a:rPr>
              <a:t>* accuracy of oligomeric structures and their interfaces</a:t>
            </a:r>
          </a:p>
          <a:p>
            <a:r>
              <a:rPr lang="en-US" sz="1400" b="1" i="0" dirty="0">
                <a:solidFill>
                  <a:srgbClr val="000000"/>
                </a:solidFill>
                <a:effectLst/>
                <a:latin typeface="Open Sans"/>
              </a:rPr>
              <a:t>* ensembles of alternative conformations </a:t>
            </a:r>
            <a:r>
              <a:rPr lang="en-US" sz="1400" i="1" dirty="0"/>
              <a:t>molecule in single condition</a:t>
            </a:r>
          </a:p>
          <a:p>
            <a:r>
              <a:rPr lang="en-US" sz="1400" i="1" dirty="0"/>
              <a:t>			(intrinsic dynamics) vs. conformations induced</a:t>
            </a:r>
          </a:p>
          <a:p>
            <a:r>
              <a:rPr lang="en-US" sz="1400" i="1" dirty="0"/>
              <a:t>			by conditions, ligands, PTMs, pH crystal,</a:t>
            </a:r>
          </a:p>
          <a:p>
            <a:r>
              <a:rPr lang="en-US" sz="1400" i="1" dirty="0"/>
              <a:t>			mutation, etc.</a:t>
            </a:r>
          </a:p>
        </p:txBody>
      </p:sp>
      <p:pic>
        <p:nvPicPr>
          <p:cNvPr id="1026" name="Picture 2" descr="Details are in the caption following the image">
            <a:extLst>
              <a:ext uri="{FF2B5EF4-FFF2-40B4-BE49-F238E27FC236}">
                <a16:creationId xmlns:a16="http://schemas.microsoft.com/office/drawing/2014/main" id="{C903269D-A2DD-47CE-A173-3E9BA02A2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669" y="1120967"/>
            <a:ext cx="2311563" cy="8506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085067-6ED3-4F8C-A587-57C2459CA0F0}"/>
              </a:ext>
            </a:extLst>
          </p:cNvPr>
          <p:cNvSpPr txBox="1"/>
          <p:nvPr/>
        </p:nvSpPr>
        <p:spPr>
          <a:xfrm>
            <a:off x="-1" y="0"/>
            <a:ext cx="5887915" cy="769441"/>
          </a:xfrm>
          <a:prstGeom prst="rect">
            <a:avLst/>
          </a:prstGeom>
          <a:noFill/>
        </p:spPr>
        <p:txBody>
          <a:bodyPr wrap="square" rtlCol="0">
            <a:spAutoFit/>
          </a:bodyPr>
          <a:lstStyle/>
          <a:p>
            <a:pPr algn="ctr"/>
            <a:r>
              <a:rPr lang="en-US" sz="3200" b="1" dirty="0"/>
              <a:t>CASP15 not too interesting TBH</a:t>
            </a:r>
          </a:p>
          <a:p>
            <a:pPr algn="ctr"/>
            <a:r>
              <a:rPr lang="en-US" sz="1200" b="1" dirty="0"/>
              <a:t>(slightly better than AF2, no AF3, no supercool benchmarks…)</a:t>
            </a:r>
            <a:endParaRPr lang="LID4096" sz="1200" b="1" dirty="0"/>
          </a:p>
        </p:txBody>
      </p:sp>
    </p:spTree>
    <p:extLst>
      <p:ext uri="{BB962C8B-B14F-4D97-AF65-F5344CB8AC3E}">
        <p14:creationId xmlns:p14="http://schemas.microsoft.com/office/powerpoint/2010/main" val="2953354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037EEA-BC57-4D38-AF97-A892949DE910}"/>
              </a:ext>
            </a:extLst>
          </p:cNvPr>
          <p:cNvSpPr/>
          <p:nvPr/>
        </p:nvSpPr>
        <p:spPr>
          <a:xfrm>
            <a:off x="6917633" y="3865832"/>
            <a:ext cx="4770783" cy="2585323"/>
          </a:xfrm>
          <a:prstGeom prst="rect">
            <a:avLst/>
          </a:prstGeom>
        </p:spPr>
        <p:txBody>
          <a:bodyPr wrap="square">
            <a:spAutoFit/>
          </a:bodyPr>
          <a:lstStyle/>
          <a:p>
            <a:r>
              <a:rPr lang="en-US" b="1" dirty="0"/>
              <a:t>Improved protein structure prediction with trRosettaX2, AlphaFold2, and optimized MSAs in CASP15</a:t>
            </a:r>
          </a:p>
          <a:p>
            <a:br>
              <a:rPr lang="en-US" dirty="0"/>
            </a:br>
            <a:r>
              <a:rPr lang="en-US" dirty="0">
                <a:hlinkClick r:id="rId2"/>
              </a:rPr>
              <a:t>https://onlinelibrary.wiley.com/doi/full/10.1002/prot.26570</a:t>
            </a:r>
            <a:r>
              <a:rPr lang="en-US" dirty="0"/>
              <a:t> </a:t>
            </a:r>
          </a:p>
          <a:p>
            <a:endParaRPr lang="en-US" dirty="0"/>
          </a:p>
          <a:p>
            <a:r>
              <a:rPr lang="en-US" sz="1200" dirty="0"/>
              <a:t>“We first designed an elaborate pipeline that leverages complementary sequence databases and advanced database searching algorithms to generate high-quality multiple sequence alignments (MSAs).”</a:t>
            </a:r>
          </a:p>
        </p:txBody>
      </p:sp>
      <p:sp>
        <p:nvSpPr>
          <p:cNvPr id="6" name="Rectangle 5">
            <a:extLst>
              <a:ext uri="{FF2B5EF4-FFF2-40B4-BE49-F238E27FC236}">
                <a16:creationId xmlns:a16="http://schemas.microsoft.com/office/drawing/2014/main" id="{CB35D181-0DD9-473C-997C-A521D7673621}"/>
              </a:ext>
            </a:extLst>
          </p:cNvPr>
          <p:cNvSpPr/>
          <p:nvPr/>
        </p:nvSpPr>
        <p:spPr>
          <a:xfrm>
            <a:off x="74212" y="0"/>
            <a:ext cx="11995868" cy="923330"/>
          </a:xfrm>
          <a:prstGeom prst="rect">
            <a:avLst/>
          </a:prstGeom>
        </p:spPr>
        <p:txBody>
          <a:bodyPr wrap="square">
            <a:spAutoFit/>
          </a:bodyPr>
          <a:lstStyle/>
          <a:p>
            <a:r>
              <a:rPr lang="en-US" b="1" dirty="0"/>
              <a:t>The Impact of AI-Based Modeling on the Accuracy of Protein Assembly Prediction: Insights from CASP15</a:t>
            </a:r>
          </a:p>
          <a:p>
            <a:br>
              <a:rPr lang="en-US" dirty="0"/>
            </a:br>
            <a:r>
              <a:rPr lang="en-US" dirty="0">
                <a:hlinkClick r:id="rId3"/>
              </a:rPr>
              <a:t>https://pubmed.ncbi.nlm.nih.gov/37503072/</a:t>
            </a:r>
            <a:r>
              <a:rPr lang="en-US" dirty="0"/>
              <a:t> </a:t>
            </a:r>
          </a:p>
        </p:txBody>
      </p:sp>
      <p:grpSp>
        <p:nvGrpSpPr>
          <p:cNvPr id="10" name="Group 9">
            <a:extLst>
              <a:ext uri="{FF2B5EF4-FFF2-40B4-BE49-F238E27FC236}">
                <a16:creationId xmlns:a16="http://schemas.microsoft.com/office/drawing/2014/main" id="{45A41254-079E-4FCF-B7D1-0E6BA549F1C2}"/>
              </a:ext>
            </a:extLst>
          </p:cNvPr>
          <p:cNvGrpSpPr/>
          <p:nvPr/>
        </p:nvGrpSpPr>
        <p:grpSpPr>
          <a:xfrm>
            <a:off x="113968" y="3953297"/>
            <a:ext cx="6859325" cy="2780795"/>
            <a:chOff x="113968" y="3953297"/>
            <a:chExt cx="6859325" cy="2780795"/>
          </a:xfrm>
        </p:grpSpPr>
        <p:sp>
          <p:nvSpPr>
            <p:cNvPr id="4" name="Rectangle 3">
              <a:extLst>
                <a:ext uri="{FF2B5EF4-FFF2-40B4-BE49-F238E27FC236}">
                  <a16:creationId xmlns:a16="http://schemas.microsoft.com/office/drawing/2014/main" id="{5760D8A5-6483-4F0E-82F1-B6426D7C1A57}"/>
                </a:ext>
              </a:extLst>
            </p:cNvPr>
            <p:cNvSpPr/>
            <p:nvPr/>
          </p:nvSpPr>
          <p:spPr>
            <a:xfrm>
              <a:off x="113968" y="3953297"/>
              <a:ext cx="6859325" cy="1754326"/>
            </a:xfrm>
            <a:prstGeom prst="rect">
              <a:avLst/>
            </a:prstGeom>
          </p:spPr>
          <p:txBody>
            <a:bodyPr wrap="square">
              <a:spAutoFit/>
            </a:bodyPr>
            <a:lstStyle/>
            <a:p>
              <a:r>
                <a:rPr lang="en-US" b="1" dirty="0"/>
                <a:t>Improving protein structure prediction with extended sequence similarity searches and deep-learning-based refinement in CASP15</a:t>
              </a:r>
            </a:p>
            <a:p>
              <a:br>
                <a:rPr lang="en-US" dirty="0"/>
              </a:br>
              <a:r>
                <a:rPr lang="en-US" dirty="0">
                  <a:hlinkClick r:id="rId4"/>
                </a:rPr>
                <a:t>https://onlinelibrary.wiley.com/doi/10.1002/prot.26551</a:t>
              </a:r>
              <a:r>
                <a:rPr lang="en-US" dirty="0"/>
                <a:t> </a:t>
              </a:r>
            </a:p>
            <a:p>
              <a:endParaRPr lang="en-US" dirty="0"/>
            </a:p>
            <a:p>
              <a:r>
                <a:rPr lang="en-US" dirty="0"/>
                <a:t>Oda Toshiyuki</a:t>
              </a:r>
            </a:p>
          </p:txBody>
        </p:sp>
        <p:pic>
          <p:nvPicPr>
            <p:cNvPr id="2050" name="Picture 2" descr="https://scholar.googleusercontent.com/citations?view_op=view_photo&amp;user=bTFXqg8AAAAJ&amp;citpid=2">
              <a:extLst>
                <a:ext uri="{FF2B5EF4-FFF2-40B4-BE49-F238E27FC236}">
                  <a16:creationId xmlns:a16="http://schemas.microsoft.com/office/drawing/2014/main" id="{6580AA12-2044-4926-A7B2-A0FE7B573F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238" y="5514892"/>
              <a:ext cx="962025" cy="1219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17BA839-477D-490E-B57F-62443B347B5E}"/>
                </a:ext>
              </a:extLst>
            </p:cNvPr>
            <p:cNvSpPr/>
            <p:nvPr/>
          </p:nvSpPr>
          <p:spPr>
            <a:xfrm>
              <a:off x="2777655" y="5357351"/>
              <a:ext cx="3678804" cy="1015663"/>
            </a:xfrm>
            <a:prstGeom prst="rect">
              <a:avLst/>
            </a:prstGeom>
          </p:spPr>
          <p:txBody>
            <a:bodyPr wrap="square">
              <a:spAutoFit/>
            </a:bodyPr>
            <a:lstStyle/>
            <a:p>
              <a:r>
                <a:rPr lang="en-US" sz="1200" dirty="0"/>
                <a:t>“I used additional tools and databases to collect evolutionarily related sequences and introduced a deep-learning-based model in the refinement step. In addition to these modifications, manual interventions were performed to address various tasks.”</a:t>
              </a:r>
            </a:p>
          </p:txBody>
        </p:sp>
      </p:grpSp>
      <p:sp>
        <p:nvSpPr>
          <p:cNvPr id="9" name="Rectangle 8">
            <a:extLst>
              <a:ext uri="{FF2B5EF4-FFF2-40B4-BE49-F238E27FC236}">
                <a16:creationId xmlns:a16="http://schemas.microsoft.com/office/drawing/2014/main" id="{772DECFF-654E-48B8-8AA5-4673C4CDF69D}"/>
              </a:ext>
            </a:extLst>
          </p:cNvPr>
          <p:cNvSpPr/>
          <p:nvPr/>
        </p:nvSpPr>
        <p:spPr>
          <a:xfrm>
            <a:off x="4537545" y="414965"/>
            <a:ext cx="7516632" cy="3200876"/>
          </a:xfrm>
          <a:prstGeom prst="rect">
            <a:avLst/>
          </a:prstGeom>
        </p:spPr>
        <p:txBody>
          <a:bodyPr wrap="square">
            <a:spAutoFit/>
          </a:bodyPr>
          <a:lstStyle/>
          <a:p>
            <a:r>
              <a:rPr lang="en-US" sz="1400" b="1" i="0" dirty="0">
                <a:solidFill>
                  <a:srgbClr val="000000"/>
                </a:solidFill>
                <a:effectLst/>
                <a:latin typeface="Open Sans"/>
              </a:rPr>
              <a:t>* </a:t>
            </a:r>
            <a:r>
              <a:rPr lang="en-US" sz="1400" b="1" dirty="0">
                <a:solidFill>
                  <a:srgbClr val="000000"/>
                </a:solidFill>
                <a:latin typeface="Open Sans"/>
              </a:rPr>
              <a:t>Impressive success rate of 90% for domains and monomers</a:t>
            </a:r>
            <a:endParaRPr lang="en-US" sz="1400" b="1" i="0" dirty="0">
              <a:solidFill>
                <a:srgbClr val="000000"/>
              </a:solidFill>
              <a:effectLst/>
              <a:latin typeface="Open Sans"/>
            </a:endParaRPr>
          </a:p>
          <a:p>
            <a:r>
              <a:rPr lang="en-US" sz="1400" b="1" i="0" dirty="0">
                <a:solidFill>
                  <a:srgbClr val="000000"/>
                </a:solidFill>
                <a:effectLst/>
                <a:latin typeface="Open Sans"/>
              </a:rPr>
              <a:t>* Most AF2 ! The trick is on what each group could add</a:t>
            </a:r>
            <a:endParaRPr lang="en-US" sz="1400" b="1" i="1" dirty="0">
              <a:solidFill>
                <a:srgbClr val="000000"/>
              </a:solidFill>
              <a:effectLst/>
              <a:latin typeface="Open Sans"/>
            </a:endParaRPr>
          </a:p>
          <a:p>
            <a:r>
              <a:rPr lang="en-US" sz="1400" b="1" i="0" dirty="0">
                <a:solidFill>
                  <a:srgbClr val="000000"/>
                </a:solidFill>
                <a:effectLst/>
                <a:latin typeface="Open Sans"/>
              </a:rPr>
              <a:t>* </a:t>
            </a:r>
            <a:r>
              <a:rPr lang="en-US" sz="1400" b="1" dirty="0">
                <a:solidFill>
                  <a:srgbClr val="000000"/>
                </a:solidFill>
                <a:latin typeface="Open Sans"/>
              </a:rPr>
              <a:t>1/3 of models were better than </a:t>
            </a:r>
            <a:r>
              <a:rPr lang="en-US" sz="1400" b="1" i="0" dirty="0">
                <a:solidFill>
                  <a:srgbClr val="000000"/>
                </a:solidFill>
                <a:effectLst/>
                <a:latin typeface="Open Sans"/>
              </a:rPr>
              <a:t>a </a:t>
            </a:r>
            <a:r>
              <a:rPr lang="en-US" sz="1400" b="1" dirty="0">
                <a:solidFill>
                  <a:srgbClr val="000000"/>
                </a:solidFill>
                <a:latin typeface="Open Sans"/>
              </a:rPr>
              <a:t>“baseline” AF2-Multimer predictor</a:t>
            </a:r>
          </a:p>
          <a:p>
            <a:r>
              <a:rPr lang="en-US" sz="1400" b="1" i="0" dirty="0">
                <a:solidFill>
                  <a:srgbClr val="000000"/>
                </a:solidFill>
                <a:effectLst/>
                <a:latin typeface="Open Sans"/>
              </a:rPr>
              <a:t>* And at least 1 good model for 90% of targets vs. only 54% for baseline</a:t>
            </a:r>
          </a:p>
          <a:p>
            <a:r>
              <a:rPr lang="en-US" sz="1400" b="1" i="0" dirty="0">
                <a:solidFill>
                  <a:srgbClr val="000000"/>
                </a:solidFill>
                <a:effectLst/>
                <a:latin typeface="Open Sans"/>
              </a:rPr>
              <a:t>* Main improvements from:</a:t>
            </a:r>
          </a:p>
          <a:p>
            <a:pPr lvl="1"/>
            <a:r>
              <a:rPr lang="en-US" sz="1200" b="1" i="0" dirty="0">
                <a:solidFill>
                  <a:srgbClr val="000000"/>
                </a:solidFill>
                <a:effectLst/>
                <a:latin typeface="Open Sans"/>
              </a:rPr>
              <a:t>		- Custom-built MSAs</a:t>
            </a:r>
          </a:p>
          <a:p>
            <a:pPr lvl="1"/>
            <a:r>
              <a:rPr lang="en-US" sz="1200" b="1" dirty="0">
                <a:solidFill>
                  <a:srgbClr val="000000"/>
                </a:solidFill>
                <a:latin typeface="Open Sans"/>
              </a:rPr>
              <a:t>		- Better AF2 sampling</a:t>
            </a:r>
          </a:p>
          <a:p>
            <a:pPr lvl="1"/>
            <a:r>
              <a:rPr lang="en-US" sz="1200" b="1" i="1" dirty="0">
                <a:solidFill>
                  <a:srgbClr val="000000"/>
                </a:solidFill>
                <a:latin typeface="Open Sans"/>
              </a:rPr>
              <a:t>		- Manual assembly of subcomplexes</a:t>
            </a:r>
            <a:endParaRPr lang="en-US" sz="1400" b="1" i="0" dirty="0">
              <a:solidFill>
                <a:srgbClr val="000000"/>
              </a:solidFill>
              <a:effectLst/>
              <a:latin typeface="Open Sans"/>
            </a:endParaRPr>
          </a:p>
          <a:p>
            <a:r>
              <a:rPr lang="en-US" sz="1400" b="1" dirty="0">
                <a:solidFill>
                  <a:srgbClr val="000000"/>
                </a:solidFill>
                <a:latin typeface="Open Sans"/>
              </a:rPr>
              <a:t>* Especially noticeable at domain and subunit interfaces</a:t>
            </a:r>
            <a:endParaRPr lang="en-US" sz="1400" b="1" i="0" dirty="0">
              <a:solidFill>
                <a:srgbClr val="000000"/>
              </a:solidFill>
              <a:effectLst/>
              <a:latin typeface="Open Sans"/>
            </a:endParaRPr>
          </a:p>
          <a:p>
            <a:r>
              <a:rPr lang="en-US" sz="1400" b="1" i="0" dirty="0">
                <a:solidFill>
                  <a:srgbClr val="000000"/>
                </a:solidFill>
                <a:effectLst/>
                <a:latin typeface="Open Sans"/>
              </a:rPr>
              <a:t>* C</a:t>
            </a:r>
            <a:r>
              <a:rPr lang="en-US" sz="1400" b="1" dirty="0">
                <a:latin typeface="Open Sans"/>
              </a:rPr>
              <a:t>hallenges:</a:t>
            </a:r>
            <a:r>
              <a:rPr lang="en-US" sz="1400" dirty="0">
                <a:latin typeface="Open Sans"/>
              </a:rPr>
              <a:t> </a:t>
            </a:r>
          </a:p>
          <a:p>
            <a:pPr lvl="2"/>
            <a:r>
              <a:rPr lang="en-US" sz="1400" dirty="0">
                <a:latin typeface="Open Sans"/>
              </a:rPr>
              <a:t>- Weak evolutionary signals (nanobody-target, antibody-antigen, viral complexes).</a:t>
            </a:r>
          </a:p>
          <a:p>
            <a:pPr lvl="2"/>
            <a:r>
              <a:rPr lang="en-US" sz="1400" dirty="0">
                <a:latin typeface="Open Sans"/>
              </a:rPr>
              <a:t>- Very large complexes that don’t fit in memory!</a:t>
            </a:r>
            <a:endParaRPr lang="en-US" sz="1400" b="1" i="1" dirty="0">
              <a:latin typeface="Open Sans"/>
            </a:endParaRPr>
          </a:p>
          <a:p>
            <a:endParaRPr lang="en-US" sz="1400" b="1" i="0" dirty="0">
              <a:solidFill>
                <a:srgbClr val="000000"/>
              </a:solidFill>
              <a:effectLst/>
              <a:latin typeface="Open Sans"/>
            </a:endParaRPr>
          </a:p>
          <a:p>
            <a:endParaRPr lang="en-US" sz="1200" b="1" i="1" dirty="0">
              <a:solidFill>
                <a:srgbClr val="000000"/>
              </a:solidFill>
              <a:latin typeface="Open Sans"/>
            </a:endParaRPr>
          </a:p>
        </p:txBody>
      </p:sp>
      <p:sp>
        <p:nvSpPr>
          <p:cNvPr id="8" name="TextBox 7">
            <a:extLst>
              <a:ext uri="{FF2B5EF4-FFF2-40B4-BE49-F238E27FC236}">
                <a16:creationId xmlns:a16="http://schemas.microsoft.com/office/drawing/2014/main" id="{45C67CCA-5FB9-481C-86DC-3CBBC6198C75}"/>
              </a:ext>
            </a:extLst>
          </p:cNvPr>
          <p:cNvSpPr txBox="1"/>
          <p:nvPr/>
        </p:nvSpPr>
        <p:spPr>
          <a:xfrm>
            <a:off x="413468" y="1176793"/>
            <a:ext cx="3745065" cy="2154436"/>
          </a:xfrm>
          <a:prstGeom prst="rect">
            <a:avLst/>
          </a:prstGeom>
          <a:noFill/>
          <a:ln>
            <a:solidFill>
              <a:schemeClr val="accent2"/>
            </a:solidFill>
          </a:ln>
        </p:spPr>
        <p:txBody>
          <a:bodyPr wrap="square" rtlCol="0">
            <a:spAutoFit/>
          </a:bodyPr>
          <a:lstStyle/>
          <a:p>
            <a:r>
              <a:rPr lang="en-US" sz="1400" b="1" dirty="0"/>
              <a:t>+2 interesting take-aways from the conclusions</a:t>
            </a:r>
          </a:p>
          <a:p>
            <a:endParaRPr lang="en-US" sz="1200" dirty="0"/>
          </a:p>
          <a:p>
            <a:r>
              <a:rPr lang="en-US" sz="1200" dirty="0" err="1"/>
              <a:t>AlphaLink</a:t>
            </a:r>
            <a:r>
              <a:rPr lang="en-US" sz="1200" dirty="0"/>
              <a:t> incorporates experimental distances obtained from cross-linking mass spectrometry to guide AF2M-based complex formation.</a:t>
            </a:r>
          </a:p>
          <a:p>
            <a:endParaRPr lang="en-US" sz="1200" dirty="0"/>
          </a:p>
          <a:p>
            <a:r>
              <a:rPr lang="en-US" sz="1200" dirty="0"/>
              <a:t>RoseTTAFold2 coming up! (supp. better &amp; simpler… preprint in </a:t>
            </a:r>
            <a:r>
              <a:rPr lang="en-US" sz="1200" dirty="0" err="1"/>
              <a:t>biorxiv</a:t>
            </a:r>
            <a:r>
              <a:rPr lang="en-US" sz="1200" dirty="0"/>
              <a:t> &amp; already usable in </a:t>
            </a:r>
            <a:r>
              <a:rPr lang="en-US" sz="1200" dirty="0" err="1"/>
              <a:t>colabfold</a:t>
            </a:r>
            <a:r>
              <a:rPr lang="en-US" sz="1200" dirty="0"/>
              <a:t>)</a:t>
            </a:r>
          </a:p>
          <a:p>
            <a:endParaRPr lang="en-US" sz="1200" dirty="0"/>
          </a:p>
          <a:p>
            <a:r>
              <a:rPr lang="en-US" sz="1200" dirty="0"/>
              <a:t>AF2-v2.3.0 -improved predictions for some of the hardest cases</a:t>
            </a:r>
          </a:p>
        </p:txBody>
      </p:sp>
      <p:sp>
        <p:nvSpPr>
          <p:cNvPr id="11" name="TextBox 10">
            <a:extLst>
              <a:ext uri="{FF2B5EF4-FFF2-40B4-BE49-F238E27FC236}">
                <a16:creationId xmlns:a16="http://schemas.microsoft.com/office/drawing/2014/main" id="{71E6427E-5DCE-4B0C-8533-D04889ECDF83}"/>
              </a:ext>
            </a:extLst>
          </p:cNvPr>
          <p:cNvSpPr txBox="1"/>
          <p:nvPr/>
        </p:nvSpPr>
        <p:spPr>
          <a:xfrm>
            <a:off x="10629901" y="0"/>
            <a:ext cx="1562099" cy="584775"/>
          </a:xfrm>
          <a:prstGeom prst="rect">
            <a:avLst/>
          </a:prstGeom>
          <a:noFill/>
        </p:spPr>
        <p:txBody>
          <a:bodyPr wrap="square" rtlCol="0">
            <a:spAutoFit/>
          </a:bodyPr>
          <a:lstStyle/>
          <a:p>
            <a:pPr algn="ctr"/>
            <a:r>
              <a:rPr lang="en-US" sz="3200" b="1" dirty="0"/>
              <a:t>CASP15</a:t>
            </a:r>
            <a:endParaRPr lang="LID4096" sz="1200" b="1" dirty="0"/>
          </a:p>
        </p:txBody>
      </p:sp>
    </p:spTree>
    <p:extLst>
      <p:ext uri="{BB962C8B-B14F-4D97-AF65-F5344CB8AC3E}">
        <p14:creationId xmlns:p14="http://schemas.microsoft.com/office/powerpoint/2010/main" val="318057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1E6606-E7D7-4BEE-9FC7-E47C40E217E8}"/>
              </a:ext>
            </a:extLst>
          </p:cNvPr>
          <p:cNvPicPr>
            <a:picLocks noChangeAspect="1"/>
          </p:cNvPicPr>
          <p:nvPr/>
        </p:nvPicPr>
        <p:blipFill>
          <a:blip r:embed="rId2"/>
          <a:stretch>
            <a:fillRect/>
          </a:stretch>
        </p:blipFill>
        <p:spPr>
          <a:xfrm>
            <a:off x="112938" y="158505"/>
            <a:ext cx="8867775" cy="857250"/>
          </a:xfrm>
          <a:prstGeom prst="rect">
            <a:avLst/>
          </a:prstGeom>
        </p:spPr>
      </p:pic>
      <p:pic>
        <p:nvPicPr>
          <p:cNvPr id="5" name="Picture 4">
            <a:extLst>
              <a:ext uri="{FF2B5EF4-FFF2-40B4-BE49-F238E27FC236}">
                <a16:creationId xmlns:a16="http://schemas.microsoft.com/office/drawing/2014/main" id="{B4901A9C-2AB0-472C-BE11-D37B0A337BA0}"/>
              </a:ext>
            </a:extLst>
          </p:cNvPr>
          <p:cNvPicPr>
            <a:picLocks noChangeAspect="1"/>
          </p:cNvPicPr>
          <p:nvPr/>
        </p:nvPicPr>
        <p:blipFill>
          <a:blip r:embed="rId3"/>
          <a:stretch>
            <a:fillRect/>
          </a:stretch>
        </p:blipFill>
        <p:spPr>
          <a:xfrm>
            <a:off x="1144463" y="1383342"/>
            <a:ext cx="2377335" cy="1809167"/>
          </a:xfrm>
          <a:prstGeom prst="rect">
            <a:avLst/>
          </a:prstGeom>
        </p:spPr>
      </p:pic>
      <p:pic>
        <p:nvPicPr>
          <p:cNvPr id="6" name="Picture 5">
            <a:extLst>
              <a:ext uri="{FF2B5EF4-FFF2-40B4-BE49-F238E27FC236}">
                <a16:creationId xmlns:a16="http://schemas.microsoft.com/office/drawing/2014/main" id="{59EAF705-3F85-414F-993E-7F37CC8A4853}"/>
              </a:ext>
            </a:extLst>
          </p:cNvPr>
          <p:cNvPicPr>
            <a:picLocks noChangeAspect="1"/>
          </p:cNvPicPr>
          <p:nvPr/>
        </p:nvPicPr>
        <p:blipFill>
          <a:blip r:embed="rId4"/>
          <a:stretch>
            <a:fillRect/>
          </a:stretch>
        </p:blipFill>
        <p:spPr>
          <a:xfrm>
            <a:off x="4988460" y="938634"/>
            <a:ext cx="6865462" cy="4593034"/>
          </a:xfrm>
          <a:prstGeom prst="rect">
            <a:avLst/>
          </a:prstGeom>
        </p:spPr>
      </p:pic>
      <p:sp>
        <p:nvSpPr>
          <p:cNvPr id="7" name="TextBox 6">
            <a:extLst>
              <a:ext uri="{FF2B5EF4-FFF2-40B4-BE49-F238E27FC236}">
                <a16:creationId xmlns:a16="http://schemas.microsoft.com/office/drawing/2014/main" id="{FEC18BF0-EA71-4D6E-840F-59853F3082FC}"/>
              </a:ext>
            </a:extLst>
          </p:cNvPr>
          <p:cNvSpPr txBox="1"/>
          <p:nvPr/>
        </p:nvSpPr>
        <p:spPr>
          <a:xfrm>
            <a:off x="5042780" y="5667470"/>
            <a:ext cx="7559644" cy="646331"/>
          </a:xfrm>
          <a:prstGeom prst="rect">
            <a:avLst/>
          </a:prstGeom>
          <a:noFill/>
        </p:spPr>
        <p:txBody>
          <a:bodyPr wrap="square" rtlCol="0">
            <a:spAutoFit/>
          </a:bodyPr>
          <a:lstStyle/>
          <a:p>
            <a:r>
              <a:rPr lang="en-US" sz="1200" dirty="0"/>
              <a:t>Mammalian Cell Entry protein, quite different to existing structures. 10 subunits w/different copy numbers.</a:t>
            </a:r>
          </a:p>
          <a:p>
            <a:r>
              <a:rPr lang="en-US" sz="1200" dirty="0"/>
              <a:t>Top models reproduce shape, stoichiometry, and many contacts. Local RMSD from 4 to 9 Angstrom in the best superpositions.</a:t>
            </a:r>
          </a:p>
        </p:txBody>
      </p:sp>
      <p:sp>
        <p:nvSpPr>
          <p:cNvPr id="8" name="TextBox 7">
            <a:extLst>
              <a:ext uri="{FF2B5EF4-FFF2-40B4-BE49-F238E27FC236}">
                <a16:creationId xmlns:a16="http://schemas.microsoft.com/office/drawing/2014/main" id="{F85D3A89-A13C-49D6-8A63-057385583C66}"/>
              </a:ext>
            </a:extLst>
          </p:cNvPr>
          <p:cNvSpPr txBox="1"/>
          <p:nvPr/>
        </p:nvSpPr>
        <p:spPr>
          <a:xfrm>
            <a:off x="246185" y="3983526"/>
            <a:ext cx="4054212" cy="2308324"/>
          </a:xfrm>
          <a:prstGeom prst="rect">
            <a:avLst/>
          </a:prstGeom>
          <a:noFill/>
          <a:ln>
            <a:solidFill>
              <a:schemeClr val="accent2"/>
            </a:solidFill>
          </a:ln>
        </p:spPr>
        <p:txBody>
          <a:bodyPr wrap="square" rtlCol="0">
            <a:spAutoFit/>
          </a:bodyPr>
          <a:lstStyle/>
          <a:p>
            <a:r>
              <a:rPr lang="en-US" dirty="0"/>
              <a:t>Problems in unusual features such as cis-peptide bonds, point mutations with substantial effects, atypical stoichiometries, unexpected topological exchanges, capturing very specific &amp; key interactions hard even in good models</a:t>
            </a:r>
          </a:p>
          <a:p>
            <a:endParaRPr lang="en-US" dirty="0"/>
          </a:p>
          <a:p>
            <a:r>
              <a:rPr lang="en-US" dirty="0"/>
              <a:t>And they kind of are still there as of 2025</a:t>
            </a:r>
          </a:p>
        </p:txBody>
      </p:sp>
      <p:sp>
        <p:nvSpPr>
          <p:cNvPr id="2" name="TextBox 1">
            <a:extLst>
              <a:ext uri="{FF2B5EF4-FFF2-40B4-BE49-F238E27FC236}">
                <a16:creationId xmlns:a16="http://schemas.microsoft.com/office/drawing/2014/main" id="{BB7BA756-4CA7-494E-A572-25387FF1F0C0}"/>
              </a:ext>
            </a:extLst>
          </p:cNvPr>
          <p:cNvSpPr txBox="1"/>
          <p:nvPr/>
        </p:nvSpPr>
        <p:spPr>
          <a:xfrm>
            <a:off x="949568" y="3191607"/>
            <a:ext cx="2690447" cy="461665"/>
          </a:xfrm>
          <a:prstGeom prst="rect">
            <a:avLst/>
          </a:prstGeom>
          <a:noFill/>
        </p:spPr>
        <p:txBody>
          <a:bodyPr wrap="square" rtlCol="0">
            <a:spAutoFit/>
          </a:bodyPr>
          <a:lstStyle/>
          <a:p>
            <a:pPr algn="ctr"/>
            <a:r>
              <a:rPr lang="en-US" sz="1200" dirty="0"/>
              <a:t>NMR structure determined at the facility for S. </a:t>
            </a:r>
            <a:r>
              <a:rPr lang="en-US" sz="1200" dirty="0" err="1"/>
              <a:t>Rommelaere</a:t>
            </a:r>
            <a:r>
              <a:rPr lang="en-US" sz="1200" dirty="0"/>
              <a:t> &amp; B. Lemaitre</a:t>
            </a:r>
            <a:endParaRPr lang="LID4096" sz="1200" dirty="0"/>
          </a:p>
        </p:txBody>
      </p:sp>
    </p:spTree>
    <p:extLst>
      <p:ext uri="{BB962C8B-B14F-4D97-AF65-F5344CB8AC3E}">
        <p14:creationId xmlns:p14="http://schemas.microsoft.com/office/powerpoint/2010/main" val="165044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5534E-4163-4B7A-B7B1-58107E12109F}"/>
              </a:ext>
            </a:extLst>
          </p:cNvPr>
          <p:cNvSpPr>
            <a:spLocks noGrp="1"/>
          </p:cNvSpPr>
          <p:nvPr>
            <p:ph type="title"/>
          </p:nvPr>
        </p:nvSpPr>
        <p:spPr/>
        <p:txBody>
          <a:bodyPr/>
          <a:lstStyle/>
          <a:p>
            <a:r>
              <a:rPr lang="en-US" dirty="0"/>
              <a:t>Intermezzo for the curious: from AF1 to AF2</a:t>
            </a:r>
            <a:endParaRPr lang="LID4096" dirty="0"/>
          </a:p>
        </p:txBody>
      </p:sp>
      <p:sp>
        <p:nvSpPr>
          <p:cNvPr id="3" name="Content Placeholder 2">
            <a:extLst>
              <a:ext uri="{FF2B5EF4-FFF2-40B4-BE49-F238E27FC236}">
                <a16:creationId xmlns:a16="http://schemas.microsoft.com/office/drawing/2014/main" id="{29E2AB5D-56B0-4B90-8BA3-6607DD25FEF2}"/>
              </a:ext>
            </a:extLst>
          </p:cNvPr>
          <p:cNvSpPr>
            <a:spLocks noGrp="1"/>
          </p:cNvSpPr>
          <p:nvPr>
            <p:ph idx="1"/>
          </p:nvPr>
        </p:nvSpPr>
        <p:spPr/>
        <p:txBody>
          <a:bodyPr>
            <a:normAutofit fontScale="70000" lnSpcReduction="20000"/>
          </a:bodyPr>
          <a:lstStyle/>
          <a:p>
            <a:pPr marL="0" indent="0">
              <a:buNone/>
            </a:pPr>
            <a:r>
              <a:rPr lang="fr-CH" dirty="0">
                <a:hlinkClick r:id="rId2"/>
              </a:rPr>
              <a:t>https://www.youtube.com/watch?v=oaUIQfuV6FU</a:t>
            </a:r>
            <a:endParaRPr lang="fr-CH" dirty="0"/>
          </a:p>
          <a:p>
            <a:pPr marL="0" indent="0">
              <a:buNone/>
            </a:pPr>
            <a:endParaRPr lang="fr-CH" dirty="0"/>
          </a:p>
          <a:p>
            <a:pPr marL="0" indent="0">
              <a:buNone/>
            </a:pPr>
            <a:r>
              <a:rPr lang="fr-CH" dirty="0"/>
              <a:t>1’27’’   AF1</a:t>
            </a:r>
          </a:p>
          <a:p>
            <a:pPr marL="0" indent="0">
              <a:buNone/>
            </a:pPr>
            <a:endParaRPr lang="fr-CH" dirty="0"/>
          </a:p>
          <a:p>
            <a:pPr marL="0" indent="0">
              <a:buNone/>
            </a:pPr>
            <a:r>
              <a:rPr lang="fr-CH" dirty="0"/>
              <a:t>6’21’’   Distance </a:t>
            </a:r>
            <a:r>
              <a:rPr lang="fr-CH" dirty="0" err="1"/>
              <a:t>predictions</a:t>
            </a:r>
            <a:r>
              <a:rPr lang="fr-CH" dirty="0"/>
              <a:t> in AF1</a:t>
            </a:r>
          </a:p>
          <a:p>
            <a:pPr marL="0" indent="0">
              <a:buNone/>
            </a:pPr>
            <a:endParaRPr lang="fr-CH" dirty="0"/>
          </a:p>
          <a:p>
            <a:pPr marL="0" indent="0">
              <a:buNone/>
            </a:pPr>
            <a:r>
              <a:rPr lang="en-US" dirty="0"/>
              <a:t>16’13’’    Build physics into the neural network itself</a:t>
            </a:r>
          </a:p>
          <a:p>
            <a:pPr marL="0" indent="0">
              <a:buNone/>
            </a:pPr>
            <a:endParaRPr lang="en-US" dirty="0"/>
          </a:p>
          <a:p>
            <a:pPr marL="0" indent="0">
              <a:buNone/>
            </a:pPr>
            <a:r>
              <a:rPr lang="en-US" dirty="0"/>
              <a:t>17’45’’    Structure module</a:t>
            </a:r>
          </a:p>
          <a:p>
            <a:pPr marL="0" indent="0">
              <a:buNone/>
            </a:pPr>
            <a:endParaRPr lang="en-US" dirty="0"/>
          </a:p>
          <a:p>
            <a:pPr marL="0" indent="0">
              <a:buNone/>
            </a:pPr>
            <a:r>
              <a:rPr lang="en-US" dirty="0"/>
              <a:t>25’40’’    End-to-end structure prediction</a:t>
            </a:r>
          </a:p>
          <a:p>
            <a:pPr marL="0" indent="0">
              <a:buNone/>
            </a:pPr>
            <a:endParaRPr lang="en-US" dirty="0"/>
          </a:p>
          <a:p>
            <a:pPr marL="0" indent="0">
              <a:buNone/>
            </a:pPr>
            <a:r>
              <a:rPr lang="en-US" dirty="0"/>
              <a:t>37’02      Coming up with confidence metrics</a:t>
            </a:r>
          </a:p>
          <a:p>
            <a:pPr marL="0" indent="0">
              <a:buNone/>
            </a:pPr>
            <a:endParaRPr lang="en-US" dirty="0"/>
          </a:p>
          <a:p>
            <a:pPr marL="0" indent="0">
              <a:buNone/>
            </a:pPr>
            <a:endParaRPr lang="LID4096" dirty="0"/>
          </a:p>
        </p:txBody>
      </p:sp>
      <p:sp>
        <p:nvSpPr>
          <p:cNvPr id="4" name="Slide Number Placeholder 3">
            <a:extLst>
              <a:ext uri="{FF2B5EF4-FFF2-40B4-BE49-F238E27FC236}">
                <a16:creationId xmlns:a16="http://schemas.microsoft.com/office/drawing/2014/main" id="{CF67CB30-059C-4826-B17E-BFB1A0432F15}"/>
              </a:ext>
            </a:extLst>
          </p:cNvPr>
          <p:cNvSpPr>
            <a:spLocks noGrp="1"/>
          </p:cNvSpPr>
          <p:nvPr>
            <p:ph type="sldNum" sz="quarter" idx="12"/>
          </p:nvPr>
        </p:nvSpPr>
        <p:spPr/>
        <p:txBody>
          <a:bodyPr/>
          <a:lstStyle/>
          <a:p>
            <a:fld id="{B7BAC2AB-1E6F-4A95-9245-B46318CC102D}" type="slidenum">
              <a:rPr lang="en-US" smtClean="0"/>
              <a:t>57</a:t>
            </a:fld>
            <a:endParaRPr lang="en-US"/>
          </a:p>
        </p:txBody>
      </p:sp>
    </p:spTree>
    <p:extLst>
      <p:ext uri="{BB962C8B-B14F-4D97-AF65-F5344CB8AC3E}">
        <p14:creationId xmlns:p14="http://schemas.microsoft.com/office/powerpoint/2010/main" val="3668072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CB9F73C-8FB6-4C26-9419-291465E27D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7695"/>
            <a:ext cx="11096625" cy="320183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499F8B0-376F-43F2-AA17-F534B89DE724}"/>
              </a:ext>
            </a:extLst>
          </p:cNvPr>
          <p:cNvSpPr>
            <a:spLocks noGrp="1"/>
          </p:cNvSpPr>
          <p:nvPr>
            <p:ph type="sldNum" sz="quarter" idx="12"/>
          </p:nvPr>
        </p:nvSpPr>
        <p:spPr/>
        <p:txBody>
          <a:bodyPr/>
          <a:lstStyle/>
          <a:p>
            <a:fld id="{B7BAC2AB-1E6F-4A95-9245-B46318CC102D}" type="slidenum">
              <a:rPr lang="en-US" smtClean="0"/>
              <a:t>58</a:t>
            </a:fld>
            <a:endParaRPr lang="en-US"/>
          </a:p>
        </p:txBody>
      </p:sp>
      <p:sp>
        <p:nvSpPr>
          <p:cNvPr id="2" name="TextBox 1">
            <a:extLst>
              <a:ext uri="{FF2B5EF4-FFF2-40B4-BE49-F238E27FC236}">
                <a16:creationId xmlns:a16="http://schemas.microsoft.com/office/drawing/2014/main" id="{744F8F91-A3BB-40D4-AFC1-8CDE3441E0FA}"/>
              </a:ext>
            </a:extLst>
          </p:cNvPr>
          <p:cNvSpPr txBox="1"/>
          <p:nvPr/>
        </p:nvSpPr>
        <p:spPr>
          <a:xfrm>
            <a:off x="9225481" y="44441"/>
            <a:ext cx="4385744" cy="584775"/>
          </a:xfrm>
          <a:prstGeom prst="rect">
            <a:avLst/>
          </a:prstGeom>
          <a:noFill/>
        </p:spPr>
        <p:txBody>
          <a:bodyPr wrap="square" rtlCol="0">
            <a:spAutoFit/>
          </a:bodyPr>
          <a:lstStyle/>
          <a:p>
            <a:r>
              <a:rPr lang="en-US" sz="3200" b="1" dirty="0"/>
              <a:t>From AF2 to AF3</a:t>
            </a:r>
            <a:endParaRPr lang="LID4096" sz="3200" b="1" dirty="0"/>
          </a:p>
        </p:txBody>
      </p:sp>
      <p:pic>
        <p:nvPicPr>
          <p:cNvPr id="4100" name="Picture 4">
            <a:extLst>
              <a:ext uri="{FF2B5EF4-FFF2-40B4-BE49-F238E27FC236}">
                <a16:creationId xmlns:a16="http://schemas.microsoft.com/office/drawing/2014/main" id="{ABC747D4-CCB1-4A18-9E65-A3EBE54E2B9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121"/>
          <a:stretch/>
        </p:blipFill>
        <p:spPr bwMode="auto">
          <a:xfrm>
            <a:off x="5036664" y="3460172"/>
            <a:ext cx="6972301" cy="33978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F2C393-49EF-478A-AC3B-F1D2C230DAA1}"/>
              </a:ext>
            </a:extLst>
          </p:cNvPr>
          <p:cNvSpPr txBox="1"/>
          <p:nvPr/>
        </p:nvSpPr>
        <p:spPr>
          <a:xfrm>
            <a:off x="101416" y="3558158"/>
            <a:ext cx="4857446" cy="3231654"/>
          </a:xfrm>
          <a:prstGeom prst="rect">
            <a:avLst/>
          </a:prstGeom>
          <a:noFill/>
        </p:spPr>
        <p:txBody>
          <a:bodyPr wrap="square">
            <a:spAutoFit/>
          </a:bodyPr>
          <a:lstStyle/>
          <a:p>
            <a:r>
              <a:rPr lang="en-US" dirty="0"/>
              <a:t>Paper: </a:t>
            </a:r>
            <a:r>
              <a:rPr lang="en-US" dirty="0">
                <a:hlinkClick r:id="rId4"/>
              </a:rPr>
              <a:t>https://www.nature.com/articles/s41586-024-07487-w</a:t>
            </a:r>
            <a:r>
              <a:rPr lang="en-US" dirty="0"/>
              <a:t> </a:t>
            </a:r>
          </a:p>
          <a:p>
            <a:endParaRPr lang="en-US" dirty="0"/>
          </a:p>
          <a:p>
            <a:r>
              <a:rPr lang="en-US" dirty="0"/>
              <a:t>Deep post:</a:t>
            </a:r>
          </a:p>
          <a:p>
            <a:r>
              <a:rPr lang="LID4096" dirty="0">
                <a:hlinkClick r:id="rId5"/>
              </a:rPr>
              <a:t>https://elanapearl.github.io/blog/2024/the-illustrated-alphafold/</a:t>
            </a:r>
            <a:r>
              <a:rPr lang="en-US" dirty="0"/>
              <a:t> </a:t>
            </a:r>
          </a:p>
          <a:p>
            <a:endParaRPr lang="en-US" dirty="0"/>
          </a:p>
          <a:p>
            <a:r>
              <a:rPr lang="en-US" dirty="0"/>
              <a:t>Simpler posts:</a:t>
            </a:r>
          </a:p>
          <a:p>
            <a:r>
              <a:rPr lang="en-US" sz="1200" dirty="0">
                <a:hlinkClick r:id="rId6"/>
              </a:rPr>
              <a:t>https://towardsdatascience.com/googles-ai-companies-strike-again-alphafold-3-now-spans-even-more-of-structural-biology-67fb8fd14305</a:t>
            </a:r>
            <a:r>
              <a:rPr lang="en-US" sz="1200" dirty="0"/>
              <a:t> </a:t>
            </a:r>
          </a:p>
          <a:p>
            <a:endParaRPr lang="fr-CH" sz="1200" dirty="0">
              <a:hlinkClick r:id="rId7"/>
            </a:endParaRPr>
          </a:p>
          <a:p>
            <a:r>
              <a:rPr lang="fr-CH" sz="1200" dirty="0">
                <a:hlinkClick r:id="rId7"/>
              </a:rPr>
              <a:t>https://blog.google/technology/ai/google-deepmind-isomorphic-alphafold-3-ai-model/</a:t>
            </a:r>
            <a:r>
              <a:rPr lang="fr-CH" sz="1200" dirty="0"/>
              <a:t> </a:t>
            </a:r>
            <a:endParaRPr lang="LID4096" sz="1200" dirty="0"/>
          </a:p>
        </p:txBody>
      </p:sp>
    </p:spTree>
    <p:extLst>
      <p:ext uri="{BB962C8B-B14F-4D97-AF65-F5344CB8AC3E}">
        <p14:creationId xmlns:p14="http://schemas.microsoft.com/office/powerpoint/2010/main" val="3999131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D24FCB-A6EA-4128-9AE8-F67367EE8BF1}"/>
              </a:ext>
            </a:extLst>
          </p:cNvPr>
          <p:cNvSpPr>
            <a:spLocks noGrp="1"/>
          </p:cNvSpPr>
          <p:nvPr>
            <p:ph type="sldNum" sz="quarter" idx="12"/>
          </p:nvPr>
        </p:nvSpPr>
        <p:spPr/>
        <p:txBody>
          <a:bodyPr/>
          <a:lstStyle/>
          <a:p>
            <a:fld id="{B7BAC2AB-1E6F-4A95-9245-B46318CC102D}" type="slidenum">
              <a:rPr lang="en-US" smtClean="0"/>
              <a:t>59</a:t>
            </a:fld>
            <a:endParaRPr lang="en-US"/>
          </a:p>
        </p:txBody>
      </p:sp>
      <p:sp>
        <p:nvSpPr>
          <p:cNvPr id="6" name="TextBox 5">
            <a:extLst>
              <a:ext uri="{FF2B5EF4-FFF2-40B4-BE49-F238E27FC236}">
                <a16:creationId xmlns:a16="http://schemas.microsoft.com/office/drawing/2014/main" id="{D3C452DA-A776-4311-83DE-2BCEAC93A181}"/>
              </a:ext>
            </a:extLst>
          </p:cNvPr>
          <p:cNvSpPr txBox="1"/>
          <p:nvPr/>
        </p:nvSpPr>
        <p:spPr>
          <a:xfrm>
            <a:off x="203838" y="737981"/>
            <a:ext cx="11201400" cy="923330"/>
          </a:xfrm>
          <a:prstGeom prst="rect">
            <a:avLst/>
          </a:prstGeom>
          <a:noFill/>
        </p:spPr>
        <p:txBody>
          <a:bodyPr wrap="square">
            <a:spAutoFit/>
          </a:bodyPr>
          <a:lstStyle/>
          <a:p>
            <a:r>
              <a:rPr lang="en-US" b="1" dirty="0" err="1"/>
              <a:t>RosettaFold</a:t>
            </a:r>
            <a:r>
              <a:rPr lang="en-US" b="1" dirty="0"/>
              <a:t>-All atoms</a:t>
            </a:r>
            <a:endParaRPr lang="en-US" dirty="0"/>
          </a:p>
          <a:p>
            <a:r>
              <a:rPr lang="fr-CH" dirty="0">
                <a:hlinkClick r:id="rId2"/>
              </a:rPr>
              <a:t>https://pub.towardsai.net/new-ai-method-for-protein-structure-prediction-handles-all-kinds-of-biologically-relevant-molecules-46e4dc2352a1</a:t>
            </a:r>
            <a:r>
              <a:rPr lang="en-US" dirty="0"/>
              <a:t> </a:t>
            </a:r>
            <a:endParaRPr lang="LID4096" dirty="0"/>
          </a:p>
        </p:txBody>
      </p:sp>
      <p:sp>
        <p:nvSpPr>
          <p:cNvPr id="7" name="TextBox 6">
            <a:extLst>
              <a:ext uri="{FF2B5EF4-FFF2-40B4-BE49-F238E27FC236}">
                <a16:creationId xmlns:a16="http://schemas.microsoft.com/office/drawing/2014/main" id="{72A8A6AB-3F81-4FE8-B5F7-0441ABD52EDD}"/>
              </a:ext>
            </a:extLst>
          </p:cNvPr>
          <p:cNvSpPr txBox="1"/>
          <p:nvPr/>
        </p:nvSpPr>
        <p:spPr>
          <a:xfrm>
            <a:off x="2933700" y="117514"/>
            <a:ext cx="8096250" cy="584775"/>
          </a:xfrm>
          <a:prstGeom prst="rect">
            <a:avLst/>
          </a:prstGeom>
          <a:noFill/>
        </p:spPr>
        <p:txBody>
          <a:bodyPr wrap="square" rtlCol="0">
            <a:spAutoFit/>
          </a:bodyPr>
          <a:lstStyle/>
          <a:p>
            <a:pPr algn="ctr"/>
            <a:r>
              <a:rPr lang="en-US" sz="3200" b="1" dirty="0" err="1"/>
              <a:t>RosettaFold</a:t>
            </a:r>
            <a:r>
              <a:rPr lang="en-US" sz="3200" b="1" dirty="0"/>
              <a:t>-All atoms ~ academic AF3</a:t>
            </a:r>
          </a:p>
        </p:txBody>
      </p:sp>
      <p:pic>
        <p:nvPicPr>
          <p:cNvPr id="3" name="Picture 2">
            <a:extLst>
              <a:ext uri="{FF2B5EF4-FFF2-40B4-BE49-F238E27FC236}">
                <a16:creationId xmlns:a16="http://schemas.microsoft.com/office/drawing/2014/main" id="{8674ED8F-BD81-4D4C-B5A5-55B6DF9E8800}"/>
              </a:ext>
            </a:extLst>
          </p:cNvPr>
          <p:cNvPicPr>
            <a:picLocks noChangeAspect="1"/>
          </p:cNvPicPr>
          <p:nvPr/>
        </p:nvPicPr>
        <p:blipFill>
          <a:blip r:embed="rId3"/>
          <a:stretch>
            <a:fillRect/>
          </a:stretch>
        </p:blipFill>
        <p:spPr>
          <a:xfrm>
            <a:off x="141880" y="2008139"/>
            <a:ext cx="5040397" cy="1577465"/>
          </a:xfrm>
          <a:prstGeom prst="rect">
            <a:avLst/>
          </a:prstGeom>
        </p:spPr>
      </p:pic>
      <p:pic>
        <p:nvPicPr>
          <p:cNvPr id="8" name="Picture 7">
            <a:extLst>
              <a:ext uri="{FF2B5EF4-FFF2-40B4-BE49-F238E27FC236}">
                <a16:creationId xmlns:a16="http://schemas.microsoft.com/office/drawing/2014/main" id="{61DC8FA5-C1AA-4BD2-9E36-BCC9C477C9C7}"/>
              </a:ext>
            </a:extLst>
          </p:cNvPr>
          <p:cNvPicPr>
            <a:picLocks noChangeAspect="1"/>
          </p:cNvPicPr>
          <p:nvPr/>
        </p:nvPicPr>
        <p:blipFill rotWithShape="1">
          <a:blip r:embed="rId4"/>
          <a:srcRect t="1499"/>
          <a:stretch/>
        </p:blipFill>
        <p:spPr>
          <a:xfrm>
            <a:off x="5674494" y="1701698"/>
            <a:ext cx="6375626" cy="3237796"/>
          </a:xfrm>
          <a:prstGeom prst="rect">
            <a:avLst/>
          </a:prstGeom>
        </p:spPr>
      </p:pic>
      <p:grpSp>
        <p:nvGrpSpPr>
          <p:cNvPr id="17" name="Group 16">
            <a:extLst>
              <a:ext uri="{FF2B5EF4-FFF2-40B4-BE49-F238E27FC236}">
                <a16:creationId xmlns:a16="http://schemas.microsoft.com/office/drawing/2014/main" id="{1101D88B-4A81-4552-8A0A-4ED81112BFEF}"/>
              </a:ext>
            </a:extLst>
          </p:cNvPr>
          <p:cNvGrpSpPr/>
          <p:nvPr/>
        </p:nvGrpSpPr>
        <p:grpSpPr>
          <a:xfrm>
            <a:off x="314813" y="3659776"/>
            <a:ext cx="4367440" cy="3209919"/>
            <a:chOff x="314813" y="3659776"/>
            <a:chExt cx="4367440" cy="3209919"/>
          </a:xfrm>
        </p:grpSpPr>
        <p:pic>
          <p:nvPicPr>
            <p:cNvPr id="10" name="Picture 9">
              <a:extLst>
                <a:ext uri="{FF2B5EF4-FFF2-40B4-BE49-F238E27FC236}">
                  <a16:creationId xmlns:a16="http://schemas.microsoft.com/office/drawing/2014/main" id="{F3B59ED6-32C6-45DD-AF41-63492CFF0208}"/>
                </a:ext>
              </a:extLst>
            </p:cNvPr>
            <p:cNvPicPr>
              <a:picLocks noChangeAspect="1"/>
            </p:cNvPicPr>
            <p:nvPr/>
          </p:nvPicPr>
          <p:blipFill>
            <a:blip r:embed="rId5"/>
            <a:stretch>
              <a:fillRect/>
            </a:stretch>
          </p:blipFill>
          <p:spPr>
            <a:xfrm>
              <a:off x="314813" y="3659776"/>
              <a:ext cx="2204314" cy="1622886"/>
            </a:xfrm>
            <a:prstGeom prst="rect">
              <a:avLst/>
            </a:prstGeom>
          </p:spPr>
        </p:pic>
        <p:pic>
          <p:nvPicPr>
            <p:cNvPr id="12" name="Picture 11">
              <a:extLst>
                <a:ext uri="{FF2B5EF4-FFF2-40B4-BE49-F238E27FC236}">
                  <a16:creationId xmlns:a16="http://schemas.microsoft.com/office/drawing/2014/main" id="{BFC00507-E259-4C15-9E3F-C6E155C9368B}"/>
                </a:ext>
              </a:extLst>
            </p:cNvPr>
            <p:cNvPicPr>
              <a:picLocks noChangeAspect="1"/>
            </p:cNvPicPr>
            <p:nvPr/>
          </p:nvPicPr>
          <p:blipFill>
            <a:blip r:embed="rId6"/>
            <a:stretch>
              <a:fillRect/>
            </a:stretch>
          </p:blipFill>
          <p:spPr>
            <a:xfrm>
              <a:off x="2047875" y="5104334"/>
              <a:ext cx="2634378" cy="1765361"/>
            </a:xfrm>
            <a:prstGeom prst="rect">
              <a:avLst/>
            </a:prstGeom>
          </p:spPr>
        </p:pic>
      </p:grpSp>
      <p:grpSp>
        <p:nvGrpSpPr>
          <p:cNvPr id="18" name="Group 17">
            <a:extLst>
              <a:ext uri="{FF2B5EF4-FFF2-40B4-BE49-F238E27FC236}">
                <a16:creationId xmlns:a16="http://schemas.microsoft.com/office/drawing/2014/main" id="{FDCE80D9-922B-4075-A586-40DC86A7DC3C}"/>
              </a:ext>
            </a:extLst>
          </p:cNvPr>
          <p:cNvGrpSpPr/>
          <p:nvPr/>
        </p:nvGrpSpPr>
        <p:grpSpPr>
          <a:xfrm>
            <a:off x="5272143" y="5177806"/>
            <a:ext cx="6749708" cy="1572155"/>
            <a:chOff x="5272143" y="5177806"/>
            <a:chExt cx="6749708" cy="1572155"/>
          </a:xfrm>
        </p:grpSpPr>
        <p:pic>
          <p:nvPicPr>
            <p:cNvPr id="14" name="Picture 13">
              <a:extLst>
                <a:ext uri="{FF2B5EF4-FFF2-40B4-BE49-F238E27FC236}">
                  <a16:creationId xmlns:a16="http://schemas.microsoft.com/office/drawing/2014/main" id="{B8628B5F-E3CB-42E2-AC52-F6A07356C8A5}"/>
                </a:ext>
              </a:extLst>
            </p:cNvPr>
            <p:cNvPicPr>
              <a:picLocks noChangeAspect="1"/>
            </p:cNvPicPr>
            <p:nvPr/>
          </p:nvPicPr>
          <p:blipFill>
            <a:blip r:embed="rId7"/>
            <a:stretch>
              <a:fillRect/>
            </a:stretch>
          </p:blipFill>
          <p:spPr>
            <a:xfrm>
              <a:off x="5272143" y="5177806"/>
              <a:ext cx="3198703" cy="1543678"/>
            </a:xfrm>
            <a:prstGeom prst="rect">
              <a:avLst/>
            </a:prstGeom>
          </p:spPr>
        </p:pic>
        <p:pic>
          <p:nvPicPr>
            <p:cNvPr id="16" name="Picture 15">
              <a:extLst>
                <a:ext uri="{FF2B5EF4-FFF2-40B4-BE49-F238E27FC236}">
                  <a16:creationId xmlns:a16="http://schemas.microsoft.com/office/drawing/2014/main" id="{CED42640-3294-4525-A581-907AA34A2944}"/>
                </a:ext>
              </a:extLst>
            </p:cNvPr>
            <p:cNvPicPr>
              <a:picLocks noChangeAspect="1"/>
            </p:cNvPicPr>
            <p:nvPr/>
          </p:nvPicPr>
          <p:blipFill>
            <a:blip r:embed="rId8"/>
            <a:stretch>
              <a:fillRect/>
            </a:stretch>
          </p:blipFill>
          <p:spPr>
            <a:xfrm>
              <a:off x="8470846" y="5206283"/>
              <a:ext cx="3551005" cy="1543678"/>
            </a:xfrm>
            <a:prstGeom prst="rect">
              <a:avLst/>
            </a:prstGeom>
          </p:spPr>
        </p:pic>
      </p:grpSp>
    </p:spTree>
    <p:extLst>
      <p:ext uri="{BB962C8B-B14F-4D97-AF65-F5344CB8AC3E}">
        <p14:creationId xmlns:p14="http://schemas.microsoft.com/office/powerpoint/2010/main" val="190591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88297" y="0"/>
            <a:ext cx="7944614" cy="7817838"/>
            <a:chOff x="564297" y="0"/>
            <a:chExt cx="7944614" cy="7817838"/>
          </a:xfrm>
        </p:grpSpPr>
        <p:sp>
          <p:nvSpPr>
            <p:cNvPr id="28" name="Rectangle 27"/>
            <p:cNvSpPr/>
            <p:nvPr/>
          </p:nvSpPr>
          <p:spPr>
            <a:xfrm>
              <a:off x="564297" y="0"/>
              <a:ext cx="7944614" cy="7817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19531">
              <a:off x="3951020" y="284759"/>
              <a:ext cx="1575404" cy="133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C:\Users\LA\Application Data\SSH\temp\super-T0968s1-D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759" y="1979738"/>
              <a:ext cx="2610720" cy="16125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LA\Application Data\SSH\temp\super-T0958-D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2709"/>
            <a:stretch/>
          </p:blipFill>
          <p:spPr bwMode="auto">
            <a:xfrm>
              <a:off x="6184689" y="42259"/>
              <a:ext cx="2129961" cy="17021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6250" y="73271"/>
              <a:ext cx="1320642" cy="338554"/>
            </a:xfrm>
            <a:prstGeom prst="rect">
              <a:avLst/>
            </a:prstGeom>
            <a:noFill/>
          </p:spPr>
          <p:txBody>
            <a:bodyPr wrap="square" rtlCol="0">
              <a:spAutoFit/>
            </a:bodyPr>
            <a:lstStyle/>
            <a:p>
              <a:r>
                <a:rPr lang="en-US" sz="800" b="1" dirty="0"/>
                <a:t>T0955-D1 (FM/TBM)</a:t>
              </a:r>
            </a:p>
            <a:p>
              <a:r>
                <a:rPr lang="en-US" sz="800" dirty="0"/>
                <a:t>41 residues</a:t>
              </a:r>
              <a:endParaRPr lang="en-US" sz="800" b="1" dirty="0"/>
            </a:p>
          </p:txBody>
        </p:sp>
        <p:sp>
          <p:nvSpPr>
            <p:cNvPr id="8" name="TextBox 7"/>
            <p:cNvSpPr txBox="1"/>
            <p:nvPr/>
          </p:nvSpPr>
          <p:spPr>
            <a:xfrm>
              <a:off x="616251" y="461866"/>
              <a:ext cx="938098" cy="338554"/>
            </a:xfrm>
            <a:prstGeom prst="rect">
              <a:avLst/>
            </a:prstGeom>
            <a:noFill/>
          </p:spPr>
          <p:txBody>
            <a:bodyPr wrap="square" rtlCol="0">
              <a:spAutoFit/>
            </a:bodyPr>
            <a:lstStyle/>
            <a:p>
              <a:r>
                <a:rPr lang="en-US" sz="800" dirty="0"/>
                <a:t>TS441_2-D1 (219 models)</a:t>
              </a:r>
            </a:p>
          </p:txBody>
        </p:sp>
        <p:sp>
          <p:nvSpPr>
            <p:cNvPr id="9" name="TextBox 8"/>
            <p:cNvSpPr txBox="1"/>
            <p:nvPr/>
          </p:nvSpPr>
          <p:spPr>
            <a:xfrm>
              <a:off x="616251" y="791667"/>
              <a:ext cx="938098" cy="338554"/>
            </a:xfrm>
            <a:prstGeom prst="rect">
              <a:avLst/>
            </a:prstGeom>
            <a:noFill/>
          </p:spPr>
          <p:txBody>
            <a:bodyPr wrap="square" rtlCol="0">
              <a:spAutoFit/>
            </a:bodyPr>
            <a:lstStyle/>
            <a:p>
              <a:r>
                <a:rPr lang="en-US" sz="800" dirty="0"/>
                <a:t>0.98 Å over full sequence</a:t>
              </a:r>
            </a:p>
          </p:txBody>
        </p:sp>
        <p:pic>
          <p:nvPicPr>
            <p:cNvPr id="10" name="Picture 2" descr="C:\Users\LA\Application Data\SSH\temp\super-T095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542" t="6498" r="30049" b="2978"/>
            <a:stretch/>
          </p:blipFill>
          <p:spPr bwMode="auto">
            <a:xfrm>
              <a:off x="1620762" y="169034"/>
              <a:ext cx="1140982" cy="16187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16250" y="1131214"/>
              <a:ext cx="1244634" cy="461665"/>
            </a:xfrm>
            <a:prstGeom prst="rect">
              <a:avLst/>
            </a:prstGeom>
            <a:noFill/>
          </p:spPr>
          <p:txBody>
            <a:bodyPr wrap="square" rtlCol="0">
              <a:spAutoFit/>
            </a:bodyPr>
            <a:lstStyle/>
            <a:p>
              <a:r>
                <a:rPr lang="en-US" sz="800" dirty="0" err="1"/>
                <a:t>HHscore</a:t>
              </a:r>
              <a:r>
                <a:rPr lang="en-US" sz="800" dirty="0"/>
                <a:t> 19.46</a:t>
              </a:r>
            </a:p>
            <a:p>
              <a:r>
                <a:rPr lang="en-US" sz="800" dirty="0"/>
                <a:t>LGA 93.4</a:t>
              </a:r>
            </a:p>
            <a:p>
              <a:r>
                <a:rPr lang="en-US" sz="800" dirty="0"/>
                <a:t>Neff/L </a:t>
              </a:r>
              <a:r>
                <a:rPr lang="en-US" sz="800" dirty="0" err="1"/>
                <a:t>HHblits</a:t>
              </a:r>
              <a:r>
                <a:rPr lang="en-US" sz="800" dirty="0"/>
                <a:t> 0.02</a:t>
              </a:r>
            </a:p>
          </p:txBody>
        </p:sp>
        <p:sp>
          <p:nvSpPr>
            <p:cNvPr id="12" name="TextBox 11"/>
            <p:cNvSpPr txBox="1"/>
            <p:nvPr/>
          </p:nvSpPr>
          <p:spPr>
            <a:xfrm>
              <a:off x="5856101" y="73271"/>
              <a:ext cx="1218467" cy="338554"/>
            </a:xfrm>
            <a:prstGeom prst="rect">
              <a:avLst/>
            </a:prstGeom>
            <a:noFill/>
          </p:spPr>
          <p:txBody>
            <a:bodyPr wrap="square" rtlCol="0">
              <a:spAutoFit/>
            </a:bodyPr>
            <a:lstStyle/>
            <a:p>
              <a:r>
                <a:rPr lang="en-US" sz="800" b="1" dirty="0"/>
                <a:t>T0958-D1 (FM/TBM)</a:t>
              </a:r>
            </a:p>
            <a:p>
              <a:r>
                <a:rPr lang="en-US" sz="800" dirty="0"/>
                <a:t>77 residues</a:t>
              </a:r>
              <a:endParaRPr lang="en-US" sz="800" b="1" dirty="0"/>
            </a:p>
          </p:txBody>
        </p:sp>
        <p:sp>
          <p:nvSpPr>
            <p:cNvPr id="13" name="TextBox 12"/>
            <p:cNvSpPr txBox="1"/>
            <p:nvPr/>
          </p:nvSpPr>
          <p:spPr>
            <a:xfrm>
              <a:off x="5856101" y="464844"/>
              <a:ext cx="877285" cy="338554"/>
            </a:xfrm>
            <a:prstGeom prst="rect">
              <a:avLst/>
            </a:prstGeom>
            <a:noFill/>
          </p:spPr>
          <p:txBody>
            <a:bodyPr wrap="square" rtlCol="0">
              <a:spAutoFit/>
            </a:bodyPr>
            <a:lstStyle/>
            <a:p>
              <a:r>
                <a:rPr lang="en-US" sz="800" dirty="0"/>
                <a:t>TS431_1-D1 (32 models)</a:t>
              </a:r>
            </a:p>
          </p:txBody>
        </p:sp>
        <p:sp>
          <p:nvSpPr>
            <p:cNvPr id="14" name="TextBox 13"/>
            <p:cNvSpPr txBox="1"/>
            <p:nvPr/>
          </p:nvSpPr>
          <p:spPr>
            <a:xfrm>
              <a:off x="5856101" y="791667"/>
              <a:ext cx="877285" cy="338554"/>
            </a:xfrm>
            <a:prstGeom prst="rect">
              <a:avLst/>
            </a:prstGeom>
            <a:noFill/>
          </p:spPr>
          <p:txBody>
            <a:bodyPr wrap="square" rtlCol="0">
              <a:spAutoFit/>
            </a:bodyPr>
            <a:lstStyle/>
            <a:p>
              <a:r>
                <a:rPr lang="en-US" sz="800" dirty="0"/>
                <a:t>1.73 Å over full sequence</a:t>
              </a:r>
            </a:p>
          </p:txBody>
        </p:sp>
        <p:sp>
          <p:nvSpPr>
            <p:cNvPr id="15" name="TextBox 14"/>
            <p:cNvSpPr txBox="1"/>
            <p:nvPr/>
          </p:nvSpPr>
          <p:spPr>
            <a:xfrm>
              <a:off x="5856101" y="1165948"/>
              <a:ext cx="1163949" cy="461665"/>
            </a:xfrm>
            <a:prstGeom prst="rect">
              <a:avLst/>
            </a:prstGeom>
            <a:noFill/>
          </p:spPr>
          <p:txBody>
            <a:bodyPr wrap="square" rtlCol="0">
              <a:spAutoFit/>
            </a:bodyPr>
            <a:lstStyle/>
            <a:p>
              <a:r>
                <a:rPr lang="en-US" sz="800" dirty="0" err="1"/>
                <a:t>HHscore</a:t>
              </a:r>
              <a:r>
                <a:rPr lang="en-US" sz="800" dirty="0"/>
                <a:t> 48</a:t>
              </a:r>
            </a:p>
            <a:p>
              <a:r>
                <a:rPr lang="en-US" sz="800" dirty="0"/>
                <a:t>LGA 69</a:t>
              </a:r>
            </a:p>
            <a:p>
              <a:r>
                <a:rPr lang="en-US" sz="800" dirty="0"/>
                <a:t>Neff/L </a:t>
              </a:r>
              <a:r>
                <a:rPr lang="en-US" sz="800" dirty="0" err="1"/>
                <a:t>HHblits</a:t>
              </a:r>
              <a:r>
                <a:rPr lang="en-US" sz="800" dirty="0"/>
                <a:t> 0.39</a:t>
              </a:r>
            </a:p>
          </p:txBody>
        </p:sp>
        <p:sp>
          <p:nvSpPr>
            <p:cNvPr id="16" name="TextBox 15"/>
            <p:cNvSpPr txBox="1"/>
            <p:nvPr/>
          </p:nvSpPr>
          <p:spPr>
            <a:xfrm>
              <a:off x="606556" y="1943895"/>
              <a:ext cx="1302931" cy="338554"/>
            </a:xfrm>
            <a:prstGeom prst="rect">
              <a:avLst/>
            </a:prstGeom>
            <a:noFill/>
          </p:spPr>
          <p:txBody>
            <a:bodyPr wrap="square" rtlCol="0">
              <a:spAutoFit/>
            </a:bodyPr>
            <a:lstStyle/>
            <a:p>
              <a:r>
                <a:rPr lang="en-US" sz="800" b="1" dirty="0"/>
                <a:t>T0968s1-D1 (FM)</a:t>
              </a:r>
            </a:p>
            <a:p>
              <a:r>
                <a:rPr lang="en-US" sz="800" dirty="0"/>
                <a:t>118 residues</a:t>
              </a:r>
              <a:endParaRPr lang="en-US" sz="800" b="1" dirty="0"/>
            </a:p>
          </p:txBody>
        </p:sp>
        <p:sp>
          <p:nvSpPr>
            <p:cNvPr id="17" name="TextBox 16"/>
            <p:cNvSpPr txBox="1"/>
            <p:nvPr/>
          </p:nvSpPr>
          <p:spPr>
            <a:xfrm>
              <a:off x="606556" y="2327503"/>
              <a:ext cx="938098" cy="338554"/>
            </a:xfrm>
            <a:prstGeom prst="rect">
              <a:avLst/>
            </a:prstGeom>
            <a:noFill/>
          </p:spPr>
          <p:txBody>
            <a:bodyPr wrap="square" rtlCol="0">
              <a:spAutoFit/>
            </a:bodyPr>
            <a:lstStyle/>
            <a:p>
              <a:r>
                <a:rPr lang="en-US" sz="800" dirty="0"/>
                <a:t>TS222_3-D1 (48 models)</a:t>
              </a:r>
            </a:p>
          </p:txBody>
        </p:sp>
        <p:sp>
          <p:nvSpPr>
            <p:cNvPr id="18" name="TextBox 17"/>
            <p:cNvSpPr txBox="1"/>
            <p:nvPr/>
          </p:nvSpPr>
          <p:spPr>
            <a:xfrm>
              <a:off x="606556" y="2735561"/>
              <a:ext cx="938098" cy="338554"/>
            </a:xfrm>
            <a:prstGeom prst="rect">
              <a:avLst/>
            </a:prstGeom>
            <a:noFill/>
          </p:spPr>
          <p:txBody>
            <a:bodyPr wrap="square" rtlCol="0">
              <a:spAutoFit/>
            </a:bodyPr>
            <a:lstStyle/>
            <a:p>
              <a:r>
                <a:rPr lang="en-US" sz="800" dirty="0"/>
                <a:t>2.81 Å over full sequence</a:t>
              </a:r>
            </a:p>
          </p:txBody>
        </p:sp>
        <p:sp>
          <p:nvSpPr>
            <p:cNvPr id="19" name="TextBox 18"/>
            <p:cNvSpPr txBox="1"/>
            <p:nvPr/>
          </p:nvSpPr>
          <p:spPr>
            <a:xfrm>
              <a:off x="606556" y="3086745"/>
              <a:ext cx="1244634" cy="461665"/>
            </a:xfrm>
            <a:prstGeom prst="rect">
              <a:avLst/>
            </a:prstGeom>
            <a:noFill/>
          </p:spPr>
          <p:txBody>
            <a:bodyPr wrap="square" rtlCol="0">
              <a:spAutoFit/>
            </a:bodyPr>
            <a:lstStyle/>
            <a:p>
              <a:r>
                <a:rPr lang="en-US" sz="800" dirty="0" err="1"/>
                <a:t>HHscore</a:t>
              </a:r>
              <a:r>
                <a:rPr lang="en-US" sz="800" dirty="0"/>
                <a:t> 4.2  !</a:t>
              </a:r>
            </a:p>
            <a:p>
              <a:r>
                <a:rPr lang="en-US" sz="800" dirty="0"/>
                <a:t>LGA 48</a:t>
              </a:r>
            </a:p>
            <a:p>
              <a:r>
                <a:rPr lang="en-US" sz="800" dirty="0"/>
                <a:t>Neff/L </a:t>
              </a:r>
              <a:r>
                <a:rPr lang="en-US" sz="800" dirty="0" err="1"/>
                <a:t>HHblits</a:t>
              </a:r>
              <a:r>
                <a:rPr lang="en-US" sz="800" dirty="0"/>
                <a:t> 0.42</a:t>
              </a:r>
            </a:p>
          </p:txBody>
        </p:sp>
        <p:sp>
          <p:nvSpPr>
            <p:cNvPr id="20" name="Rectangle 19"/>
            <p:cNvSpPr/>
            <p:nvPr/>
          </p:nvSpPr>
          <p:spPr>
            <a:xfrm>
              <a:off x="3184329" y="803769"/>
              <a:ext cx="1019234" cy="338554"/>
            </a:xfrm>
            <a:prstGeom prst="rect">
              <a:avLst/>
            </a:prstGeom>
          </p:spPr>
          <p:txBody>
            <a:bodyPr wrap="square">
              <a:spAutoFit/>
            </a:bodyPr>
            <a:lstStyle/>
            <a:p>
              <a:r>
                <a:rPr lang="en-US" sz="800" dirty="0"/>
                <a:t>&lt; 2.3 Å over 85% of the sequence</a:t>
              </a:r>
            </a:p>
          </p:txBody>
        </p:sp>
        <p:sp>
          <p:nvSpPr>
            <p:cNvPr id="21" name="TextBox 20"/>
            <p:cNvSpPr txBox="1"/>
            <p:nvPr/>
          </p:nvSpPr>
          <p:spPr>
            <a:xfrm>
              <a:off x="3186882" y="73271"/>
              <a:ext cx="1113373" cy="338554"/>
            </a:xfrm>
            <a:prstGeom prst="rect">
              <a:avLst/>
            </a:prstGeom>
            <a:noFill/>
          </p:spPr>
          <p:txBody>
            <a:bodyPr wrap="square" rtlCol="0">
              <a:spAutoFit/>
            </a:bodyPr>
            <a:lstStyle/>
            <a:p>
              <a:r>
                <a:rPr lang="en-US" sz="800" b="1" dirty="0"/>
                <a:t>T0957s2-D1 (FM)</a:t>
              </a:r>
            </a:p>
            <a:p>
              <a:r>
                <a:rPr lang="en-US" sz="800" dirty="0"/>
                <a:t>154 residues</a:t>
              </a:r>
              <a:endParaRPr lang="en-US" sz="800" b="1" dirty="0"/>
            </a:p>
          </p:txBody>
        </p:sp>
        <p:sp>
          <p:nvSpPr>
            <p:cNvPr id="22" name="TextBox 21"/>
            <p:cNvSpPr txBox="1"/>
            <p:nvPr/>
          </p:nvSpPr>
          <p:spPr>
            <a:xfrm>
              <a:off x="3188733" y="1183240"/>
              <a:ext cx="1159100" cy="461665"/>
            </a:xfrm>
            <a:prstGeom prst="rect">
              <a:avLst/>
            </a:prstGeom>
            <a:noFill/>
          </p:spPr>
          <p:txBody>
            <a:bodyPr wrap="square" rtlCol="0">
              <a:spAutoFit/>
            </a:bodyPr>
            <a:lstStyle/>
            <a:p>
              <a:r>
                <a:rPr lang="en-US" sz="800" dirty="0" err="1"/>
                <a:t>HHscore</a:t>
              </a:r>
              <a:r>
                <a:rPr lang="en-US" sz="800" dirty="0"/>
                <a:t> 10.7</a:t>
              </a:r>
            </a:p>
            <a:p>
              <a:r>
                <a:rPr lang="en-US" sz="800" dirty="0"/>
                <a:t>LGA 51</a:t>
              </a:r>
            </a:p>
            <a:p>
              <a:r>
                <a:rPr lang="en-US" sz="800" dirty="0"/>
                <a:t>Neff/L </a:t>
              </a:r>
              <a:r>
                <a:rPr lang="en-US" sz="800" dirty="0" err="1"/>
                <a:t>HHblits</a:t>
              </a:r>
              <a:r>
                <a:rPr lang="en-US" sz="800" dirty="0"/>
                <a:t> 0.17</a:t>
              </a:r>
            </a:p>
          </p:txBody>
        </p:sp>
        <p:sp>
          <p:nvSpPr>
            <p:cNvPr id="23" name="TextBox 22"/>
            <p:cNvSpPr txBox="1"/>
            <p:nvPr/>
          </p:nvSpPr>
          <p:spPr>
            <a:xfrm>
              <a:off x="3188733" y="465561"/>
              <a:ext cx="1159100" cy="338554"/>
            </a:xfrm>
            <a:prstGeom prst="rect">
              <a:avLst/>
            </a:prstGeom>
            <a:noFill/>
          </p:spPr>
          <p:txBody>
            <a:bodyPr wrap="square" rtlCol="0">
              <a:spAutoFit/>
            </a:bodyPr>
            <a:lstStyle/>
            <a:p>
              <a:r>
                <a:rPr lang="en-US" sz="800" dirty="0"/>
                <a:t>TS043_5</a:t>
              </a:r>
            </a:p>
            <a:p>
              <a:r>
                <a:rPr lang="en-US" sz="800" dirty="0"/>
                <a:t>&amp; TS043_1</a:t>
              </a:r>
            </a:p>
          </p:txBody>
        </p:sp>
        <p:pic>
          <p:nvPicPr>
            <p:cNvPr id="29" name="Picture 2" descr="C:\Users\LA\Application Data\SSH\temp\super-T0968s2-D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1974" y="1827589"/>
              <a:ext cx="3092511" cy="191008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226577" y="1943895"/>
              <a:ext cx="1299554" cy="338554"/>
            </a:xfrm>
            <a:prstGeom prst="rect">
              <a:avLst/>
            </a:prstGeom>
            <a:noFill/>
          </p:spPr>
          <p:txBody>
            <a:bodyPr wrap="square" rtlCol="0">
              <a:spAutoFit/>
            </a:bodyPr>
            <a:lstStyle/>
            <a:p>
              <a:r>
                <a:rPr lang="en-US" sz="800" b="1" dirty="0"/>
                <a:t>T0968s2-D1 (FM)</a:t>
              </a:r>
            </a:p>
            <a:p>
              <a:r>
                <a:rPr lang="en-US" sz="800" dirty="0"/>
                <a:t>115 residues</a:t>
              </a:r>
              <a:endParaRPr lang="en-US" sz="800" b="1" dirty="0"/>
            </a:p>
          </p:txBody>
        </p:sp>
        <p:sp>
          <p:nvSpPr>
            <p:cNvPr id="31" name="TextBox 30"/>
            <p:cNvSpPr txBox="1"/>
            <p:nvPr/>
          </p:nvSpPr>
          <p:spPr>
            <a:xfrm>
              <a:off x="3226577" y="2346837"/>
              <a:ext cx="873630" cy="338554"/>
            </a:xfrm>
            <a:prstGeom prst="rect">
              <a:avLst/>
            </a:prstGeom>
            <a:noFill/>
          </p:spPr>
          <p:txBody>
            <a:bodyPr wrap="square" rtlCol="0">
              <a:spAutoFit/>
            </a:bodyPr>
            <a:lstStyle/>
            <a:p>
              <a:r>
                <a:rPr lang="en-US" sz="800" dirty="0"/>
                <a:t>TS043_1-D1 (12 models)</a:t>
              </a:r>
            </a:p>
          </p:txBody>
        </p:sp>
        <p:sp>
          <p:nvSpPr>
            <p:cNvPr id="32" name="TextBox 31"/>
            <p:cNvSpPr txBox="1"/>
            <p:nvPr/>
          </p:nvSpPr>
          <p:spPr>
            <a:xfrm>
              <a:off x="3226577" y="2732536"/>
              <a:ext cx="873630" cy="338554"/>
            </a:xfrm>
            <a:prstGeom prst="rect">
              <a:avLst/>
            </a:prstGeom>
            <a:noFill/>
          </p:spPr>
          <p:txBody>
            <a:bodyPr wrap="square" rtlCol="0">
              <a:spAutoFit/>
            </a:bodyPr>
            <a:lstStyle/>
            <a:p>
              <a:r>
                <a:rPr lang="en-US" sz="800" dirty="0"/>
                <a:t>2.33 Å over full sequence</a:t>
              </a:r>
            </a:p>
          </p:txBody>
        </p:sp>
        <p:sp>
          <p:nvSpPr>
            <p:cNvPr id="33" name="TextBox 32"/>
            <p:cNvSpPr txBox="1"/>
            <p:nvPr/>
          </p:nvSpPr>
          <p:spPr>
            <a:xfrm>
              <a:off x="3226577" y="3218852"/>
              <a:ext cx="1159100" cy="461665"/>
            </a:xfrm>
            <a:prstGeom prst="rect">
              <a:avLst/>
            </a:prstGeom>
            <a:noFill/>
          </p:spPr>
          <p:txBody>
            <a:bodyPr wrap="square" rtlCol="0">
              <a:spAutoFit/>
            </a:bodyPr>
            <a:lstStyle/>
            <a:p>
              <a:r>
                <a:rPr lang="en-US" sz="800" dirty="0" err="1"/>
                <a:t>HHscore</a:t>
              </a:r>
              <a:r>
                <a:rPr lang="en-US" sz="800" dirty="0"/>
                <a:t> 19</a:t>
              </a:r>
            </a:p>
            <a:p>
              <a:r>
                <a:rPr lang="en-US" sz="800" dirty="0"/>
                <a:t>LGA 50</a:t>
              </a:r>
            </a:p>
            <a:p>
              <a:r>
                <a:rPr lang="en-US" sz="800" dirty="0"/>
                <a:t>Neff/L </a:t>
              </a:r>
              <a:r>
                <a:rPr lang="en-US" sz="800" dirty="0" err="1"/>
                <a:t>HHblits</a:t>
              </a:r>
              <a:r>
                <a:rPr lang="en-US" sz="800" dirty="0"/>
                <a:t> 1.23</a:t>
              </a:r>
            </a:p>
          </p:txBody>
        </p:sp>
        <p:pic>
          <p:nvPicPr>
            <p:cNvPr id="34" name="Picture 3" descr="C:\Users\LA\Application Data\SSH\temp\super-T0970-D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4447"/>
            <a:stretch/>
          </p:blipFill>
          <p:spPr bwMode="auto">
            <a:xfrm>
              <a:off x="5804362" y="1774861"/>
              <a:ext cx="2644444" cy="190634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5856100" y="1943895"/>
              <a:ext cx="1304991" cy="338554"/>
            </a:xfrm>
            <a:prstGeom prst="rect">
              <a:avLst/>
            </a:prstGeom>
            <a:noFill/>
          </p:spPr>
          <p:txBody>
            <a:bodyPr wrap="square" rtlCol="0">
              <a:spAutoFit/>
            </a:bodyPr>
            <a:lstStyle/>
            <a:p>
              <a:r>
                <a:rPr lang="en-US" sz="800" b="1" dirty="0"/>
                <a:t>T0970-D1 (FM/TBM)</a:t>
              </a:r>
            </a:p>
            <a:p>
              <a:r>
                <a:rPr lang="en-US" sz="800" dirty="0"/>
                <a:t>96 residues</a:t>
              </a:r>
              <a:endParaRPr lang="en-US" sz="800" b="1" dirty="0"/>
            </a:p>
          </p:txBody>
        </p:sp>
        <p:sp>
          <p:nvSpPr>
            <p:cNvPr id="36" name="TextBox 35"/>
            <p:cNvSpPr txBox="1"/>
            <p:nvPr/>
          </p:nvSpPr>
          <p:spPr>
            <a:xfrm>
              <a:off x="5856101" y="2346837"/>
              <a:ext cx="877285" cy="461665"/>
            </a:xfrm>
            <a:prstGeom prst="rect">
              <a:avLst/>
            </a:prstGeom>
            <a:noFill/>
          </p:spPr>
          <p:txBody>
            <a:bodyPr wrap="square" rtlCol="0">
              <a:spAutoFit/>
            </a:bodyPr>
            <a:lstStyle/>
            <a:p>
              <a:r>
                <a:rPr lang="en-US" sz="800" dirty="0"/>
                <a:t>TS043_2-D1</a:t>
              </a:r>
            </a:p>
            <a:p>
              <a:r>
                <a:rPr lang="en-US" sz="800" dirty="0"/>
                <a:t>(5 models plus 4 from TS347)</a:t>
              </a:r>
            </a:p>
          </p:txBody>
        </p:sp>
        <p:sp>
          <p:nvSpPr>
            <p:cNvPr id="37" name="TextBox 36"/>
            <p:cNvSpPr txBox="1"/>
            <p:nvPr/>
          </p:nvSpPr>
          <p:spPr>
            <a:xfrm>
              <a:off x="5856101" y="2827563"/>
              <a:ext cx="1034818" cy="338554"/>
            </a:xfrm>
            <a:prstGeom prst="rect">
              <a:avLst/>
            </a:prstGeom>
            <a:noFill/>
          </p:spPr>
          <p:txBody>
            <a:bodyPr wrap="square" rtlCol="0">
              <a:spAutoFit/>
            </a:bodyPr>
            <a:lstStyle/>
            <a:p>
              <a:r>
                <a:rPr lang="en-US" sz="800" dirty="0"/>
                <a:t>2.78 Å over 89% of sequence</a:t>
              </a:r>
            </a:p>
          </p:txBody>
        </p:sp>
        <p:sp>
          <p:nvSpPr>
            <p:cNvPr id="38" name="TextBox 37"/>
            <p:cNvSpPr txBox="1"/>
            <p:nvPr/>
          </p:nvSpPr>
          <p:spPr>
            <a:xfrm>
              <a:off x="5856101" y="3169394"/>
              <a:ext cx="1163949" cy="461665"/>
            </a:xfrm>
            <a:prstGeom prst="rect">
              <a:avLst/>
            </a:prstGeom>
            <a:noFill/>
          </p:spPr>
          <p:txBody>
            <a:bodyPr wrap="square" rtlCol="0">
              <a:spAutoFit/>
            </a:bodyPr>
            <a:lstStyle/>
            <a:p>
              <a:r>
                <a:rPr lang="en-US" sz="800" dirty="0" err="1"/>
                <a:t>HHscore</a:t>
              </a:r>
              <a:r>
                <a:rPr lang="en-US" sz="800" dirty="0"/>
                <a:t> 17</a:t>
              </a:r>
            </a:p>
            <a:p>
              <a:r>
                <a:rPr lang="en-US" sz="800" dirty="0"/>
                <a:t>LGA 67</a:t>
              </a:r>
            </a:p>
            <a:p>
              <a:r>
                <a:rPr lang="en-US" sz="800" dirty="0"/>
                <a:t>Neff/L </a:t>
              </a:r>
              <a:r>
                <a:rPr lang="en-US" sz="800" dirty="0" err="1"/>
                <a:t>HHblits</a:t>
              </a:r>
              <a:r>
                <a:rPr lang="en-US" sz="800" dirty="0"/>
                <a:t> 1.61</a:t>
              </a:r>
            </a:p>
          </p:txBody>
        </p:sp>
        <p:pic>
          <p:nvPicPr>
            <p:cNvPr id="39" name="Picture 5" descr="C:\Users\LA\Application Data\SSH\temp\super-T1008-D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57575" y="3860305"/>
              <a:ext cx="3047379" cy="188220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LA\Application Data\SSH\temp\super-T1001-D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597128">
              <a:off x="707102" y="3953206"/>
              <a:ext cx="2739081" cy="1689315"/>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606556" y="3897872"/>
              <a:ext cx="938098" cy="338554"/>
            </a:xfrm>
            <a:prstGeom prst="rect">
              <a:avLst/>
            </a:prstGeom>
            <a:noFill/>
          </p:spPr>
          <p:txBody>
            <a:bodyPr wrap="square" rtlCol="0">
              <a:spAutoFit/>
            </a:bodyPr>
            <a:lstStyle/>
            <a:p>
              <a:r>
                <a:rPr lang="en-US" sz="800" b="1" dirty="0"/>
                <a:t>T1001 (FM)</a:t>
              </a:r>
            </a:p>
            <a:p>
              <a:r>
                <a:rPr lang="en-US" sz="800" dirty="0"/>
                <a:t>139 residues</a:t>
              </a:r>
              <a:endParaRPr lang="en-US" sz="800" b="1" dirty="0"/>
            </a:p>
          </p:txBody>
        </p:sp>
        <p:sp>
          <p:nvSpPr>
            <p:cNvPr id="42" name="TextBox 41"/>
            <p:cNvSpPr txBox="1"/>
            <p:nvPr/>
          </p:nvSpPr>
          <p:spPr>
            <a:xfrm>
              <a:off x="606556" y="4289161"/>
              <a:ext cx="938098" cy="338554"/>
            </a:xfrm>
            <a:prstGeom prst="rect">
              <a:avLst/>
            </a:prstGeom>
            <a:noFill/>
          </p:spPr>
          <p:txBody>
            <a:bodyPr wrap="square" rtlCol="0">
              <a:spAutoFit/>
            </a:bodyPr>
            <a:lstStyle/>
            <a:p>
              <a:r>
                <a:rPr lang="en-US" sz="800" dirty="0"/>
                <a:t>TS222_4-D1 (106 models)</a:t>
              </a:r>
            </a:p>
          </p:txBody>
        </p:sp>
        <p:sp>
          <p:nvSpPr>
            <p:cNvPr id="43" name="TextBox 42"/>
            <p:cNvSpPr txBox="1"/>
            <p:nvPr/>
          </p:nvSpPr>
          <p:spPr>
            <a:xfrm>
              <a:off x="606556" y="4674859"/>
              <a:ext cx="938098" cy="338554"/>
            </a:xfrm>
            <a:prstGeom prst="rect">
              <a:avLst/>
            </a:prstGeom>
            <a:noFill/>
          </p:spPr>
          <p:txBody>
            <a:bodyPr wrap="square" rtlCol="0">
              <a:spAutoFit/>
            </a:bodyPr>
            <a:lstStyle/>
            <a:p>
              <a:r>
                <a:rPr lang="en-US" sz="800" dirty="0"/>
                <a:t>2.32 Å over full sequence</a:t>
              </a:r>
            </a:p>
          </p:txBody>
        </p:sp>
        <p:sp>
          <p:nvSpPr>
            <p:cNvPr id="44" name="TextBox 43"/>
            <p:cNvSpPr txBox="1"/>
            <p:nvPr/>
          </p:nvSpPr>
          <p:spPr>
            <a:xfrm>
              <a:off x="606556" y="5161175"/>
              <a:ext cx="1244634" cy="461665"/>
            </a:xfrm>
            <a:prstGeom prst="rect">
              <a:avLst/>
            </a:prstGeom>
            <a:noFill/>
          </p:spPr>
          <p:txBody>
            <a:bodyPr wrap="square" rtlCol="0">
              <a:spAutoFit/>
            </a:bodyPr>
            <a:lstStyle/>
            <a:p>
              <a:r>
                <a:rPr lang="en-US" sz="800" dirty="0" err="1"/>
                <a:t>HHscore</a:t>
              </a:r>
              <a:r>
                <a:rPr lang="en-US" sz="800" dirty="0"/>
                <a:t> 11</a:t>
              </a:r>
            </a:p>
            <a:p>
              <a:r>
                <a:rPr lang="en-US" sz="800" dirty="0"/>
                <a:t>LGA 55</a:t>
              </a:r>
            </a:p>
            <a:p>
              <a:r>
                <a:rPr lang="en-US" sz="800" dirty="0"/>
                <a:t>Neff/L </a:t>
              </a:r>
              <a:r>
                <a:rPr lang="en-US" sz="800" dirty="0" err="1"/>
                <a:t>HHblits</a:t>
              </a:r>
              <a:r>
                <a:rPr lang="en-US" sz="800" dirty="0"/>
                <a:t> 0.04</a:t>
              </a:r>
            </a:p>
          </p:txBody>
        </p:sp>
        <p:sp>
          <p:nvSpPr>
            <p:cNvPr id="45" name="TextBox 44"/>
            <p:cNvSpPr txBox="1"/>
            <p:nvPr/>
          </p:nvSpPr>
          <p:spPr>
            <a:xfrm>
              <a:off x="3226588" y="3897872"/>
              <a:ext cx="1382975" cy="338554"/>
            </a:xfrm>
            <a:prstGeom prst="rect">
              <a:avLst/>
            </a:prstGeom>
            <a:noFill/>
          </p:spPr>
          <p:txBody>
            <a:bodyPr wrap="square" rtlCol="0">
              <a:spAutoFit/>
            </a:bodyPr>
            <a:lstStyle/>
            <a:p>
              <a:r>
                <a:rPr lang="en-US" sz="800" b="1" dirty="0"/>
                <a:t>T1008 (FM/TBM)</a:t>
              </a:r>
            </a:p>
            <a:p>
              <a:r>
                <a:rPr lang="en-US" sz="800" dirty="0"/>
                <a:t>77 residues</a:t>
              </a:r>
              <a:endParaRPr lang="en-US" sz="800" b="1" dirty="0"/>
            </a:p>
          </p:txBody>
        </p:sp>
        <p:sp>
          <p:nvSpPr>
            <p:cNvPr id="46" name="TextBox 45"/>
            <p:cNvSpPr txBox="1"/>
            <p:nvPr/>
          </p:nvSpPr>
          <p:spPr>
            <a:xfrm>
              <a:off x="3226588" y="4289161"/>
              <a:ext cx="873630" cy="338554"/>
            </a:xfrm>
            <a:prstGeom prst="rect">
              <a:avLst/>
            </a:prstGeom>
            <a:noFill/>
          </p:spPr>
          <p:txBody>
            <a:bodyPr wrap="square" rtlCol="0">
              <a:spAutoFit/>
            </a:bodyPr>
            <a:lstStyle/>
            <a:p>
              <a:r>
                <a:rPr lang="en-US" sz="800" dirty="0"/>
                <a:t>TS281_1-D1 (126 models)</a:t>
              </a:r>
            </a:p>
          </p:txBody>
        </p:sp>
        <p:sp>
          <p:nvSpPr>
            <p:cNvPr id="47" name="TextBox 46"/>
            <p:cNvSpPr txBox="1"/>
            <p:nvPr/>
          </p:nvSpPr>
          <p:spPr>
            <a:xfrm>
              <a:off x="3226588" y="4674859"/>
              <a:ext cx="873630" cy="338554"/>
            </a:xfrm>
            <a:prstGeom prst="rect">
              <a:avLst/>
            </a:prstGeom>
            <a:noFill/>
          </p:spPr>
          <p:txBody>
            <a:bodyPr wrap="square" rtlCol="0">
              <a:spAutoFit/>
            </a:bodyPr>
            <a:lstStyle/>
            <a:p>
              <a:r>
                <a:rPr lang="en-US" sz="800" dirty="0"/>
                <a:t>1.14 Å over full sequence</a:t>
              </a:r>
            </a:p>
          </p:txBody>
        </p:sp>
        <p:sp>
          <p:nvSpPr>
            <p:cNvPr id="48" name="TextBox 47"/>
            <p:cNvSpPr txBox="1"/>
            <p:nvPr/>
          </p:nvSpPr>
          <p:spPr>
            <a:xfrm>
              <a:off x="3226588" y="5161175"/>
              <a:ext cx="1159100" cy="461665"/>
            </a:xfrm>
            <a:prstGeom prst="rect">
              <a:avLst/>
            </a:prstGeom>
            <a:noFill/>
          </p:spPr>
          <p:txBody>
            <a:bodyPr wrap="square" rtlCol="0">
              <a:spAutoFit/>
            </a:bodyPr>
            <a:lstStyle/>
            <a:p>
              <a:r>
                <a:rPr lang="en-US" sz="800" dirty="0" err="1"/>
                <a:t>HHscore</a:t>
              </a:r>
              <a:r>
                <a:rPr lang="en-US" sz="800" dirty="0"/>
                <a:t> 61</a:t>
              </a:r>
            </a:p>
            <a:p>
              <a:r>
                <a:rPr lang="en-US" sz="800" dirty="0"/>
                <a:t>LGA 74</a:t>
              </a:r>
            </a:p>
            <a:p>
              <a:r>
                <a:rPr lang="en-US" sz="800" dirty="0"/>
                <a:t>Neff/L </a:t>
              </a:r>
              <a:r>
                <a:rPr lang="en-US" sz="800" dirty="0" err="1"/>
                <a:t>HHblits</a:t>
              </a:r>
              <a:r>
                <a:rPr lang="en-US" sz="800" dirty="0"/>
                <a:t> 0.01</a:t>
              </a:r>
            </a:p>
          </p:txBody>
        </p:sp>
        <p:pic>
          <p:nvPicPr>
            <p:cNvPr id="50" name="Picture 6" descr="C:\Users\LA\Application Data\SSH\temp\super-T1019s1-D1.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731" t="11986" r="26975" b="14205"/>
            <a:stretch/>
          </p:blipFill>
          <p:spPr bwMode="auto">
            <a:xfrm>
              <a:off x="6578688" y="3930048"/>
              <a:ext cx="1761189" cy="1596399"/>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5858179" y="3897872"/>
              <a:ext cx="1382975" cy="338554"/>
            </a:xfrm>
            <a:prstGeom prst="rect">
              <a:avLst/>
            </a:prstGeom>
            <a:noFill/>
          </p:spPr>
          <p:txBody>
            <a:bodyPr wrap="square" rtlCol="0">
              <a:spAutoFit/>
            </a:bodyPr>
            <a:lstStyle/>
            <a:p>
              <a:r>
                <a:rPr lang="en-US" sz="800" b="1" dirty="0"/>
                <a:t>T1019s1-D1 (FM/TBM)</a:t>
              </a:r>
            </a:p>
            <a:p>
              <a:r>
                <a:rPr lang="en-US" sz="800" dirty="0"/>
                <a:t>58 residues</a:t>
              </a:r>
              <a:endParaRPr lang="en-US" sz="800" b="1" dirty="0"/>
            </a:p>
          </p:txBody>
        </p:sp>
        <p:sp>
          <p:nvSpPr>
            <p:cNvPr id="52" name="TextBox 51"/>
            <p:cNvSpPr txBox="1"/>
            <p:nvPr/>
          </p:nvSpPr>
          <p:spPr>
            <a:xfrm>
              <a:off x="5858179" y="4310376"/>
              <a:ext cx="877285" cy="338554"/>
            </a:xfrm>
            <a:prstGeom prst="rect">
              <a:avLst/>
            </a:prstGeom>
            <a:noFill/>
          </p:spPr>
          <p:txBody>
            <a:bodyPr wrap="square" rtlCol="0">
              <a:spAutoFit/>
            </a:bodyPr>
            <a:lstStyle/>
            <a:p>
              <a:r>
                <a:rPr lang="en-US" sz="800" dirty="0"/>
                <a:t>TS043_2-D1 (85 models)</a:t>
              </a:r>
            </a:p>
          </p:txBody>
        </p:sp>
        <p:sp>
          <p:nvSpPr>
            <p:cNvPr id="53" name="TextBox 52"/>
            <p:cNvSpPr txBox="1"/>
            <p:nvPr/>
          </p:nvSpPr>
          <p:spPr>
            <a:xfrm>
              <a:off x="5858179" y="4732961"/>
              <a:ext cx="877285" cy="338554"/>
            </a:xfrm>
            <a:prstGeom prst="rect">
              <a:avLst/>
            </a:prstGeom>
            <a:noFill/>
          </p:spPr>
          <p:txBody>
            <a:bodyPr wrap="square" rtlCol="0">
              <a:spAutoFit/>
            </a:bodyPr>
            <a:lstStyle/>
            <a:p>
              <a:r>
                <a:rPr lang="en-US" sz="800" dirty="0"/>
                <a:t>1.7 Å over full sequence</a:t>
              </a:r>
            </a:p>
          </p:txBody>
        </p:sp>
        <p:sp>
          <p:nvSpPr>
            <p:cNvPr id="54" name="TextBox 53"/>
            <p:cNvSpPr txBox="1"/>
            <p:nvPr/>
          </p:nvSpPr>
          <p:spPr>
            <a:xfrm>
              <a:off x="5858178" y="5113289"/>
              <a:ext cx="1163949" cy="461665"/>
            </a:xfrm>
            <a:prstGeom prst="rect">
              <a:avLst/>
            </a:prstGeom>
            <a:noFill/>
          </p:spPr>
          <p:txBody>
            <a:bodyPr wrap="square" rtlCol="0">
              <a:spAutoFit/>
            </a:bodyPr>
            <a:lstStyle/>
            <a:p>
              <a:r>
                <a:rPr lang="en-US" sz="800" dirty="0" err="1"/>
                <a:t>HHscore</a:t>
              </a:r>
              <a:r>
                <a:rPr lang="en-US" sz="800" dirty="0"/>
                <a:t> 48</a:t>
              </a:r>
            </a:p>
            <a:p>
              <a:r>
                <a:rPr lang="en-US" sz="800" dirty="0"/>
                <a:t>LGA 54</a:t>
              </a:r>
            </a:p>
            <a:p>
              <a:r>
                <a:rPr lang="en-US" sz="800" dirty="0"/>
                <a:t>Neff/L </a:t>
              </a:r>
              <a:r>
                <a:rPr lang="en-US" sz="800" dirty="0" err="1"/>
                <a:t>HHblits</a:t>
              </a:r>
              <a:r>
                <a:rPr lang="en-US" sz="800" dirty="0"/>
                <a:t> 10.26</a:t>
              </a:r>
            </a:p>
          </p:txBody>
        </p:sp>
        <p:pic>
          <p:nvPicPr>
            <p:cNvPr id="55" name="Picture 5" descr="C:\Users\LA\Application Data\SSH\temp\super-T0990-D1.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985" t="8897" r="28310" b="9467"/>
            <a:stretch/>
          </p:blipFill>
          <p:spPr bwMode="auto">
            <a:xfrm>
              <a:off x="4027792" y="5916202"/>
              <a:ext cx="1672070" cy="166278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Users\LA\Application Data\SSH\temp\super-T1021s3-D2.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6014" t="14559" r="19126" b="10338"/>
            <a:stretch/>
          </p:blipFill>
          <p:spPr bwMode="auto">
            <a:xfrm rot="5693982">
              <a:off x="1173153" y="6079565"/>
              <a:ext cx="1834910" cy="154928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617697" y="5916467"/>
              <a:ext cx="1459262" cy="338554"/>
            </a:xfrm>
            <a:prstGeom prst="rect">
              <a:avLst/>
            </a:prstGeom>
            <a:noFill/>
          </p:spPr>
          <p:txBody>
            <a:bodyPr wrap="square" rtlCol="0">
              <a:spAutoFit/>
            </a:bodyPr>
            <a:lstStyle/>
            <a:p>
              <a:r>
                <a:rPr lang="en-US" sz="800" b="1" dirty="0"/>
                <a:t>T1021s3-D2 (FM)</a:t>
              </a:r>
            </a:p>
            <a:p>
              <a:r>
                <a:rPr lang="en-US" sz="800" dirty="0"/>
                <a:t>101 residues</a:t>
              </a:r>
              <a:endParaRPr lang="en-US" sz="800" b="1" dirty="0"/>
            </a:p>
          </p:txBody>
        </p:sp>
        <p:sp>
          <p:nvSpPr>
            <p:cNvPr id="58" name="TextBox 57"/>
            <p:cNvSpPr txBox="1"/>
            <p:nvPr/>
          </p:nvSpPr>
          <p:spPr>
            <a:xfrm>
              <a:off x="617698" y="6307756"/>
              <a:ext cx="938098" cy="338554"/>
            </a:xfrm>
            <a:prstGeom prst="rect">
              <a:avLst/>
            </a:prstGeom>
            <a:noFill/>
          </p:spPr>
          <p:txBody>
            <a:bodyPr wrap="square" rtlCol="0">
              <a:spAutoFit/>
            </a:bodyPr>
            <a:lstStyle/>
            <a:p>
              <a:r>
                <a:rPr lang="en-US" sz="800" dirty="0"/>
                <a:t>TS043_3-D2</a:t>
              </a:r>
            </a:p>
            <a:p>
              <a:r>
                <a:rPr lang="en-US" sz="800" dirty="0"/>
                <a:t>(3 models)</a:t>
              </a:r>
            </a:p>
          </p:txBody>
        </p:sp>
        <p:sp>
          <p:nvSpPr>
            <p:cNvPr id="59" name="TextBox 58"/>
            <p:cNvSpPr txBox="1"/>
            <p:nvPr/>
          </p:nvSpPr>
          <p:spPr>
            <a:xfrm>
              <a:off x="617697" y="6693454"/>
              <a:ext cx="1072596" cy="338554"/>
            </a:xfrm>
            <a:prstGeom prst="rect">
              <a:avLst/>
            </a:prstGeom>
            <a:noFill/>
          </p:spPr>
          <p:txBody>
            <a:bodyPr wrap="square" rtlCol="0">
              <a:spAutoFit/>
            </a:bodyPr>
            <a:lstStyle/>
            <a:p>
              <a:r>
                <a:rPr lang="en-US" sz="800" dirty="0"/>
                <a:t>1.65 Å over 95% of the sequence </a:t>
              </a:r>
            </a:p>
          </p:txBody>
        </p:sp>
        <p:sp>
          <p:nvSpPr>
            <p:cNvPr id="60" name="TextBox 59"/>
            <p:cNvSpPr txBox="1"/>
            <p:nvPr/>
          </p:nvSpPr>
          <p:spPr>
            <a:xfrm>
              <a:off x="617697" y="7046277"/>
              <a:ext cx="1244634" cy="461665"/>
            </a:xfrm>
            <a:prstGeom prst="rect">
              <a:avLst/>
            </a:prstGeom>
            <a:noFill/>
          </p:spPr>
          <p:txBody>
            <a:bodyPr wrap="square" rtlCol="0">
              <a:spAutoFit/>
            </a:bodyPr>
            <a:lstStyle/>
            <a:p>
              <a:r>
                <a:rPr lang="en-US" sz="800" dirty="0" err="1"/>
                <a:t>HHscore</a:t>
              </a:r>
              <a:r>
                <a:rPr lang="en-US" sz="800" dirty="0"/>
                <a:t> 3.6</a:t>
              </a:r>
            </a:p>
            <a:p>
              <a:r>
                <a:rPr lang="en-US" sz="800" dirty="0"/>
                <a:t>LGA 55</a:t>
              </a:r>
            </a:p>
            <a:p>
              <a:r>
                <a:rPr lang="en-US" sz="800" dirty="0"/>
                <a:t>Neff/L </a:t>
              </a:r>
              <a:r>
                <a:rPr lang="en-US" sz="800" dirty="0" err="1"/>
                <a:t>HHblits</a:t>
              </a:r>
              <a:r>
                <a:rPr lang="en-US" sz="800" dirty="0"/>
                <a:t> 0.47</a:t>
              </a:r>
            </a:p>
          </p:txBody>
        </p:sp>
        <p:sp>
          <p:nvSpPr>
            <p:cNvPr id="61" name="TextBox 60"/>
            <p:cNvSpPr txBox="1"/>
            <p:nvPr/>
          </p:nvSpPr>
          <p:spPr>
            <a:xfrm>
              <a:off x="3226587" y="5916467"/>
              <a:ext cx="1358979" cy="338554"/>
            </a:xfrm>
            <a:prstGeom prst="rect">
              <a:avLst/>
            </a:prstGeom>
            <a:noFill/>
          </p:spPr>
          <p:txBody>
            <a:bodyPr wrap="square" rtlCol="0">
              <a:spAutoFit/>
            </a:bodyPr>
            <a:lstStyle/>
            <a:p>
              <a:r>
                <a:rPr lang="en-US" sz="800" b="1" dirty="0"/>
                <a:t>T0990-D1 (FM)</a:t>
              </a:r>
            </a:p>
            <a:p>
              <a:r>
                <a:rPr lang="en-US" sz="800" dirty="0"/>
                <a:t>76 residues</a:t>
              </a:r>
            </a:p>
          </p:txBody>
        </p:sp>
        <p:sp>
          <p:nvSpPr>
            <p:cNvPr id="62" name="TextBox 61"/>
            <p:cNvSpPr txBox="1"/>
            <p:nvPr/>
          </p:nvSpPr>
          <p:spPr>
            <a:xfrm>
              <a:off x="3226588" y="6346524"/>
              <a:ext cx="873630" cy="338554"/>
            </a:xfrm>
            <a:prstGeom prst="rect">
              <a:avLst/>
            </a:prstGeom>
            <a:noFill/>
          </p:spPr>
          <p:txBody>
            <a:bodyPr wrap="square" rtlCol="0">
              <a:spAutoFit/>
            </a:bodyPr>
            <a:lstStyle/>
            <a:p>
              <a:r>
                <a:rPr lang="en-US" sz="800" dirty="0"/>
                <a:t>TS274_2-D1 (118 models)</a:t>
              </a:r>
            </a:p>
          </p:txBody>
        </p:sp>
        <p:sp>
          <p:nvSpPr>
            <p:cNvPr id="63" name="TextBox 62"/>
            <p:cNvSpPr txBox="1"/>
            <p:nvPr/>
          </p:nvSpPr>
          <p:spPr>
            <a:xfrm>
              <a:off x="3226588" y="6732223"/>
              <a:ext cx="873630" cy="338554"/>
            </a:xfrm>
            <a:prstGeom prst="rect">
              <a:avLst/>
            </a:prstGeom>
            <a:noFill/>
          </p:spPr>
          <p:txBody>
            <a:bodyPr wrap="square" rtlCol="0">
              <a:spAutoFit/>
            </a:bodyPr>
            <a:lstStyle/>
            <a:p>
              <a:r>
                <a:rPr lang="en-US" sz="800" dirty="0"/>
                <a:t>1.6 Å over 95% of sequence</a:t>
              </a:r>
            </a:p>
          </p:txBody>
        </p:sp>
        <p:sp>
          <p:nvSpPr>
            <p:cNvPr id="64" name="TextBox 63"/>
            <p:cNvSpPr txBox="1"/>
            <p:nvPr/>
          </p:nvSpPr>
          <p:spPr>
            <a:xfrm>
              <a:off x="3226588" y="7082494"/>
              <a:ext cx="1159100" cy="461665"/>
            </a:xfrm>
            <a:prstGeom prst="rect">
              <a:avLst/>
            </a:prstGeom>
            <a:noFill/>
          </p:spPr>
          <p:txBody>
            <a:bodyPr wrap="square" rtlCol="0">
              <a:spAutoFit/>
            </a:bodyPr>
            <a:lstStyle/>
            <a:p>
              <a:r>
                <a:rPr lang="en-US" sz="800" dirty="0" err="1"/>
                <a:t>HHscore</a:t>
              </a:r>
              <a:r>
                <a:rPr lang="en-US" sz="800" dirty="0"/>
                <a:t> 2.4 !</a:t>
              </a:r>
            </a:p>
            <a:p>
              <a:r>
                <a:rPr lang="en-US" sz="800" dirty="0"/>
                <a:t>LGA 56</a:t>
              </a:r>
            </a:p>
            <a:p>
              <a:r>
                <a:rPr lang="en-US" sz="800" dirty="0"/>
                <a:t>Neff/L </a:t>
              </a:r>
              <a:r>
                <a:rPr lang="en-US" sz="800" dirty="0" err="1"/>
                <a:t>HHblits</a:t>
              </a:r>
              <a:r>
                <a:rPr lang="en-US" sz="800" dirty="0"/>
                <a:t> 0.51</a:t>
              </a:r>
            </a:p>
          </p:txBody>
        </p:sp>
        <p:pic>
          <p:nvPicPr>
            <p:cNvPr id="65" name="Picture 4" descr="C:\Users\LA\Application Data\SSH\temp\super-T0992-D1.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5211" r="29718" b="10550"/>
            <a:stretch/>
          </p:blipFill>
          <p:spPr bwMode="auto">
            <a:xfrm>
              <a:off x="6822238" y="5842872"/>
              <a:ext cx="1475380" cy="1805932"/>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5881493" y="5916467"/>
              <a:ext cx="1364664" cy="338554"/>
            </a:xfrm>
            <a:prstGeom prst="rect">
              <a:avLst/>
            </a:prstGeom>
            <a:noFill/>
          </p:spPr>
          <p:txBody>
            <a:bodyPr wrap="square" rtlCol="0">
              <a:spAutoFit/>
            </a:bodyPr>
            <a:lstStyle/>
            <a:p>
              <a:r>
                <a:rPr lang="en-US" sz="800" b="1" dirty="0"/>
                <a:t>T0992-D1 (FM/TBM)</a:t>
              </a:r>
            </a:p>
            <a:p>
              <a:r>
                <a:rPr lang="en-US" sz="800" dirty="0"/>
                <a:t>107 residues</a:t>
              </a:r>
            </a:p>
          </p:txBody>
        </p:sp>
        <p:sp>
          <p:nvSpPr>
            <p:cNvPr id="67" name="TextBox 66"/>
            <p:cNvSpPr txBox="1"/>
            <p:nvPr/>
          </p:nvSpPr>
          <p:spPr>
            <a:xfrm>
              <a:off x="5881493" y="6329189"/>
              <a:ext cx="877285" cy="338554"/>
            </a:xfrm>
            <a:prstGeom prst="rect">
              <a:avLst/>
            </a:prstGeom>
            <a:noFill/>
          </p:spPr>
          <p:txBody>
            <a:bodyPr wrap="square" rtlCol="0">
              <a:spAutoFit/>
            </a:bodyPr>
            <a:lstStyle/>
            <a:p>
              <a:r>
                <a:rPr lang="en-US" sz="800" dirty="0"/>
                <a:t>TS274_2-D1 (118 models)</a:t>
              </a:r>
            </a:p>
          </p:txBody>
        </p:sp>
        <p:sp>
          <p:nvSpPr>
            <p:cNvPr id="68" name="TextBox 67"/>
            <p:cNvSpPr txBox="1"/>
            <p:nvPr/>
          </p:nvSpPr>
          <p:spPr>
            <a:xfrm>
              <a:off x="5881493" y="6714889"/>
              <a:ext cx="877285" cy="338554"/>
            </a:xfrm>
            <a:prstGeom prst="rect">
              <a:avLst/>
            </a:prstGeom>
            <a:noFill/>
          </p:spPr>
          <p:txBody>
            <a:bodyPr wrap="square" rtlCol="0">
              <a:spAutoFit/>
            </a:bodyPr>
            <a:lstStyle/>
            <a:p>
              <a:r>
                <a:rPr lang="en-US" sz="800" dirty="0"/>
                <a:t>1.6 Å over 95% of sequence</a:t>
              </a:r>
            </a:p>
          </p:txBody>
        </p:sp>
        <p:sp>
          <p:nvSpPr>
            <p:cNvPr id="69" name="TextBox 68"/>
            <p:cNvSpPr txBox="1"/>
            <p:nvPr/>
          </p:nvSpPr>
          <p:spPr>
            <a:xfrm>
              <a:off x="5881493" y="7065159"/>
              <a:ext cx="1163949" cy="461665"/>
            </a:xfrm>
            <a:prstGeom prst="rect">
              <a:avLst/>
            </a:prstGeom>
            <a:noFill/>
          </p:spPr>
          <p:txBody>
            <a:bodyPr wrap="square" rtlCol="0">
              <a:spAutoFit/>
            </a:bodyPr>
            <a:lstStyle/>
            <a:p>
              <a:r>
                <a:rPr lang="en-US" sz="800" dirty="0" err="1"/>
                <a:t>HHscore</a:t>
              </a:r>
              <a:r>
                <a:rPr lang="en-US" sz="800" dirty="0"/>
                <a:t> 2.6 !</a:t>
              </a:r>
            </a:p>
            <a:p>
              <a:r>
                <a:rPr lang="en-US" sz="800" dirty="0"/>
                <a:t>LGA 75</a:t>
              </a:r>
            </a:p>
            <a:p>
              <a:r>
                <a:rPr lang="en-US" sz="800" dirty="0"/>
                <a:t>Neff/L </a:t>
              </a:r>
              <a:r>
                <a:rPr lang="en-US" sz="800" dirty="0" err="1"/>
                <a:t>HHblits</a:t>
              </a:r>
              <a:r>
                <a:rPr lang="en-US" sz="800" dirty="0"/>
                <a:t> 0.68</a:t>
              </a:r>
            </a:p>
          </p:txBody>
        </p:sp>
      </p:grpSp>
      <p:sp>
        <p:nvSpPr>
          <p:cNvPr id="24" name="Slide Number Placeholder 23">
            <a:extLst>
              <a:ext uri="{FF2B5EF4-FFF2-40B4-BE49-F238E27FC236}">
                <a16:creationId xmlns:a16="http://schemas.microsoft.com/office/drawing/2014/main" id="{8C3F063E-A4FB-4992-BDEF-AAA2A57F8966}"/>
              </a:ext>
            </a:extLst>
          </p:cNvPr>
          <p:cNvSpPr>
            <a:spLocks noGrp="1"/>
          </p:cNvSpPr>
          <p:nvPr>
            <p:ph type="sldNum" sz="quarter" idx="12"/>
          </p:nvPr>
        </p:nvSpPr>
        <p:spPr/>
        <p:txBody>
          <a:bodyPr/>
          <a:lstStyle/>
          <a:p>
            <a:fld id="{B7BAC2AB-1E6F-4A95-9245-B46318CC102D}" type="slidenum">
              <a:rPr lang="en-US" smtClean="0"/>
              <a:t>6</a:t>
            </a:fld>
            <a:endParaRPr lang="en-US"/>
          </a:p>
        </p:txBody>
      </p:sp>
    </p:spTree>
    <p:extLst>
      <p:ext uri="{BB962C8B-B14F-4D97-AF65-F5344CB8AC3E}">
        <p14:creationId xmlns:p14="http://schemas.microsoft.com/office/powerpoint/2010/main" val="21270056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0DB61-5500-447C-B6F6-729EF0F0503C}"/>
              </a:ext>
            </a:extLst>
          </p:cNvPr>
          <p:cNvSpPr>
            <a:spLocks noGrp="1"/>
          </p:cNvSpPr>
          <p:nvPr>
            <p:ph type="title"/>
          </p:nvPr>
        </p:nvSpPr>
        <p:spPr>
          <a:xfrm>
            <a:off x="688731" y="0"/>
            <a:ext cx="10972800" cy="1143000"/>
          </a:xfrm>
        </p:spPr>
        <p:txBody>
          <a:bodyPr/>
          <a:lstStyle/>
          <a:p>
            <a:r>
              <a:rPr lang="en-US" dirty="0"/>
              <a:t>SOTA as of 2025, as judged by CASP16</a:t>
            </a:r>
            <a:endParaRPr lang="LID4096" dirty="0"/>
          </a:p>
        </p:txBody>
      </p:sp>
      <p:sp>
        <p:nvSpPr>
          <p:cNvPr id="4" name="Slide Number Placeholder 3">
            <a:extLst>
              <a:ext uri="{FF2B5EF4-FFF2-40B4-BE49-F238E27FC236}">
                <a16:creationId xmlns:a16="http://schemas.microsoft.com/office/drawing/2014/main" id="{2585D2B5-D19B-499B-BD16-8EB7679D5B2C}"/>
              </a:ext>
            </a:extLst>
          </p:cNvPr>
          <p:cNvSpPr>
            <a:spLocks noGrp="1"/>
          </p:cNvSpPr>
          <p:nvPr>
            <p:ph type="sldNum" sz="quarter" idx="12"/>
          </p:nvPr>
        </p:nvSpPr>
        <p:spPr/>
        <p:txBody>
          <a:bodyPr/>
          <a:lstStyle/>
          <a:p>
            <a:fld id="{B7BAC2AB-1E6F-4A95-9245-B46318CC102D}" type="slidenum">
              <a:rPr lang="en-US" smtClean="0"/>
              <a:t>60</a:t>
            </a:fld>
            <a:endParaRPr lang="en-US"/>
          </a:p>
        </p:txBody>
      </p:sp>
      <p:sp>
        <p:nvSpPr>
          <p:cNvPr id="5" name="TextBox 4">
            <a:extLst>
              <a:ext uri="{FF2B5EF4-FFF2-40B4-BE49-F238E27FC236}">
                <a16:creationId xmlns:a16="http://schemas.microsoft.com/office/drawing/2014/main" id="{9C25814B-8F65-442B-9EA5-F32DA15F1DFF}"/>
              </a:ext>
            </a:extLst>
          </p:cNvPr>
          <p:cNvSpPr txBox="1"/>
          <p:nvPr/>
        </p:nvSpPr>
        <p:spPr>
          <a:xfrm>
            <a:off x="158261" y="1221333"/>
            <a:ext cx="11860824" cy="5539978"/>
          </a:xfrm>
          <a:prstGeom prst="rect">
            <a:avLst/>
          </a:prstGeom>
          <a:noFill/>
        </p:spPr>
        <p:txBody>
          <a:bodyPr wrap="square">
            <a:spAutoFit/>
          </a:bodyPr>
          <a:lstStyle/>
          <a:p>
            <a:pPr algn="l">
              <a:buFont typeface="Arial" panose="020B0604020202020204" pitchFamily="34" charset="0"/>
              <a:buChar char="•"/>
            </a:pPr>
            <a:r>
              <a:rPr lang="en-US" b="1" i="0" dirty="0">
                <a:effectLst/>
                <a:latin typeface="Inter"/>
              </a:rPr>
              <a:t> </a:t>
            </a:r>
            <a:r>
              <a:rPr lang="en-US" b="1" i="0" dirty="0" err="1">
                <a:effectLst/>
                <a:latin typeface="Inter"/>
              </a:rPr>
              <a:t>AlphaFold</a:t>
            </a:r>
            <a:r>
              <a:rPr lang="en-US" b="1" i="0" dirty="0">
                <a:effectLst/>
                <a:latin typeface="Inter"/>
              </a:rPr>
              <a:t> 3 is at or near the state-of-the-art across all biomolecular modeling categories.</a:t>
            </a:r>
            <a:endParaRPr lang="en-US" dirty="0">
              <a:latin typeface="Inter"/>
            </a:endParaRPr>
          </a:p>
          <a:p>
            <a:pPr algn="l"/>
            <a:endParaRPr lang="en-US" sz="900" b="0" i="0" dirty="0">
              <a:effectLst/>
              <a:latin typeface="Inter"/>
            </a:endParaRPr>
          </a:p>
          <a:p>
            <a:pPr algn="l">
              <a:buFont typeface="Arial" panose="020B0604020202020204" pitchFamily="34" charset="0"/>
              <a:buChar char="•"/>
            </a:pPr>
            <a:r>
              <a:rPr lang="en-US" b="1" i="0" dirty="0">
                <a:effectLst/>
                <a:latin typeface="Inter"/>
              </a:rPr>
              <a:t> Protein monomer and domain prediction is largely a solved problem.</a:t>
            </a:r>
            <a:r>
              <a:rPr lang="en-US" b="0" i="0" dirty="0">
                <a:effectLst/>
                <a:latin typeface="Inter"/>
              </a:rPr>
              <a:t> While AF3 excels, challenges persist in modeling irregular regions, the effects of mutations, and proteins with very limited sequence data.</a:t>
            </a:r>
          </a:p>
          <a:p>
            <a:pPr algn="l"/>
            <a:endParaRPr lang="en-US" sz="900" b="0" i="0" dirty="0">
              <a:effectLst/>
              <a:latin typeface="Inter"/>
            </a:endParaRPr>
          </a:p>
          <a:p>
            <a:pPr algn="l">
              <a:buFont typeface="Arial" panose="020B0604020202020204" pitchFamily="34" charset="0"/>
              <a:buChar char="•"/>
            </a:pPr>
            <a:r>
              <a:rPr lang="en-US" b="1" i="0" dirty="0">
                <a:effectLst/>
                <a:latin typeface="Inter"/>
              </a:rPr>
              <a:t> For protein assemblies, AF3-based methods show progress, but complex topologies and antibody-antigen interactions remain difficult.</a:t>
            </a:r>
            <a:r>
              <a:rPr lang="en-US" b="0" i="0" dirty="0">
                <a:effectLst/>
                <a:latin typeface="Inter"/>
              </a:rPr>
              <a:t> Knowing the correct stoichiometry of the complex in advance significantly improves prediction accuracy. SEC-MALS, SAXS, gels, etc.</a:t>
            </a:r>
          </a:p>
          <a:p>
            <a:pPr algn="l">
              <a:buFont typeface="Arial" panose="020B0604020202020204" pitchFamily="34" charset="0"/>
              <a:buChar char="•"/>
            </a:pPr>
            <a:endParaRPr lang="en-US" sz="900" b="0" i="0" dirty="0">
              <a:effectLst/>
              <a:latin typeface="Inter"/>
            </a:endParaRPr>
          </a:p>
          <a:p>
            <a:pPr algn="l">
              <a:buFont typeface="Arial" panose="020B0604020202020204" pitchFamily="34" charset="0"/>
              <a:buChar char="•"/>
            </a:pPr>
            <a:r>
              <a:rPr lang="en-US" b="1" i="0" dirty="0">
                <a:effectLst/>
                <a:latin typeface="Inter"/>
              </a:rPr>
              <a:t> AF3 show potential for predicting protein-ligand binding poses through co-folding… but it needs more testing!!</a:t>
            </a:r>
            <a:r>
              <a:rPr lang="en-US" b="0" i="0" dirty="0">
                <a:effectLst/>
                <a:latin typeface="Inter"/>
              </a:rPr>
              <a:t> It outperformed many dedicated docking tools in baseline CASP16 tests, though its reliance on known structures suggests caution for entirely novel ligands or binding sites.</a:t>
            </a:r>
          </a:p>
          <a:p>
            <a:pPr algn="l">
              <a:buFont typeface="Arial" panose="020B0604020202020204" pitchFamily="34" charset="0"/>
              <a:buChar char="•"/>
            </a:pPr>
            <a:endParaRPr lang="en-US" sz="900" b="0" i="0" dirty="0">
              <a:effectLst/>
              <a:latin typeface="Inter"/>
            </a:endParaRPr>
          </a:p>
          <a:p>
            <a:pPr algn="l">
              <a:buFont typeface="Arial" panose="020B0604020202020204" pitchFamily="34" charset="0"/>
              <a:buChar char="•"/>
            </a:pPr>
            <a:r>
              <a:rPr lang="en-US" b="1" i="0" dirty="0">
                <a:effectLst/>
                <a:latin typeface="Inter"/>
              </a:rPr>
              <a:t> Nucleic acid structure prediction is still in a "pre-</a:t>
            </a:r>
            <a:r>
              <a:rPr lang="en-US" b="1" i="0" dirty="0" err="1">
                <a:effectLst/>
                <a:latin typeface="Inter"/>
              </a:rPr>
              <a:t>AlphaFold</a:t>
            </a:r>
            <a:r>
              <a:rPr lang="en-US" b="1" i="0" dirty="0">
                <a:effectLst/>
                <a:latin typeface="Inter"/>
              </a:rPr>
              <a:t> era" and lags significantly behind protein modeling.</a:t>
            </a:r>
            <a:r>
              <a:rPr lang="en-US" b="0" i="0" dirty="0">
                <a:effectLst/>
                <a:latin typeface="Inter"/>
              </a:rPr>
              <a:t> AF3's performance is limited, especially as it does not use nucleic acid templates, making it heavily reliant on expert intervention and the availability of homologous structures. Homology modeling with traditional methods might end up working better</a:t>
            </a:r>
          </a:p>
          <a:p>
            <a:pPr algn="l">
              <a:buFont typeface="Arial" panose="020B0604020202020204" pitchFamily="34" charset="0"/>
              <a:buChar char="•"/>
            </a:pPr>
            <a:endParaRPr lang="en-US" sz="900" b="0" i="0" dirty="0">
              <a:effectLst/>
              <a:latin typeface="Inter"/>
            </a:endParaRPr>
          </a:p>
          <a:p>
            <a:pPr algn="l">
              <a:buFont typeface="Arial" panose="020B0604020202020204" pitchFamily="34" charset="0"/>
              <a:buChar char="•"/>
            </a:pPr>
            <a:r>
              <a:rPr lang="en-US" b="1" i="0" dirty="0">
                <a:effectLst/>
                <a:latin typeface="Inter"/>
              </a:rPr>
              <a:t> Users should critically evaluate AF3's confidence metrics (</a:t>
            </a:r>
            <a:r>
              <a:rPr lang="en-US" b="1" i="0" dirty="0" err="1">
                <a:effectLst/>
                <a:latin typeface="Inter"/>
              </a:rPr>
              <a:t>pLDDT</a:t>
            </a:r>
            <a:r>
              <a:rPr lang="en-US" b="1" i="0" dirty="0">
                <a:effectLst/>
                <a:latin typeface="Inter"/>
              </a:rPr>
              <a:t>, </a:t>
            </a:r>
            <a:r>
              <a:rPr lang="en-US" b="1" i="0" dirty="0" err="1">
                <a:effectLst/>
                <a:latin typeface="Inter"/>
              </a:rPr>
              <a:t>pAE</a:t>
            </a:r>
            <a:r>
              <a:rPr lang="en-US" b="1" i="0" dirty="0">
                <a:effectLst/>
                <a:latin typeface="Inter"/>
              </a:rPr>
              <a:t>, </a:t>
            </a:r>
            <a:r>
              <a:rPr lang="en-US" b="1" i="0" dirty="0" err="1">
                <a:effectLst/>
                <a:latin typeface="Inter"/>
              </a:rPr>
              <a:t>pTM</a:t>
            </a:r>
            <a:r>
              <a:rPr lang="en-US" b="1" i="0" dirty="0">
                <a:effectLst/>
                <a:latin typeface="Inter"/>
              </a:rPr>
              <a:t>, and </a:t>
            </a:r>
            <a:r>
              <a:rPr lang="en-US" b="1" i="0" dirty="0" err="1">
                <a:effectLst/>
                <a:latin typeface="Inter"/>
              </a:rPr>
              <a:t>ipTM</a:t>
            </a:r>
            <a:r>
              <a:rPr lang="en-US" b="1" i="0" dirty="0">
                <a:effectLst/>
                <a:latin typeface="Inter"/>
              </a:rPr>
              <a:t>).</a:t>
            </a:r>
            <a:r>
              <a:rPr lang="en-US" b="0" i="0" dirty="0">
                <a:effectLst/>
                <a:latin typeface="Inter"/>
              </a:rPr>
              <a:t> While these scores are valuable for assessing model quality, they are not infallible and should be used in conjunction with experimental data and biological expertise.</a:t>
            </a:r>
          </a:p>
          <a:p>
            <a:pPr algn="l">
              <a:buFont typeface="Arial" panose="020B0604020202020204" pitchFamily="34" charset="0"/>
              <a:buChar char="•"/>
            </a:pPr>
            <a:endParaRPr lang="en-US" dirty="0">
              <a:latin typeface="Inter"/>
            </a:endParaRPr>
          </a:p>
          <a:p>
            <a:pPr algn="l"/>
            <a:r>
              <a:rPr lang="en-US" sz="1200" b="0" i="0" dirty="0">
                <a:effectLst/>
                <a:latin typeface="Inter"/>
                <a:hlinkClick r:id="rId2"/>
              </a:rPr>
              <a:t>https://www.authorea.com/users/939516/articles/1309525-practical-outcomes-from-casp16-for-users-in-need-of-biomolecular-structure-prediction</a:t>
            </a:r>
            <a:r>
              <a:rPr lang="en-US" sz="1200" b="0" i="0" dirty="0">
                <a:effectLst/>
                <a:latin typeface="Inter"/>
              </a:rPr>
              <a:t> </a:t>
            </a:r>
          </a:p>
        </p:txBody>
      </p:sp>
    </p:spTree>
    <p:extLst>
      <p:ext uri="{BB962C8B-B14F-4D97-AF65-F5344CB8AC3E}">
        <p14:creationId xmlns:p14="http://schemas.microsoft.com/office/powerpoint/2010/main" val="9307110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91FDA57-149B-4E42-8D46-578450870306}"/>
              </a:ext>
            </a:extLst>
          </p:cNvPr>
          <p:cNvGrpSpPr/>
          <p:nvPr/>
        </p:nvGrpSpPr>
        <p:grpSpPr>
          <a:xfrm>
            <a:off x="861371" y="-72570"/>
            <a:ext cx="10401715" cy="7075653"/>
            <a:chOff x="367885" y="-453865"/>
            <a:chExt cx="10748964" cy="7311865"/>
          </a:xfrm>
        </p:grpSpPr>
        <p:pic>
          <p:nvPicPr>
            <p:cNvPr id="7" name="Picture 6">
              <a:extLst>
                <a:ext uri="{FF2B5EF4-FFF2-40B4-BE49-F238E27FC236}">
                  <a16:creationId xmlns:a16="http://schemas.microsoft.com/office/drawing/2014/main" id="{E9659B69-BE01-4C43-B539-52243C292DD2}"/>
                </a:ext>
              </a:extLst>
            </p:cNvPr>
            <p:cNvPicPr>
              <a:picLocks noChangeAspect="1"/>
            </p:cNvPicPr>
            <p:nvPr/>
          </p:nvPicPr>
          <p:blipFill rotWithShape="1">
            <a:blip r:embed="rId2"/>
            <a:srcRect r="8195"/>
            <a:stretch/>
          </p:blipFill>
          <p:spPr>
            <a:xfrm>
              <a:off x="367885" y="0"/>
              <a:ext cx="10377490" cy="6858000"/>
            </a:xfrm>
            <a:prstGeom prst="rect">
              <a:avLst/>
            </a:prstGeom>
          </p:spPr>
        </p:pic>
        <p:pic>
          <p:nvPicPr>
            <p:cNvPr id="9" name="Picture 8">
              <a:extLst>
                <a:ext uri="{FF2B5EF4-FFF2-40B4-BE49-F238E27FC236}">
                  <a16:creationId xmlns:a16="http://schemas.microsoft.com/office/drawing/2014/main" id="{80796D38-0613-47D2-A0F5-DCED7976095E}"/>
                </a:ext>
              </a:extLst>
            </p:cNvPr>
            <p:cNvPicPr>
              <a:picLocks noChangeAspect="1"/>
            </p:cNvPicPr>
            <p:nvPr/>
          </p:nvPicPr>
          <p:blipFill>
            <a:blip r:embed="rId3"/>
            <a:stretch>
              <a:fillRect/>
            </a:stretch>
          </p:blipFill>
          <p:spPr>
            <a:xfrm>
              <a:off x="451892" y="476233"/>
              <a:ext cx="4211343" cy="133368"/>
            </a:xfrm>
            <a:prstGeom prst="rect">
              <a:avLst/>
            </a:prstGeom>
          </p:spPr>
        </p:pic>
        <p:sp>
          <p:nvSpPr>
            <p:cNvPr id="17" name="TextBox 16">
              <a:extLst>
                <a:ext uri="{FF2B5EF4-FFF2-40B4-BE49-F238E27FC236}">
                  <a16:creationId xmlns:a16="http://schemas.microsoft.com/office/drawing/2014/main" id="{AC6C0B1A-5F74-4F5B-B237-F651BEA8CC62}"/>
                </a:ext>
              </a:extLst>
            </p:cNvPr>
            <p:cNvSpPr txBox="1"/>
            <p:nvPr/>
          </p:nvSpPr>
          <p:spPr>
            <a:xfrm>
              <a:off x="10745374" y="720558"/>
              <a:ext cx="371475" cy="492443"/>
            </a:xfrm>
            <a:prstGeom prst="rect">
              <a:avLst/>
            </a:prstGeom>
            <a:noFill/>
          </p:spPr>
          <p:txBody>
            <a:bodyPr wrap="square" rtlCol="0">
              <a:spAutoFit/>
            </a:bodyPr>
            <a:lstStyle/>
            <a:p>
              <a:r>
                <a:rPr lang="en-US" sz="2600" b="1" dirty="0"/>
                <a:t>C</a:t>
              </a:r>
              <a:endParaRPr lang="LID4096" sz="2600" b="1" dirty="0"/>
            </a:p>
          </p:txBody>
        </p:sp>
        <p:sp>
          <p:nvSpPr>
            <p:cNvPr id="18" name="TextBox 17">
              <a:extLst>
                <a:ext uri="{FF2B5EF4-FFF2-40B4-BE49-F238E27FC236}">
                  <a16:creationId xmlns:a16="http://schemas.microsoft.com/office/drawing/2014/main" id="{4DD844A8-309F-418D-9743-87AD54C4D554}"/>
                </a:ext>
              </a:extLst>
            </p:cNvPr>
            <p:cNvSpPr txBox="1"/>
            <p:nvPr/>
          </p:nvSpPr>
          <p:spPr>
            <a:xfrm>
              <a:off x="2125870" y="-453865"/>
              <a:ext cx="371475" cy="492443"/>
            </a:xfrm>
            <a:prstGeom prst="rect">
              <a:avLst/>
            </a:prstGeom>
            <a:noFill/>
          </p:spPr>
          <p:txBody>
            <a:bodyPr wrap="square" rtlCol="0">
              <a:spAutoFit/>
            </a:bodyPr>
            <a:lstStyle/>
            <a:p>
              <a:r>
                <a:rPr lang="en-US" sz="2600" b="1" dirty="0"/>
                <a:t>F</a:t>
              </a:r>
              <a:endParaRPr lang="LID4096" sz="2600" b="1" dirty="0"/>
            </a:p>
          </p:txBody>
        </p:sp>
        <p:cxnSp>
          <p:nvCxnSpPr>
            <p:cNvPr id="19" name="Straight Connector 18">
              <a:extLst>
                <a:ext uri="{FF2B5EF4-FFF2-40B4-BE49-F238E27FC236}">
                  <a16:creationId xmlns:a16="http://schemas.microsoft.com/office/drawing/2014/main" id="{3CFA3B63-B44E-46BD-890B-B72D54523666}"/>
                </a:ext>
              </a:extLst>
            </p:cNvPr>
            <p:cNvCxnSpPr>
              <a:cxnSpLocks/>
            </p:cNvCxnSpPr>
            <p:nvPr/>
          </p:nvCxnSpPr>
          <p:spPr>
            <a:xfrm flipH="1">
              <a:off x="1872836" y="-71428"/>
              <a:ext cx="413164" cy="561958"/>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7A9870D1-CF00-4461-B416-F2F7A3666E08}"/>
                </a:ext>
              </a:extLst>
            </p:cNvPr>
            <p:cNvCxnSpPr>
              <a:cxnSpLocks/>
            </p:cNvCxnSpPr>
            <p:nvPr/>
          </p:nvCxnSpPr>
          <p:spPr>
            <a:xfrm flipH="1">
              <a:off x="2584344" y="-85725"/>
              <a:ext cx="206582" cy="280979"/>
            </a:xfrm>
            <a:prstGeom prst="line">
              <a:avLst/>
            </a:prstGeom>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2BA655C5-FB04-4685-8975-3956D0437BD1}"/>
                </a:ext>
              </a:extLst>
            </p:cNvPr>
            <p:cNvSpPr txBox="1"/>
            <p:nvPr/>
          </p:nvSpPr>
          <p:spPr>
            <a:xfrm>
              <a:off x="2764146" y="-453865"/>
              <a:ext cx="371475" cy="492443"/>
            </a:xfrm>
            <a:prstGeom prst="rect">
              <a:avLst/>
            </a:prstGeom>
            <a:noFill/>
          </p:spPr>
          <p:txBody>
            <a:bodyPr wrap="square" rtlCol="0">
              <a:spAutoFit/>
            </a:bodyPr>
            <a:lstStyle/>
            <a:p>
              <a:r>
                <a:rPr lang="en-US" sz="2600" b="1" dirty="0"/>
                <a:t>G</a:t>
              </a:r>
              <a:endParaRPr lang="LID4096" sz="2600" b="1" dirty="0"/>
            </a:p>
          </p:txBody>
        </p:sp>
        <p:sp>
          <p:nvSpPr>
            <p:cNvPr id="24" name="TextBox 23">
              <a:extLst>
                <a:ext uri="{FF2B5EF4-FFF2-40B4-BE49-F238E27FC236}">
                  <a16:creationId xmlns:a16="http://schemas.microsoft.com/office/drawing/2014/main" id="{66AFC44B-8887-448D-BCFE-778410108F9A}"/>
                </a:ext>
              </a:extLst>
            </p:cNvPr>
            <p:cNvSpPr txBox="1"/>
            <p:nvPr/>
          </p:nvSpPr>
          <p:spPr>
            <a:xfrm>
              <a:off x="742950" y="3637123"/>
              <a:ext cx="371475" cy="492443"/>
            </a:xfrm>
            <a:prstGeom prst="rect">
              <a:avLst/>
            </a:prstGeom>
            <a:noFill/>
          </p:spPr>
          <p:txBody>
            <a:bodyPr wrap="square" rtlCol="0">
              <a:spAutoFit/>
            </a:bodyPr>
            <a:lstStyle/>
            <a:p>
              <a:r>
                <a:rPr lang="en-US" sz="2600" b="1" dirty="0"/>
                <a:t>B</a:t>
              </a:r>
              <a:endParaRPr lang="LID4096" sz="2600" b="1" dirty="0"/>
            </a:p>
          </p:txBody>
        </p:sp>
        <p:cxnSp>
          <p:nvCxnSpPr>
            <p:cNvPr id="25" name="Straight Connector 24">
              <a:extLst>
                <a:ext uri="{FF2B5EF4-FFF2-40B4-BE49-F238E27FC236}">
                  <a16:creationId xmlns:a16="http://schemas.microsoft.com/office/drawing/2014/main" id="{E0F51BAD-2CAE-4415-AD10-3914008C1AAE}"/>
                </a:ext>
              </a:extLst>
            </p:cNvPr>
            <p:cNvCxnSpPr>
              <a:cxnSpLocks/>
            </p:cNvCxnSpPr>
            <p:nvPr/>
          </p:nvCxnSpPr>
          <p:spPr>
            <a:xfrm flipH="1">
              <a:off x="6736691" y="1303018"/>
              <a:ext cx="460169" cy="0"/>
            </a:xfrm>
            <a:prstGeom prst="line">
              <a:avLst/>
            </a:prstGeom>
          </p:spPr>
          <p:style>
            <a:lnRef idx="3">
              <a:schemeClr val="dk1"/>
            </a:lnRef>
            <a:fillRef idx="0">
              <a:schemeClr val="dk1"/>
            </a:fillRef>
            <a:effectRef idx="2">
              <a:schemeClr val="dk1"/>
            </a:effectRef>
            <a:fontRef idx="minor">
              <a:schemeClr val="tx1"/>
            </a:fontRef>
          </p:style>
        </p:cxnSp>
        <p:sp>
          <p:nvSpPr>
            <p:cNvPr id="26" name="TextBox 25">
              <a:extLst>
                <a:ext uri="{FF2B5EF4-FFF2-40B4-BE49-F238E27FC236}">
                  <a16:creationId xmlns:a16="http://schemas.microsoft.com/office/drawing/2014/main" id="{C3D964D6-C618-41BD-A7FE-C60A34DFCACC}"/>
                </a:ext>
              </a:extLst>
            </p:cNvPr>
            <p:cNvSpPr txBox="1"/>
            <p:nvPr/>
          </p:nvSpPr>
          <p:spPr>
            <a:xfrm>
              <a:off x="7255352" y="1063466"/>
              <a:ext cx="371475" cy="492443"/>
            </a:xfrm>
            <a:prstGeom prst="rect">
              <a:avLst/>
            </a:prstGeom>
            <a:noFill/>
          </p:spPr>
          <p:txBody>
            <a:bodyPr wrap="square" rtlCol="0">
              <a:spAutoFit/>
            </a:bodyPr>
            <a:lstStyle/>
            <a:p>
              <a:r>
                <a:rPr lang="en-US" sz="2600" b="1" dirty="0"/>
                <a:t>D</a:t>
              </a:r>
              <a:endParaRPr lang="LID4096" sz="2600" b="1" dirty="0"/>
            </a:p>
          </p:txBody>
        </p:sp>
        <p:sp>
          <p:nvSpPr>
            <p:cNvPr id="28" name="TextBox 27">
              <a:extLst>
                <a:ext uri="{FF2B5EF4-FFF2-40B4-BE49-F238E27FC236}">
                  <a16:creationId xmlns:a16="http://schemas.microsoft.com/office/drawing/2014/main" id="{A6821BBE-AE65-4B3D-BDD7-846984CE0734}"/>
                </a:ext>
              </a:extLst>
            </p:cNvPr>
            <p:cNvSpPr txBox="1"/>
            <p:nvPr/>
          </p:nvSpPr>
          <p:spPr>
            <a:xfrm>
              <a:off x="8823563" y="1555909"/>
              <a:ext cx="371475" cy="492443"/>
            </a:xfrm>
            <a:prstGeom prst="rect">
              <a:avLst/>
            </a:prstGeom>
            <a:noFill/>
          </p:spPr>
          <p:txBody>
            <a:bodyPr wrap="square" rtlCol="0">
              <a:spAutoFit/>
            </a:bodyPr>
            <a:lstStyle/>
            <a:p>
              <a:r>
                <a:rPr lang="en-US" sz="2600" b="1" dirty="0"/>
                <a:t>E</a:t>
              </a:r>
              <a:endParaRPr lang="LID4096" sz="2600" b="1" dirty="0"/>
            </a:p>
          </p:txBody>
        </p:sp>
        <p:pic>
          <p:nvPicPr>
            <p:cNvPr id="30" name="Picture 29">
              <a:extLst>
                <a:ext uri="{FF2B5EF4-FFF2-40B4-BE49-F238E27FC236}">
                  <a16:creationId xmlns:a16="http://schemas.microsoft.com/office/drawing/2014/main" id="{D6E324EB-99CB-442F-AA89-A662C5DC23E9}"/>
                </a:ext>
              </a:extLst>
            </p:cNvPr>
            <p:cNvPicPr>
              <a:picLocks noChangeAspect="1"/>
            </p:cNvPicPr>
            <p:nvPr/>
          </p:nvPicPr>
          <p:blipFill>
            <a:blip r:embed="rId4"/>
            <a:stretch>
              <a:fillRect/>
            </a:stretch>
          </p:blipFill>
          <p:spPr>
            <a:xfrm>
              <a:off x="9811794" y="93866"/>
              <a:ext cx="1305055" cy="432798"/>
            </a:xfrm>
            <a:prstGeom prst="rect">
              <a:avLst/>
            </a:prstGeom>
          </p:spPr>
        </p:pic>
        <p:sp>
          <p:nvSpPr>
            <p:cNvPr id="14" name="TextBox 13">
              <a:extLst>
                <a:ext uri="{FF2B5EF4-FFF2-40B4-BE49-F238E27FC236}">
                  <a16:creationId xmlns:a16="http://schemas.microsoft.com/office/drawing/2014/main" id="{C32EF1E1-2B8D-4AA4-A161-1DAE5CF1B71B}"/>
                </a:ext>
              </a:extLst>
            </p:cNvPr>
            <p:cNvSpPr txBox="1"/>
            <p:nvPr/>
          </p:nvSpPr>
          <p:spPr>
            <a:xfrm>
              <a:off x="10640701" y="-346250"/>
              <a:ext cx="371475" cy="492443"/>
            </a:xfrm>
            <a:prstGeom prst="rect">
              <a:avLst/>
            </a:prstGeom>
            <a:noFill/>
          </p:spPr>
          <p:txBody>
            <a:bodyPr wrap="square" rtlCol="0">
              <a:spAutoFit/>
            </a:bodyPr>
            <a:lstStyle/>
            <a:p>
              <a:r>
                <a:rPr lang="en-US" sz="2600" b="1" dirty="0"/>
                <a:t>A</a:t>
              </a:r>
              <a:endParaRPr lang="LID4096" sz="2600" b="1" dirty="0"/>
            </a:p>
          </p:txBody>
        </p:sp>
        <p:cxnSp>
          <p:nvCxnSpPr>
            <p:cNvPr id="32" name="Straight Arrow Connector 31">
              <a:extLst>
                <a:ext uri="{FF2B5EF4-FFF2-40B4-BE49-F238E27FC236}">
                  <a16:creationId xmlns:a16="http://schemas.microsoft.com/office/drawing/2014/main" id="{BFC8DCAF-0B67-4DF1-BFB0-EA8BF59CC408}"/>
                </a:ext>
              </a:extLst>
            </p:cNvPr>
            <p:cNvCxnSpPr/>
            <p:nvPr/>
          </p:nvCxnSpPr>
          <p:spPr>
            <a:xfrm>
              <a:off x="2286000" y="4038600"/>
              <a:ext cx="1076325" cy="171450"/>
            </a:xfrm>
            <a:prstGeom prst="straightConnector1">
              <a:avLst/>
            </a:prstGeom>
            <a:ln w="38100">
              <a:tailEnd type="arrow" w="lg" len="lg"/>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870161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FAAA72-8D5B-451D-A5C8-C0A94F6EA5CA}"/>
              </a:ext>
            </a:extLst>
          </p:cNvPr>
          <p:cNvGrpSpPr/>
          <p:nvPr/>
        </p:nvGrpSpPr>
        <p:grpSpPr>
          <a:xfrm>
            <a:off x="3610205" y="0"/>
            <a:ext cx="8581795" cy="6879414"/>
            <a:chOff x="6263433" y="-5818"/>
            <a:chExt cx="12403171" cy="9942739"/>
          </a:xfrm>
        </p:grpSpPr>
        <p:pic>
          <p:nvPicPr>
            <p:cNvPr id="31" name="Picture 30">
              <a:extLst>
                <a:ext uri="{FF2B5EF4-FFF2-40B4-BE49-F238E27FC236}">
                  <a16:creationId xmlns:a16="http://schemas.microsoft.com/office/drawing/2014/main" id="{D1C1FE57-3D2A-4194-9524-DB9E3B0EC40D}"/>
                </a:ext>
              </a:extLst>
            </p:cNvPr>
            <p:cNvPicPr>
              <a:picLocks noChangeAspect="1"/>
            </p:cNvPicPr>
            <p:nvPr/>
          </p:nvPicPr>
          <p:blipFill rotWithShape="1">
            <a:blip r:embed="rId2"/>
            <a:srcRect b="8106"/>
            <a:stretch/>
          </p:blipFill>
          <p:spPr>
            <a:xfrm>
              <a:off x="6474604" y="-5818"/>
              <a:ext cx="12192000" cy="3556738"/>
            </a:xfrm>
            <a:prstGeom prst="rect">
              <a:avLst/>
            </a:prstGeom>
          </p:spPr>
        </p:pic>
        <p:sp>
          <p:nvSpPr>
            <p:cNvPr id="23" name="TextBox 22">
              <a:extLst>
                <a:ext uri="{FF2B5EF4-FFF2-40B4-BE49-F238E27FC236}">
                  <a16:creationId xmlns:a16="http://schemas.microsoft.com/office/drawing/2014/main" id="{316324F8-ABCB-4E84-BC20-A327C622FBDF}"/>
                </a:ext>
              </a:extLst>
            </p:cNvPr>
            <p:cNvSpPr txBox="1"/>
            <p:nvPr/>
          </p:nvSpPr>
          <p:spPr>
            <a:xfrm rot="16200000">
              <a:off x="5433453" y="1285663"/>
              <a:ext cx="2193752" cy="533791"/>
            </a:xfrm>
            <a:prstGeom prst="rect">
              <a:avLst/>
            </a:prstGeom>
            <a:solidFill>
              <a:schemeClr val="bg1"/>
            </a:solidFill>
          </p:spPr>
          <p:txBody>
            <a:bodyPr wrap="square" rtlCol="0">
              <a:spAutoFit/>
            </a:bodyPr>
            <a:lstStyle/>
            <a:p>
              <a:r>
                <a:rPr lang="en-US" b="1" dirty="0" err="1"/>
                <a:t>pLDDT</a:t>
              </a:r>
              <a:r>
                <a:rPr lang="en-US" b="1" dirty="0"/>
                <a:t> score</a:t>
              </a:r>
              <a:endParaRPr lang="LID4096" b="1" dirty="0"/>
            </a:p>
          </p:txBody>
        </p:sp>
        <p:sp>
          <p:nvSpPr>
            <p:cNvPr id="32" name="TextBox 31">
              <a:extLst>
                <a:ext uri="{FF2B5EF4-FFF2-40B4-BE49-F238E27FC236}">
                  <a16:creationId xmlns:a16="http://schemas.microsoft.com/office/drawing/2014/main" id="{D239600B-2E1D-453F-A136-FC5CEAD1F4DA}"/>
                </a:ext>
              </a:extLst>
            </p:cNvPr>
            <p:cNvSpPr txBox="1"/>
            <p:nvPr/>
          </p:nvSpPr>
          <p:spPr>
            <a:xfrm>
              <a:off x="12264157" y="3429621"/>
              <a:ext cx="1847461" cy="369332"/>
            </a:xfrm>
            <a:prstGeom prst="rect">
              <a:avLst/>
            </a:prstGeom>
            <a:solidFill>
              <a:schemeClr val="bg1"/>
            </a:solidFill>
          </p:spPr>
          <p:txBody>
            <a:bodyPr wrap="square" rtlCol="0">
              <a:spAutoFit/>
            </a:bodyPr>
            <a:lstStyle/>
            <a:p>
              <a:pPr algn="ctr"/>
              <a:r>
                <a:rPr lang="en-US" b="1" dirty="0"/>
                <a:t>Atom index</a:t>
              </a:r>
              <a:endParaRPr lang="LID4096" b="1" dirty="0"/>
            </a:p>
          </p:txBody>
        </p:sp>
        <p:sp>
          <p:nvSpPr>
            <p:cNvPr id="33" name="TextBox 32">
              <a:extLst>
                <a:ext uri="{FF2B5EF4-FFF2-40B4-BE49-F238E27FC236}">
                  <a16:creationId xmlns:a16="http://schemas.microsoft.com/office/drawing/2014/main" id="{D25D8C2A-AA26-44DA-861C-FB1AB5AEBA21}"/>
                </a:ext>
              </a:extLst>
            </p:cNvPr>
            <p:cNvSpPr txBox="1"/>
            <p:nvPr/>
          </p:nvSpPr>
          <p:spPr>
            <a:xfrm>
              <a:off x="7821476" y="2280103"/>
              <a:ext cx="2341984" cy="369332"/>
            </a:xfrm>
            <a:prstGeom prst="rect">
              <a:avLst/>
            </a:prstGeom>
            <a:noFill/>
          </p:spPr>
          <p:txBody>
            <a:bodyPr wrap="square" rtlCol="0">
              <a:spAutoFit/>
            </a:bodyPr>
            <a:lstStyle/>
            <a:p>
              <a:r>
                <a:rPr lang="en-US" b="1" i="1" dirty="0">
                  <a:solidFill>
                    <a:schemeClr val="accent1"/>
                  </a:solidFill>
                </a:rPr>
                <a:t>Atoms in protein 1</a:t>
              </a:r>
              <a:endParaRPr lang="LID4096" b="1" i="1" dirty="0">
                <a:solidFill>
                  <a:schemeClr val="accent1"/>
                </a:solidFill>
              </a:endParaRPr>
            </a:p>
          </p:txBody>
        </p:sp>
        <p:sp>
          <p:nvSpPr>
            <p:cNvPr id="34" name="TextBox 33">
              <a:extLst>
                <a:ext uri="{FF2B5EF4-FFF2-40B4-BE49-F238E27FC236}">
                  <a16:creationId xmlns:a16="http://schemas.microsoft.com/office/drawing/2014/main" id="{43A6FF6A-198C-4EEF-AB04-95DC535F9506}"/>
                </a:ext>
              </a:extLst>
            </p:cNvPr>
            <p:cNvSpPr txBox="1"/>
            <p:nvPr/>
          </p:nvSpPr>
          <p:spPr>
            <a:xfrm>
              <a:off x="14676894" y="42997"/>
              <a:ext cx="2341984" cy="369332"/>
            </a:xfrm>
            <a:prstGeom prst="rect">
              <a:avLst/>
            </a:prstGeom>
            <a:noFill/>
          </p:spPr>
          <p:txBody>
            <a:bodyPr wrap="square" rtlCol="0">
              <a:spAutoFit/>
            </a:bodyPr>
            <a:lstStyle/>
            <a:p>
              <a:r>
                <a:rPr lang="en-US" b="1" i="1" dirty="0">
                  <a:solidFill>
                    <a:schemeClr val="accent2"/>
                  </a:solidFill>
                </a:rPr>
                <a:t>Atoms in protein 2</a:t>
              </a:r>
              <a:endParaRPr lang="LID4096" b="1" i="1" dirty="0">
                <a:solidFill>
                  <a:schemeClr val="accent2"/>
                </a:solidFill>
              </a:endParaRPr>
            </a:p>
          </p:txBody>
        </p:sp>
        <p:sp>
          <p:nvSpPr>
            <p:cNvPr id="35" name="TextBox 34">
              <a:extLst>
                <a:ext uri="{FF2B5EF4-FFF2-40B4-BE49-F238E27FC236}">
                  <a16:creationId xmlns:a16="http://schemas.microsoft.com/office/drawing/2014/main" id="{909642A4-4A01-4CBC-A4A5-35F0CAE4D344}"/>
                </a:ext>
              </a:extLst>
            </p:cNvPr>
            <p:cNvSpPr txBox="1"/>
            <p:nvPr/>
          </p:nvSpPr>
          <p:spPr>
            <a:xfrm>
              <a:off x="16160903" y="923101"/>
              <a:ext cx="2341984" cy="369332"/>
            </a:xfrm>
            <a:prstGeom prst="rect">
              <a:avLst/>
            </a:prstGeom>
            <a:noFill/>
          </p:spPr>
          <p:txBody>
            <a:bodyPr wrap="square" rtlCol="0">
              <a:spAutoFit/>
            </a:bodyPr>
            <a:lstStyle/>
            <a:p>
              <a:r>
                <a:rPr lang="en-US" b="1" i="1" dirty="0">
                  <a:solidFill>
                    <a:schemeClr val="accent6"/>
                  </a:solidFill>
                </a:rPr>
                <a:t>Atoms in lipids</a:t>
              </a:r>
              <a:endParaRPr lang="LID4096" b="1" i="1" dirty="0">
                <a:solidFill>
                  <a:schemeClr val="accent6"/>
                </a:solidFill>
              </a:endParaRPr>
            </a:p>
          </p:txBody>
        </p:sp>
        <p:cxnSp>
          <p:nvCxnSpPr>
            <p:cNvPr id="37" name="Straight Arrow Connector 36">
              <a:extLst>
                <a:ext uri="{FF2B5EF4-FFF2-40B4-BE49-F238E27FC236}">
                  <a16:creationId xmlns:a16="http://schemas.microsoft.com/office/drawing/2014/main" id="{F9BC136E-2B23-41A8-BA5B-87723A4581F6}"/>
                </a:ext>
              </a:extLst>
            </p:cNvPr>
            <p:cNvCxnSpPr/>
            <p:nvPr/>
          </p:nvCxnSpPr>
          <p:spPr>
            <a:xfrm>
              <a:off x="15520540" y="950478"/>
              <a:ext cx="2890191"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39" name="Picture 38">
              <a:extLst>
                <a:ext uri="{FF2B5EF4-FFF2-40B4-BE49-F238E27FC236}">
                  <a16:creationId xmlns:a16="http://schemas.microsoft.com/office/drawing/2014/main" id="{5F696AEE-D570-418E-8E27-DCCB0090C4BF}"/>
                </a:ext>
              </a:extLst>
            </p:cNvPr>
            <p:cNvPicPr>
              <a:picLocks noChangeAspect="1"/>
            </p:cNvPicPr>
            <p:nvPr/>
          </p:nvPicPr>
          <p:blipFill rotWithShape="1">
            <a:blip r:embed="rId3"/>
            <a:srcRect r="13538" b="1701"/>
            <a:stretch/>
          </p:blipFill>
          <p:spPr>
            <a:xfrm>
              <a:off x="8069072" y="4286876"/>
              <a:ext cx="7800162" cy="4663434"/>
            </a:xfrm>
            <a:prstGeom prst="rect">
              <a:avLst/>
            </a:prstGeom>
          </p:spPr>
        </p:pic>
        <p:sp>
          <p:nvSpPr>
            <p:cNvPr id="42" name="TextBox 41">
              <a:extLst>
                <a:ext uri="{FF2B5EF4-FFF2-40B4-BE49-F238E27FC236}">
                  <a16:creationId xmlns:a16="http://schemas.microsoft.com/office/drawing/2014/main" id="{E0E50340-C650-43BA-AAAC-FBED495A2F52}"/>
                </a:ext>
              </a:extLst>
            </p:cNvPr>
            <p:cNvSpPr txBox="1"/>
            <p:nvPr/>
          </p:nvSpPr>
          <p:spPr>
            <a:xfrm>
              <a:off x="11786779" y="9403130"/>
              <a:ext cx="2600450" cy="533791"/>
            </a:xfrm>
            <a:prstGeom prst="rect">
              <a:avLst/>
            </a:prstGeom>
            <a:solidFill>
              <a:schemeClr val="bg1"/>
            </a:solidFill>
          </p:spPr>
          <p:txBody>
            <a:bodyPr wrap="square" rtlCol="0">
              <a:spAutoFit/>
            </a:bodyPr>
            <a:lstStyle/>
            <a:p>
              <a:pPr algn="ctr"/>
              <a:r>
                <a:rPr lang="en-US" b="1" dirty="0"/>
                <a:t>Residue index</a:t>
              </a:r>
              <a:endParaRPr lang="LID4096" b="1" dirty="0"/>
            </a:p>
          </p:txBody>
        </p:sp>
        <p:sp>
          <p:nvSpPr>
            <p:cNvPr id="43" name="TextBox 42">
              <a:extLst>
                <a:ext uri="{FF2B5EF4-FFF2-40B4-BE49-F238E27FC236}">
                  <a16:creationId xmlns:a16="http://schemas.microsoft.com/office/drawing/2014/main" id="{38C0D291-E579-4A5A-AA64-CE0946B25B57}"/>
                </a:ext>
              </a:extLst>
            </p:cNvPr>
            <p:cNvSpPr txBox="1"/>
            <p:nvPr/>
          </p:nvSpPr>
          <p:spPr>
            <a:xfrm rot="16200000">
              <a:off x="6468664" y="6188711"/>
              <a:ext cx="1847461" cy="369332"/>
            </a:xfrm>
            <a:prstGeom prst="rect">
              <a:avLst/>
            </a:prstGeom>
            <a:solidFill>
              <a:schemeClr val="bg1"/>
            </a:solidFill>
          </p:spPr>
          <p:txBody>
            <a:bodyPr wrap="square" rtlCol="0">
              <a:spAutoFit/>
            </a:bodyPr>
            <a:lstStyle/>
            <a:p>
              <a:pPr algn="ctr"/>
              <a:r>
                <a:rPr lang="en-US" b="1" dirty="0"/>
                <a:t>Residue index</a:t>
              </a:r>
              <a:endParaRPr lang="LID4096" b="1" dirty="0"/>
            </a:p>
          </p:txBody>
        </p:sp>
        <p:cxnSp>
          <p:nvCxnSpPr>
            <p:cNvPr id="45" name="Straight Connector 44">
              <a:extLst>
                <a:ext uri="{FF2B5EF4-FFF2-40B4-BE49-F238E27FC236}">
                  <a16:creationId xmlns:a16="http://schemas.microsoft.com/office/drawing/2014/main" id="{07ADB730-DE4E-4FF8-AF4D-8D15AFC28568}"/>
                </a:ext>
              </a:extLst>
            </p:cNvPr>
            <p:cNvCxnSpPr/>
            <p:nvPr/>
          </p:nvCxnSpPr>
          <p:spPr>
            <a:xfrm>
              <a:off x="8069072" y="4286876"/>
              <a:ext cx="0" cy="3970352"/>
            </a:xfrm>
            <a:prstGeom prst="line">
              <a:avLst/>
            </a:prstGeom>
            <a:ln w="88900">
              <a:solidFill>
                <a:srgbClr val="0070C0"/>
              </a:solidFill>
            </a:ln>
          </p:spPr>
          <p:style>
            <a:lnRef idx="3">
              <a:schemeClr val="dk1"/>
            </a:lnRef>
            <a:fillRef idx="0">
              <a:schemeClr val="dk1"/>
            </a:fillRef>
            <a:effectRef idx="2">
              <a:schemeClr val="dk1"/>
            </a:effectRef>
            <a:fontRef idx="minor">
              <a:schemeClr val="tx1"/>
            </a:fontRef>
          </p:style>
        </p:cxnSp>
        <p:sp>
          <p:nvSpPr>
            <p:cNvPr id="46" name="TextBox 45">
              <a:extLst>
                <a:ext uri="{FF2B5EF4-FFF2-40B4-BE49-F238E27FC236}">
                  <a16:creationId xmlns:a16="http://schemas.microsoft.com/office/drawing/2014/main" id="{010E4DC5-FE39-4C74-BF4A-EA27F946C22E}"/>
                </a:ext>
              </a:extLst>
            </p:cNvPr>
            <p:cNvSpPr txBox="1"/>
            <p:nvPr/>
          </p:nvSpPr>
          <p:spPr>
            <a:xfrm rot="16200000">
              <a:off x="6899338" y="6087385"/>
              <a:ext cx="1847461" cy="369332"/>
            </a:xfrm>
            <a:prstGeom prst="rect">
              <a:avLst/>
            </a:prstGeom>
            <a:solidFill>
              <a:schemeClr val="bg1"/>
            </a:solidFill>
          </p:spPr>
          <p:txBody>
            <a:bodyPr wrap="square" rtlCol="0">
              <a:spAutoFit/>
            </a:bodyPr>
            <a:lstStyle/>
            <a:p>
              <a:pPr algn="ctr"/>
              <a:r>
                <a:rPr lang="en-US" b="1" i="1" dirty="0">
                  <a:solidFill>
                    <a:srgbClr val="0070C0"/>
                  </a:solidFill>
                </a:rPr>
                <a:t>Protein 1</a:t>
              </a:r>
              <a:endParaRPr lang="LID4096" b="1" i="1" dirty="0">
                <a:solidFill>
                  <a:srgbClr val="0070C0"/>
                </a:solidFill>
              </a:endParaRPr>
            </a:p>
          </p:txBody>
        </p:sp>
        <p:cxnSp>
          <p:nvCxnSpPr>
            <p:cNvPr id="47" name="Straight Connector 46">
              <a:extLst>
                <a:ext uri="{FF2B5EF4-FFF2-40B4-BE49-F238E27FC236}">
                  <a16:creationId xmlns:a16="http://schemas.microsoft.com/office/drawing/2014/main" id="{C56B6123-1935-45F5-B757-10B290EAA105}"/>
                </a:ext>
              </a:extLst>
            </p:cNvPr>
            <p:cNvCxnSpPr>
              <a:cxnSpLocks/>
            </p:cNvCxnSpPr>
            <p:nvPr/>
          </p:nvCxnSpPr>
          <p:spPr>
            <a:xfrm>
              <a:off x="8069072" y="8257228"/>
              <a:ext cx="0" cy="470474"/>
            </a:xfrm>
            <a:prstGeom prst="line">
              <a:avLst/>
            </a:prstGeom>
            <a:ln w="88900">
              <a:solidFill>
                <a:schemeClr val="accent2"/>
              </a:solidFill>
            </a:ln>
          </p:spPr>
          <p:style>
            <a:lnRef idx="3">
              <a:schemeClr val="dk1"/>
            </a:lnRef>
            <a:fillRef idx="0">
              <a:schemeClr val="dk1"/>
            </a:fillRef>
            <a:effectRef idx="2">
              <a:schemeClr val="dk1"/>
            </a:effectRef>
            <a:fontRef idx="minor">
              <a:schemeClr val="tx1"/>
            </a:fontRef>
          </p:style>
        </p:cxnSp>
        <p:sp>
          <p:nvSpPr>
            <p:cNvPr id="49" name="TextBox 48">
              <a:extLst>
                <a:ext uri="{FF2B5EF4-FFF2-40B4-BE49-F238E27FC236}">
                  <a16:creationId xmlns:a16="http://schemas.microsoft.com/office/drawing/2014/main" id="{D1D252BB-5BF8-403C-BCC2-1BFC2C9A26C6}"/>
                </a:ext>
              </a:extLst>
            </p:cNvPr>
            <p:cNvSpPr txBox="1"/>
            <p:nvPr/>
          </p:nvSpPr>
          <p:spPr>
            <a:xfrm rot="16200000">
              <a:off x="6899337" y="8294734"/>
              <a:ext cx="1847461" cy="369332"/>
            </a:xfrm>
            <a:prstGeom prst="rect">
              <a:avLst/>
            </a:prstGeom>
            <a:solidFill>
              <a:schemeClr val="bg1"/>
            </a:solidFill>
          </p:spPr>
          <p:txBody>
            <a:bodyPr wrap="square" rtlCol="0">
              <a:spAutoFit/>
            </a:bodyPr>
            <a:lstStyle/>
            <a:p>
              <a:pPr algn="ctr"/>
              <a:r>
                <a:rPr lang="en-US" b="1" i="1" dirty="0">
                  <a:solidFill>
                    <a:schemeClr val="accent2"/>
                  </a:solidFill>
                </a:rPr>
                <a:t>Protein 2</a:t>
              </a:r>
              <a:endParaRPr lang="LID4096" b="1" i="1" dirty="0">
                <a:solidFill>
                  <a:schemeClr val="accent2"/>
                </a:solidFill>
              </a:endParaRPr>
            </a:p>
          </p:txBody>
        </p:sp>
        <p:cxnSp>
          <p:nvCxnSpPr>
            <p:cNvPr id="50" name="Straight Connector 49">
              <a:extLst>
                <a:ext uri="{FF2B5EF4-FFF2-40B4-BE49-F238E27FC236}">
                  <a16:creationId xmlns:a16="http://schemas.microsoft.com/office/drawing/2014/main" id="{C676599E-DDA8-4C04-A879-F0F0360290E7}"/>
                </a:ext>
              </a:extLst>
            </p:cNvPr>
            <p:cNvCxnSpPr/>
            <p:nvPr/>
          </p:nvCxnSpPr>
          <p:spPr>
            <a:xfrm rot="16200000">
              <a:off x="10099967" y="6913131"/>
              <a:ext cx="0" cy="3970352"/>
            </a:xfrm>
            <a:prstGeom prst="line">
              <a:avLst/>
            </a:prstGeom>
            <a:ln w="88900">
              <a:solidFill>
                <a:srgbClr val="0070C0"/>
              </a:solidFill>
            </a:ln>
          </p:spPr>
          <p:style>
            <a:lnRef idx="3">
              <a:schemeClr val="dk1"/>
            </a:lnRef>
            <a:fillRef idx="0">
              <a:schemeClr val="dk1"/>
            </a:fillRef>
            <a:effectRef idx="2">
              <a:schemeClr val="dk1"/>
            </a:effectRef>
            <a:fontRef idx="minor">
              <a:schemeClr val="tx1"/>
            </a:fontRef>
          </p:style>
        </p:cxnSp>
        <p:cxnSp>
          <p:nvCxnSpPr>
            <p:cNvPr id="51" name="Straight Connector 50">
              <a:extLst>
                <a:ext uri="{FF2B5EF4-FFF2-40B4-BE49-F238E27FC236}">
                  <a16:creationId xmlns:a16="http://schemas.microsoft.com/office/drawing/2014/main" id="{27EFBA0E-F2CC-4049-A2A9-659569849682}"/>
                </a:ext>
              </a:extLst>
            </p:cNvPr>
            <p:cNvCxnSpPr>
              <a:cxnSpLocks/>
            </p:cNvCxnSpPr>
            <p:nvPr/>
          </p:nvCxnSpPr>
          <p:spPr>
            <a:xfrm rot="16200000">
              <a:off x="12320380" y="8663070"/>
              <a:ext cx="0" cy="470474"/>
            </a:xfrm>
            <a:prstGeom prst="line">
              <a:avLst/>
            </a:prstGeom>
            <a:ln w="88900">
              <a:solidFill>
                <a:schemeClr val="accent2"/>
              </a:solidFill>
            </a:ln>
          </p:spPr>
          <p:style>
            <a:lnRef idx="3">
              <a:schemeClr val="dk1"/>
            </a:lnRef>
            <a:fillRef idx="0">
              <a:schemeClr val="dk1"/>
            </a:fillRef>
            <a:effectRef idx="2">
              <a:schemeClr val="dk1"/>
            </a:effectRef>
            <a:fontRef idx="minor">
              <a:schemeClr val="tx1"/>
            </a:fontRef>
          </p:style>
        </p:cxnSp>
        <p:cxnSp>
          <p:nvCxnSpPr>
            <p:cNvPr id="54" name="Straight Connector 53">
              <a:extLst>
                <a:ext uri="{FF2B5EF4-FFF2-40B4-BE49-F238E27FC236}">
                  <a16:creationId xmlns:a16="http://schemas.microsoft.com/office/drawing/2014/main" id="{E9AD8EF3-B74B-4E7A-A6E5-DA61B45A7A43}"/>
                </a:ext>
              </a:extLst>
            </p:cNvPr>
            <p:cNvCxnSpPr/>
            <p:nvPr/>
          </p:nvCxnSpPr>
          <p:spPr>
            <a:xfrm rot="16200000">
              <a:off x="14550047" y="6913131"/>
              <a:ext cx="0" cy="3970352"/>
            </a:xfrm>
            <a:prstGeom prst="line">
              <a:avLst/>
            </a:prstGeom>
            <a:ln w="88900">
              <a:solidFill>
                <a:schemeClr val="bg1">
                  <a:lumMod val="50000"/>
                </a:schemeClr>
              </a:solidFill>
              <a:tailEnd type="triangle" w="sm" len="med"/>
            </a:ln>
          </p:spPr>
          <p:style>
            <a:lnRef idx="3">
              <a:schemeClr val="dk1"/>
            </a:lnRef>
            <a:fillRef idx="0">
              <a:schemeClr val="dk1"/>
            </a:fillRef>
            <a:effectRef idx="2">
              <a:schemeClr val="dk1"/>
            </a:effectRef>
            <a:fontRef idx="minor">
              <a:schemeClr val="tx1"/>
            </a:fontRef>
          </p:style>
        </p:cxnSp>
        <p:sp>
          <p:nvSpPr>
            <p:cNvPr id="56" name="TextBox 55">
              <a:extLst>
                <a:ext uri="{FF2B5EF4-FFF2-40B4-BE49-F238E27FC236}">
                  <a16:creationId xmlns:a16="http://schemas.microsoft.com/office/drawing/2014/main" id="{3650FC8F-99E6-4339-91BD-1168539D6AEA}"/>
                </a:ext>
              </a:extLst>
            </p:cNvPr>
            <p:cNvSpPr txBox="1"/>
            <p:nvPr/>
          </p:nvSpPr>
          <p:spPr>
            <a:xfrm>
              <a:off x="9176237" y="8972690"/>
              <a:ext cx="1847461" cy="369332"/>
            </a:xfrm>
            <a:prstGeom prst="rect">
              <a:avLst/>
            </a:prstGeom>
            <a:solidFill>
              <a:schemeClr val="bg1"/>
            </a:solidFill>
          </p:spPr>
          <p:txBody>
            <a:bodyPr wrap="square" rtlCol="0">
              <a:spAutoFit/>
            </a:bodyPr>
            <a:lstStyle/>
            <a:p>
              <a:pPr algn="ctr"/>
              <a:r>
                <a:rPr lang="en-US" b="1" i="1" dirty="0">
                  <a:solidFill>
                    <a:srgbClr val="0070C0"/>
                  </a:solidFill>
                </a:rPr>
                <a:t>Protein 1</a:t>
              </a:r>
              <a:endParaRPr lang="LID4096" b="1" i="1" dirty="0">
                <a:solidFill>
                  <a:srgbClr val="0070C0"/>
                </a:solidFill>
              </a:endParaRPr>
            </a:p>
          </p:txBody>
        </p:sp>
        <p:sp>
          <p:nvSpPr>
            <p:cNvPr id="57" name="TextBox 56">
              <a:extLst>
                <a:ext uri="{FF2B5EF4-FFF2-40B4-BE49-F238E27FC236}">
                  <a16:creationId xmlns:a16="http://schemas.microsoft.com/office/drawing/2014/main" id="{BC860EC0-C00A-4F34-A5E0-02118EE107A4}"/>
                </a:ext>
              </a:extLst>
            </p:cNvPr>
            <p:cNvSpPr txBox="1"/>
            <p:nvPr/>
          </p:nvSpPr>
          <p:spPr>
            <a:xfrm>
              <a:off x="11396649" y="8950310"/>
              <a:ext cx="1847461" cy="369332"/>
            </a:xfrm>
            <a:prstGeom prst="rect">
              <a:avLst/>
            </a:prstGeom>
            <a:solidFill>
              <a:schemeClr val="bg1"/>
            </a:solidFill>
          </p:spPr>
          <p:txBody>
            <a:bodyPr wrap="square" rtlCol="0">
              <a:spAutoFit/>
            </a:bodyPr>
            <a:lstStyle/>
            <a:p>
              <a:pPr algn="ctr"/>
              <a:r>
                <a:rPr lang="en-US" b="1" i="1" dirty="0">
                  <a:solidFill>
                    <a:schemeClr val="accent2"/>
                  </a:solidFill>
                </a:rPr>
                <a:t>Protein 2</a:t>
              </a:r>
              <a:endParaRPr lang="LID4096" b="1" i="1" dirty="0">
                <a:solidFill>
                  <a:schemeClr val="accent2"/>
                </a:solidFill>
              </a:endParaRPr>
            </a:p>
          </p:txBody>
        </p:sp>
        <p:sp>
          <p:nvSpPr>
            <p:cNvPr id="58" name="TextBox 57">
              <a:extLst>
                <a:ext uri="{FF2B5EF4-FFF2-40B4-BE49-F238E27FC236}">
                  <a16:creationId xmlns:a16="http://schemas.microsoft.com/office/drawing/2014/main" id="{0E23C635-86B4-4CD0-8A75-CFB4C609B00A}"/>
                </a:ext>
              </a:extLst>
            </p:cNvPr>
            <p:cNvSpPr txBox="1"/>
            <p:nvPr/>
          </p:nvSpPr>
          <p:spPr>
            <a:xfrm>
              <a:off x="13575676" y="8950310"/>
              <a:ext cx="1847461" cy="369332"/>
            </a:xfrm>
            <a:prstGeom prst="rect">
              <a:avLst/>
            </a:prstGeom>
            <a:solidFill>
              <a:schemeClr val="bg1"/>
            </a:solidFill>
          </p:spPr>
          <p:txBody>
            <a:bodyPr wrap="square" rtlCol="0">
              <a:spAutoFit/>
            </a:bodyPr>
            <a:lstStyle/>
            <a:p>
              <a:pPr algn="ctr"/>
              <a:r>
                <a:rPr lang="en-US" b="1" i="1" dirty="0">
                  <a:solidFill>
                    <a:schemeClr val="bg1">
                      <a:lumMod val="50000"/>
                    </a:schemeClr>
                  </a:solidFill>
                </a:rPr>
                <a:t>Lipids</a:t>
              </a:r>
              <a:endParaRPr lang="LID4096" b="1" i="1" dirty="0">
                <a:solidFill>
                  <a:schemeClr val="bg1">
                    <a:lumMod val="50000"/>
                  </a:schemeClr>
                </a:solidFill>
              </a:endParaRPr>
            </a:p>
          </p:txBody>
        </p:sp>
        <p:pic>
          <p:nvPicPr>
            <p:cNvPr id="62" name="Picture 61">
              <a:extLst>
                <a:ext uri="{FF2B5EF4-FFF2-40B4-BE49-F238E27FC236}">
                  <a16:creationId xmlns:a16="http://schemas.microsoft.com/office/drawing/2014/main" id="{BEBC0B7E-FB9F-4F71-B229-E2567DFF91A4}"/>
                </a:ext>
              </a:extLst>
            </p:cNvPr>
            <p:cNvPicPr>
              <a:picLocks noChangeAspect="1"/>
            </p:cNvPicPr>
            <p:nvPr/>
          </p:nvPicPr>
          <p:blipFill rotWithShape="1">
            <a:blip r:embed="rId3"/>
            <a:srcRect l="86584" b="1701"/>
            <a:stretch/>
          </p:blipFill>
          <p:spPr>
            <a:xfrm>
              <a:off x="16923440" y="4286876"/>
              <a:ext cx="1210350" cy="4663434"/>
            </a:xfrm>
            <a:prstGeom prst="rect">
              <a:avLst/>
            </a:prstGeom>
          </p:spPr>
        </p:pic>
        <p:cxnSp>
          <p:nvCxnSpPr>
            <p:cNvPr id="71" name="Straight Connector 70">
              <a:extLst>
                <a:ext uri="{FF2B5EF4-FFF2-40B4-BE49-F238E27FC236}">
                  <a16:creationId xmlns:a16="http://schemas.microsoft.com/office/drawing/2014/main" id="{B06F20C1-E82A-473C-9911-D901160A69F4}"/>
                </a:ext>
              </a:extLst>
            </p:cNvPr>
            <p:cNvCxnSpPr>
              <a:cxnSpLocks/>
            </p:cNvCxnSpPr>
            <p:nvPr/>
          </p:nvCxnSpPr>
          <p:spPr>
            <a:xfrm>
              <a:off x="8069834" y="8715653"/>
              <a:ext cx="0" cy="595889"/>
            </a:xfrm>
            <a:prstGeom prst="line">
              <a:avLst/>
            </a:prstGeom>
            <a:ln w="88900">
              <a:solidFill>
                <a:schemeClr val="bg1">
                  <a:lumMod val="50000"/>
                </a:schemeClr>
              </a:solidFill>
              <a:tailEnd type="triangle" w="sm" len="med"/>
            </a:ln>
          </p:spPr>
          <p:style>
            <a:lnRef idx="3">
              <a:schemeClr val="dk1"/>
            </a:lnRef>
            <a:fillRef idx="0">
              <a:schemeClr val="dk1"/>
            </a:fillRef>
            <a:effectRef idx="2">
              <a:schemeClr val="dk1"/>
            </a:effectRef>
            <a:fontRef idx="minor">
              <a:schemeClr val="tx1"/>
            </a:fontRef>
          </p:style>
        </p:cxnSp>
      </p:grpSp>
      <p:grpSp>
        <p:nvGrpSpPr>
          <p:cNvPr id="2" name="Group 1">
            <a:extLst>
              <a:ext uri="{FF2B5EF4-FFF2-40B4-BE49-F238E27FC236}">
                <a16:creationId xmlns:a16="http://schemas.microsoft.com/office/drawing/2014/main" id="{FEF186A1-1DED-4CD8-BAAA-6C85F22C9148}"/>
              </a:ext>
            </a:extLst>
          </p:cNvPr>
          <p:cNvGrpSpPr/>
          <p:nvPr/>
        </p:nvGrpSpPr>
        <p:grpSpPr>
          <a:xfrm>
            <a:off x="465262" y="4435282"/>
            <a:ext cx="3194520" cy="2422718"/>
            <a:chOff x="465262" y="4282882"/>
            <a:chExt cx="2444858" cy="1854176"/>
          </a:xfrm>
        </p:grpSpPr>
        <p:pic>
          <p:nvPicPr>
            <p:cNvPr id="3" name="Picture 2">
              <a:extLst>
                <a:ext uri="{FF2B5EF4-FFF2-40B4-BE49-F238E27FC236}">
                  <a16:creationId xmlns:a16="http://schemas.microsoft.com/office/drawing/2014/main" id="{FDFAF15D-5338-41A7-B158-617B0155611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79211" y="4282882"/>
              <a:ext cx="1630909" cy="1854176"/>
            </a:xfrm>
            <a:prstGeom prst="rect">
              <a:avLst/>
            </a:prstGeom>
          </p:spPr>
        </p:pic>
        <p:pic>
          <p:nvPicPr>
            <p:cNvPr id="5" name="Picture 4">
              <a:extLst>
                <a:ext uri="{FF2B5EF4-FFF2-40B4-BE49-F238E27FC236}">
                  <a16:creationId xmlns:a16="http://schemas.microsoft.com/office/drawing/2014/main" id="{CAA240D4-88D6-4C8D-BEC9-AEFF290FECEC}"/>
                </a:ext>
              </a:extLst>
            </p:cNvPr>
            <p:cNvPicPr>
              <a:picLocks noChangeAspect="1"/>
            </p:cNvPicPr>
            <p:nvPr/>
          </p:nvPicPr>
          <p:blipFill>
            <a:blip r:embed="rId5"/>
            <a:stretch>
              <a:fillRect/>
            </a:stretch>
          </p:blipFill>
          <p:spPr>
            <a:xfrm>
              <a:off x="465262" y="4414529"/>
              <a:ext cx="780045" cy="1590881"/>
            </a:xfrm>
            <a:prstGeom prst="rect">
              <a:avLst/>
            </a:prstGeom>
            <a:ln w="38100">
              <a:solidFill>
                <a:schemeClr val="dk1"/>
              </a:solidFill>
            </a:ln>
          </p:spPr>
        </p:pic>
        <p:sp>
          <p:nvSpPr>
            <p:cNvPr id="6" name="Rectangle 5">
              <a:extLst>
                <a:ext uri="{FF2B5EF4-FFF2-40B4-BE49-F238E27FC236}">
                  <a16:creationId xmlns:a16="http://schemas.microsoft.com/office/drawing/2014/main" id="{CF22E5BB-A3DA-475C-8FF4-7F3F402E1BEC}"/>
                </a:ext>
              </a:extLst>
            </p:cNvPr>
            <p:cNvSpPr/>
            <p:nvPr/>
          </p:nvSpPr>
          <p:spPr>
            <a:xfrm>
              <a:off x="1981794" y="4932841"/>
              <a:ext cx="325564" cy="704145"/>
            </a:xfrm>
            <a:prstGeom prst="rect">
              <a:avLst/>
            </a:prstGeom>
            <a:noFill/>
            <a:ln w="25400"/>
          </p:spPr>
          <p:style>
            <a:lnRef idx="2">
              <a:schemeClr val="dk1"/>
            </a:lnRef>
            <a:fillRef idx="1">
              <a:schemeClr val="lt1"/>
            </a:fillRef>
            <a:effectRef idx="0">
              <a:schemeClr val="dk1"/>
            </a:effectRef>
            <a:fontRef idx="minor">
              <a:schemeClr val="dk1"/>
            </a:fontRef>
          </p:style>
          <p:txBody>
            <a:bodyPr rtlCol="0" anchor="ctr"/>
            <a:lstStyle/>
            <a:p>
              <a:pPr algn="ctr"/>
              <a:endParaRPr lang="LID4096"/>
            </a:p>
          </p:txBody>
        </p:sp>
        <p:cxnSp>
          <p:nvCxnSpPr>
            <p:cNvPr id="10" name="Straight Connector 9">
              <a:extLst>
                <a:ext uri="{FF2B5EF4-FFF2-40B4-BE49-F238E27FC236}">
                  <a16:creationId xmlns:a16="http://schemas.microsoft.com/office/drawing/2014/main" id="{2B2C1473-C0E5-4FA0-8B80-00BB1DD21C0C}"/>
                </a:ext>
              </a:extLst>
            </p:cNvPr>
            <p:cNvCxnSpPr/>
            <p:nvPr/>
          </p:nvCxnSpPr>
          <p:spPr>
            <a:xfrm flipH="1" flipV="1">
              <a:off x="1279210" y="4414529"/>
              <a:ext cx="702583" cy="518312"/>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id="{08180E42-2E0C-49FA-9AFF-184AD18E8637}"/>
                </a:ext>
              </a:extLst>
            </p:cNvPr>
            <p:cNvCxnSpPr>
              <a:cxnSpLocks/>
            </p:cNvCxnSpPr>
            <p:nvPr/>
          </p:nvCxnSpPr>
          <p:spPr>
            <a:xfrm flipH="1">
              <a:off x="1279209" y="5636986"/>
              <a:ext cx="702585" cy="364933"/>
            </a:xfrm>
            <a:prstGeom prst="line">
              <a:avLst/>
            </a:prstGeom>
          </p:spPr>
          <p:style>
            <a:lnRef idx="3">
              <a:schemeClr val="dk1"/>
            </a:lnRef>
            <a:fillRef idx="0">
              <a:schemeClr val="dk1"/>
            </a:fillRef>
            <a:effectRef idx="2">
              <a:schemeClr val="dk1"/>
            </a:effectRef>
            <a:fontRef idx="minor">
              <a:schemeClr val="tx1"/>
            </a:fontRef>
          </p:style>
        </p:cxnSp>
      </p:grpSp>
      <p:pic>
        <p:nvPicPr>
          <p:cNvPr id="48" name="Picture 47">
            <a:extLst>
              <a:ext uri="{FF2B5EF4-FFF2-40B4-BE49-F238E27FC236}">
                <a16:creationId xmlns:a16="http://schemas.microsoft.com/office/drawing/2014/main" id="{5D127266-F90F-4E0E-8521-062841FBB692}"/>
              </a:ext>
            </a:extLst>
          </p:cNvPr>
          <p:cNvPicPr>
            <a:picLocks noChangeAspect="1"/>
          </p:cNvPicPr>
          <p:nvPr/>
        </p:nvPicPr>
        <p:blipFill>
          <a:blip r:embed="rId6"/>
          <a:stretch>
            <a:fillRect/>
          </a:stretch>
        </p:blipFill>
        <p:spPr>
          <a:xfrm>
            <a:off x="0" y="0"/>
            <a:ext cx="3772607" cy="4171160"/>
          </a:xfrm>
          <a:prstGeom prst="rect">
            <a:avLst/>
          </a:prstGeom>
        </p:spPr>
      </p:pic>
    </p:spTree>
    <p:extLst>
      <p:ext uri="{BB962C8B-B14F-4D97-AF65-F5344CB8AC3E}">
        <p14:creationId xmlns:p14="http://schemas.microsoft.com/office/powerpoint/2010/main" val="29444118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198ECE-D1BC-48B9-895B-07967DBB7D0C}"/>
              </a:ext>
            </a:extLst>
          </p:cNvPr>
          <p:cNvSpPr>
            <a:spLocks noGrp="1"/>
          </p:cNvSpPr>
          <p:nvPr>
            <p:ph type="sldNum" sz="quarter" idx="12"/>
          </p:nvPr>
        </p:nvSpPr>
        <p:spPr/>
        <p:txBody>
          <a:bodyPr/>
          <a:lstStyle/>
          <a:p>
            <a:fld id="{B7BAC2AB-1E6F-4A95-9245-B46318CC102D}" type="slidenum">
              <a:rPr lang="en-US" smtClean="0"/>
              <a:t>63</a:t>
            </a:fld>
            <a:endParaRPr lang="en-US"/>
          </a:p>
        </p:txBody>
      </p:sp>
      <p:sp>
        <p:nvSpPr>
          <p:cNvPr id="5" name="TextBox 4">
            <a:extLst>
              <a:ext uri="{FF2B5EF4-FFF2-40B4-BE49-F238E27FC236}">
                <a16:creationId xmlns:a16="http://schemas.microsoft.com/office/drawing/2014/main" id="{FC5B49F1-1269-4441-8B0B-A0044A4F3319}"/>
              </a:ext>
            </a:extLst>
          </p:cNvPr>
          <p:cNvSpPr txBox="1"/>
          <p:nvPr/>
        </p:nvSpPr>
        <p:spPr>
          <a:xfrm>
            <a:off x="0" y="977755"/>
            <a:ext cx="12424229" cy="5663089"/>
          </a:xfrm>
          <a:prstGeom prst="rect">
            <a:avLst/>
          </a:prstGeom>
          <a:noFill/>
        </p:spPr>
        <p:txBody>
          <a:bodyPr wrap="square" rtlCol="0">
            <a:spAutoFit/>
          </a:bodyPr>
          <a:lstStyle/>
          <a:p>
            <a:pPr marL="457200" indent="-457200">
              <a:buFont typeface="Arial" panose="020B0604020202020204" pitchFamily="34" charset="0"/>
              <a:buChar char="•"/>
            </a:pPr>
            <a:r>
              <a:rPr lang="en-US" sz="2600" dirty="0"/>
              <a:t>Quick check for Homology Modeling with </a:t>
            </a:r>
            <a:r>
              <a:rPr lang="en-US" sz="2600" dirty="0">
                <a:hlinkClick r:id="rId2"/>
              </a:rPr>
              <a:t>https://swissmodel.expasy.org/</a:t>
            </a:r>
            <a:r>
              <a:rPr lang="en-US" sz="2600" dirty="0"/>
              <a:t>   </a:t>
            </a:r>
          </a:p>
          <a:p>
            <a:r>
              <a:rPr lang="en-US" sz="2600" dirty="0"/>
              <a:t>							Also </a:t>
            </a:r>
            <a:r>
              <a:rPr lang="en-US" sz="2600" dirty="0" err="1"/>
              <a:t>HHPred</a:t>
            </a:r>
            <a:r>
              <a:rPr lang="en-US" sz="2600" dirty="0"/>
              <a:t> and others</a:t>
            </a:r>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r>
              <a:rPr lang="en-US" sz="2600" dirty="0"/>
              <a:t>AF 2 via </a:t>
            </a:r>
            <a:r>
              <a:rPr lang="en-US" sz="2600" dirty="0" err="1"/>
              <a:t>ColabFold</a:t>
            </a:r>
            <a:r>
              <a:rPr lang="en-US" sz="2600" dirty="0"/>
              <a:t>: </a:t>
            </a:r>
            <a:r>
              <a:rPr lang="en-US" sz="2600" dirty="0">
                <a:hlinkClick r:id="rId3"/>
              </a:rPr>
              <a:t>https://github.com/sokrypton/ColabFold</a:t>
            </a:r>
            <a:r>
              <a:rPr lang="en-US" sz="2600" dirty="0"/>
              <a:t> </a:t>
            </a:r>
            <a:endParaRPr lang="en-US" sz="2600" dirty="0">
              <a:hlinkClick r:id="rId4"/>
            </a:endParaRPr>
          </a:p>
          <a:p>
            <a:endParaRPr lang="en-US" sz="2600" dirty="0">
              <a:hlinkClick r:id="rId4"/>
            </a:endParaRPr>
          </a:p>
          <a:p>
            <a:pPr marL="457200" indent="-457200">
              <a:buFont typeface="Arial" panose="020B0604020202020204" pitchFamily="34" charset="0"/>
              <a:buChar char="•"/>
            </a:pPr>
            <a:r>
              <a:rPr lang="en-US" sz="2600" dirty="0">
                <a:hlinkClick r:id="rId4"/>
              </a:rPr>
              <a:t>www.alphafoldserver.com</a:t>
            </a:r>
            <a:r>
              <a:rPr lang="en-US" sz="2600" dirty="0"/>
              <a:t>   (AF3)  </a:t>
            </a:r>
            <a:r>
              <a:rPr lang="en-US" sz="2600" dirty="0">
                <a:sym typeface="Wingdings" panose="05000000000000000000" pitchFamily="2" charset="2"/>
              </a:rPr>
              <a:t> can handle also easy cases, but is limited, so…</a:t>
            </a:r>
          </a:p>
          <a:p>
            <a:pPr marL="457200" indent="-457200">
              <a:buFont typeface="Arial" panose="020B0604020202020204" pitchFamily="34" charset="0"/>
              <a:buChar char="•"/>
            </a:pPr>
            <a:endParaRPr lang="en-US" sz="2600" dirty="0">
              <a:sym typeface="Wingdings" panose="05000000000000000000" pitchFamily="2" charset="2"/>
            </a:endParaRPr>
          </a:p>
          <a:p>
            <a:pPr marL="457200" indent="-457200">
              <a:buFont typeface="Arial" panose="020B0604020202020204" pitchFamily="34" charset="0"/>
              <a:buChar char="•"/>
            </a:pPr>
            <a:r>
              <a:rPr lang="en-US" sz="2600" dirty="0">
                <a:sym typeface="Wingdings" panose="05000000000000000000" pitchFamily="2" charset="2"/>
              </a:rPr>
              <a:t>AF3 through a local install: more runs, </a:t>
            </a:r>
            <a:r>
              <a:rPr lang="en-US" sz="2600" b="1" dirty="0">
                <a:sym typeface="Wingdings" panose="05000000000000000000" pitchFamily="2" charset="2"/>
              </a:rPr>
              <a:t>all ligands</a:t>
            </a:r>
            <a:r>
              <a:rPr lang="en-US" sz="2600" dirty="0">
                <a:sym typeface="Wingdings" panose="05000000000000000000" pitchFamily="2" charset="2"/>
              </a:rPr>
              <a:t>, bigger systems, more statistics, etc.</a:t>
            </a:r>
            <a:endParaRPr lang="en-US" sz="2600" dirty="0"/>
          </a:p>
          <a:p>
            <a:endParaRPr lang="en-US" sz="2600" dirty="0"/>
          </a:p>
          <a:p>
            <a:pPr marL="457200" indent="-457200">
              <a:buFont typeface="Arial" panose="020B0604020202020204" pitchFamily="34" charset="0"/>
              <a:buChar char="•"/>
            </a:pPr>
            <a:r>
              <a:rPr lang="en-US" sz="2600" dirty="0"/>
              <a:t>Sometimes chai: </a:t>
            </a:r>
            <a:r>
              <a:rPr lang="en-US" sz="2600" dirty="0">
                <a:hlinkClick r:id="rId5"/>
              </a:rPr>
              <a:t>https://lab.chaidiscovery.com/dashboard</a:t>
            </a:r>
            <a:r>
              <a:rPr lang="en-US" sz="2600" dirty="0"/>
              <a:t> </a:t>
            </a:r>
            <a:br>
              <a:rPr lang="en-US" sz="2600" dirty="0"/>
            </a:br>
            <a:r>
              <a:rPr lang="en-US" sz="2600" dirty="0"/>
              <a:t>(all small molecules, some more flexibility, in my experience a bit less accurate)</a:t>
            </a:r>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r>
              <a:rPr lang="en-US" sz="2600" dirty="0"/>
              <a:t>Quickly test a model? </a:t>
            </a:r>
            <a:r>
              <a:rPr lang="en-US" sz="2400" dirty="0"/>
              <a:t>Check services like </a:t>
            </a:r>
            <a:r>
              <a:rPr lang="en-US" sz="2400" dirty="0" err="1"/>
              <a:t>Tamarind.bio’s</a:t>
            </a:r>
            <a:r>
              <a:rPr lang="en-US" sz="2400" dirty="0"/>
              <a:t> at </a:t>
            </a:r>
            <a:r>
              <a:rPr lang="en-US" sz="2400" dirty="0">
                <a:hlinkClick r:id="rId6"/>
              </a:rPr>
              <a:t>https://app.tamarind.bio/app</a:t>
            </a:r>
            <a:r>
              <a:rPr lang="en-US" sz="2400" dirty="0"/>
              <a:t>   and Nvidia’s at </a:t>
            </a:r>
            <a:r>
              <a:rPr lang="en-US" sz="2400" dirty="0">
                <a:hlinkClick r:id="rId7"/>
              </a:rPr>
              <a:t>https://build.nvidia.com/models?q=protein</a:t>
            </a:r>
            <a:r>
              <a:rPr lang="en-US" sz="2400" dirty="0"/>
              <a:t> </a:t>
            </a:r>
          </a:p>
        </p:txBody>
      </p:sp>
      <p:sp>
        <p:nvSpPr>
          <p:cNvPr id="6" name="TextBox 5">
            <a:extLst>
              <a:ext uri="{FF2B5EF4-FFF2-40B4-BE49-F238E27FC236}">
                <a16:creationId xmlns:a16="http://schemas.microsoft.com/office/drawing/2014/main" id="{5021EAF8-2D87-4F45-AE8C-D0AF1C825556}"/>
              </a:ext>
            </a:extLst>
          </p:cNvPr>
          <p:cNvSpPr txBox="1"/>
          <p:nvPr/>
        </p:nvSpPr>
        <p:spPr>
          <a:xfrm>
            <a:off x="2619375" y="115260"/>
            <a:ext cx="8096250" cy="584775"/>
          </a:xfrm>
          <a:prstGeom prst="rect">
            <a:avLst/>
          </a:prstGeom>
          <a:noFill/>
        </p:spPr>
        <p:txBody>
          <a:bodyPr wrap="square" rtlCol="0">
            <a:spAutoFit/>
          </a:bodyPr>
          <a:lstStyle/>
          <a:p>
            <a:pPr algn="ctr"/>
            <a:r>
              <a:rPr lang="en-US" sz="3200" b="1" dirty="0"/>
              <a:t>How I do modeling as of 2025</a:t>
            </a:r>
          </a:p>
        </p:txBody>
      </p:sp>
    </p:spTree>
    <p:extLst>
      <p:ext uri="{BB962C8B-B14F-4D97-AF65-F5344CB8AC3E}">
        <p14:creationId xmlns:p14="http://schemas.microsoft.com/office/powerpoint/2010/main" val="3049194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DC62D1-351F-484F-9839-8698ACD0013A}"/>
              </a:ext>
            </a:extLst>
          </p:cNvPr>
          <p:cNvSpPr>
            <a:spLocks noGrp="1"/>
          </p:cNvSpPr>
          <p:nvPr>
            <p:ph type="sldNum" sz="quarter" idx="12"/>
          </p:nvPr>
        </p:nvSpPr>
        <p:spPr/>
        <p:txBody>
          <a:bodyPr/>
          <a:lstStyle/>
          <a:p>
            <a:fld id="{B7BAC2AB-1E6F-4A95-9245-B46318CC102D}" type="slidenum">
              <a:rPr lang="en-US" smtClean="0"/>
              <a:t>64</a:t>
            </a:fld>
            <a:endParaRPr lang="en-US"/>
          </a:p>
        </p:txBody>
      </p:sp>
    </p:spTree>
    <p:extLst>
      <p:ext uri="{BB962C8B-B14F-4D97-AF65-F5344CB8AC3E}">
        <p14:creationId xmlns:p14="http://schemas.microsoft.com/office/powerpoint/2010/main" val="25361566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67B91-64EF-446B-8E52-E7BE671DB6E6}"/>
              </a:ext>
            </a:extLst>
          </p:cNvPr>
          <p:cNvSpPr>
            <a:spLocks noGrp="1"/>
          </p:cNvSpPr>
          <p:nvPr>
            <p:ph type="title"/>
          </p:nvPr>
        </p:nvSpPr>
        <p:spPr>
          <a:xfrm>
            <a:off x="609600" y="2286000"/>
            <a:ext cx="10972800" cy="1143000"/>
          </a:xfrm>
        </p:spPr>
        <p:txBody>
          <a:bodyPr/>
          <a:lstStyle/>
          <a:p>
            <a:r>
              <a:rPr lang="es-AR" b="1" dirty="0">
                <a:sym typeface="Wingdings" panose="05000000000000000000" pitchFamily="2" charset="2"/>
              </a:rPr>
              <a:t> </a:t>
            </a:r>
            <a:r>
              <a:rPr lang="es-AR" b="1" dirty="0" err="1">
                <a:sym typeface="Wingdings" panose="05000000000000000000" pitchFamily="2" charset="2"/>
              </a:rPr>
              <a:t>Slide</a:t>
            </a:r>
            <a:r>
              <a:rPr lang="es-AR" b="1" dirty="0">
                <a:sym typeface="Wingdings" panose="05000000000000000000" pitchFamily="2" charset="2"/>
              </a:rPr>
              <a:t> 45 del PPT de </a:t>
            </a:r>
            <a:r>
              <a:rPr lang="es-AR" b="1" dirty="0" err="1">
                <a:sym typeface="Wingdings" panose="05000000000000000000" pitchFamily="2" charset="2"/>
              </a:rPr>
              <a:t>membrane</a:t>
            </a:r>
            <a:r>
              <a:rPr lang="es-AR" b="1" dirty="0">
                <a:sym typeface="Wingdings" panose="05000000000000000000" pitchFamily="2" charset="2"/>
              </a:rPr>
              <a:t> </a:t>
            </a:r>
            <a:r>
              <a:rPr lang="es-AR" b="1" dirty="0" err="1">
                <a:sym typeface="Wingdings" panose="05000000000000000000" pitchFamily="2" charset="2"/>
              </a:rPr>
              <a:t>proteins</a:t>
            </a:r>
            <a:endParaRPr lang="LID4096" b="1" dirty="0"/>
          </a:p>
        </p:txBody>
      </p:sp>
      <p:sp>
        <p:nvSpPr>
          <p:cNvPr id="4" name="Slide Number Placeholder 3">
            <a:extLst>
              <a:ext uri="{FF2B5EF4-FFF2-40B4-BE49-F238E27FC236}">
                <a16:creationId xmlns:a16="http://schemas.microsoft.com/office/drawing/2014/main" id="{F041C7BB-E598-4D72-B00D-51748DE2126C}"/>
              </a:ext>
            </a:extLst>
          </p:cNvPr>
          <p:cNvSpPr>
            <a:spLocks noGrp="1"/>
          </p:cNvSpPr>
          <p:nvPr>
            <p:ph type="sldNum" sz="quarter" idx="12"/>
          </p:nvPr>
        </p:nvSpPr>
        <p:spPr/>
        <p:txBody>
          <a:bodyPr/>
          <a:lstStyle/>
          <a:p>
            <a:fld id="{B7BAC2AB-1E6F-4A95-9245-B46318CC102D}" type="slidenum">
              <a:rPr lang="en-US" smtClean="0"/>
              <a:t>65</a:t>
            </a:fld>
            <a:endParaRPr lang="en-US"/>
          </a:p>
        </p:txBody>
      </p:sp>
    </p:spTree>
    <p:extLst>
      <p:ext uri="{BB962C8B-B14F-4D97-AF65-F5344CB8AC3E}">
        <p14:creationId xmlns:p14="http://schemas.microsoft.com/office/powerpoint/2010/main" val="18907592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3024" y="5189656"/>
            <a:ext cx="2094615" cy="708663"/>
          </a:xfrm>
          <a:prstGeom prst="rect">
            <a:avLst/>
          </a:prstGeom>
        </p:spPr>
      </p:pic>
      <p:sp>
        <p:nvSpPr>
          <p:cNvPr id="6" name="TextBox 5"/>
          <p:cNvSpPr txBox="1"/>
          <p:nvPr/>
        </p:nvSpPr>
        <p:spPr>
          <a:xfrm>
            <a:off x="1524001" y="168137"/>
            <a:ext cx="9143999" cy="492443"/>
          </a:xfrm>
          <a:prstGeom prst="rect">
            <a:avLst/>
          </a:prstGeom>
          <a:noFill/>
        </p:spPr>
        <p:txBody>
          <a:bodyPr wrap="square" rtlCol="0">
            <a:spAutoFit/>
          </a:bodyPr>
          <a:lstStyle/>
          <a:p>
            <a:pPr algn="ctr"/>
            <a:r>
              <a:rPr lang="en-US" sz="2600" b="1" dirty="0" err="1"/>
              <a:t>Gente</a:t>
            </a:r>
            <a:r>
              <a:rPr lang="en-US" sz="2600" b="1" dirty="0"/>
              <a:t> </a:t>
            </a:r>
            <a:r>
              <a:rPr lang="en-US" sz="2600" b="1" dirty="0" err="1"/>
              <a:t>involucrada</a:t>
            </a:r>
            <a:r>
              <a:rPr lang="en-US" sz="2600" b="1" dirty="0"/>
              <a:t> ||  Gracias por funding</a:t>
            </a:r>
          </a:p>
        </p:txBody>
      </p:sp>
      <p:sp>
        <p:nvSpPr>
          <p:cNvPr id="9" name="TextBox 8"/>
          <p:cNvSpPr txBox="1"/>
          <p:nvPr/>
        </p:nvSpPr>
        <p:spPr>
          <a:xfrm>
            <a:off x="1524000" y="931033"/>
            <a:ext cx="4358510" cy="2369880"/>
          </a:xfrm>
          <a:prstGeom prst="rect">
            <a:avLst/>
          </a:prstGeom>
          <a:noFill/>
        </p:spPr>
        <p:txBody>
          <a:bodyPr wrap="square" rtlCol="0">
            <a:spAutoFit/>
          </a:bodyPr>
          <a:lstStyle/>
          <a:p>
            <a:pPr algn="ctr"/>
            <a:r>
              <a:rPr lang="en-US" sz="2000" b="1" dirty="0"/>
              <a:t>CASP &amp; protein struct prediction</a:t>
            </a:r>
          </a:p>
          <a:p>
            <a:pPr algn="ctr"/>
            <a:endParaRPr lang="en-US" sz="400" b="1" dirty="0"/>
          </a:p>
          <a:p>
            <a:pPr lvl="1" algn="ctr"/>
            <a:r>
              <a:rPr lang="en-US" i="1" dirty="0"/>
              <a:t>M Dal </a:t>
            </a:r>
            <a:r>
              <a:rPr lang="en-US" i="1" dirty="0" err="1"/>
              <a:t>Peraro</a:t>
            </a:r>
            <a:r>
              <a:rPr lang="en-US" i="1" dirty="0"/>
              <a:t>, G </a:t>
            </a:r>
            <a:r>
              <a:rPr lang="en-US" i="1" dirty="0" err="1"/>
              <a:t>Tamó</a:t>
            </a:r>
            <a:endParaRPr lang="en-US" i="1" dirty="0"/>
          </a:p>
          <a:p>
            <a:pPr lvl="1" algn="ctr"/>
            <a:endParaRPr lang="en-US" sz="400" dirty="0"/>
          </a:p>
          <a:p>
            <a:pPr lvl="1" algn="ctr"/>
            <a:r>
              <a:rPr lang="en-US" dirty="0"/>
              <a:t>A. </a:t>
            </a:r>
            <a:r>
              <a:rPr lang="en-US" dirty="0" err="1"/>
              <a:t>Kryshtafovych</a:t>
            </a:r>
            <a:r>
              <a:rPr lang="en-US" dirty="0"/>
              <a:t>, J. </a:t>
            </a:r>
            <a:r>
              <a:rPr lang="en-US" dirty="0" err="1"/>
              <a:t>Moult</a:t>
            </a:r>
            <a:r>
              <a:rPr lang="en-US" dirty="0"/>
              <a:t>, T. </a:t>
            </a:r>
            <a:r>
              <a:rPr lang="en-US" dirty="0" err="1"/>
              <a:t>Schwede</a:t>
            </a:r>
            <a:r>
              <a:rPr lang="en-US" dirty="0"/>
              <a:t>, K. Fidelis, M. </a:t>
            </a:r>
            <a:r>
              <a:rPr lang="en-US" dirty="0" err="1"/>
              <a:t>Topf</a:t>
            </a:r>
            <a:r>
              <a:rPr lang="en-US" dirty="0"/>
              <a:t>, A. Lepore</a:t>
            </a:r>
          </a:p>
          <a:p>
            <a:pPr lvl="1" algn="ctr"/>
            <a:endParaRPr lang="en-US" sz="400" dirty="0"/>
          </a:p>
          <a:p>
            <a:pPr lvl="1" algn="ctr"/>
            <a:r>
              <a:rPr lang="en-US" dirty="0"/>
              <a:t>Structure contributors</a:t>
            </a:r>
          </a:p>
          <a:p>
            <a:pPr lvl="1" algn="ctr"/>
            <a:endParaRPr lang="en-US" sz="400" dirty="0"/>
          </a:p>
          <a:p>
            <a:pPr lvl="1" algn="ctr"/>
            <a:r>
              <a:rPr lang="en-US" dirty="0"/>
              <a:t>Predictors</a:t>
            </a:r>
          </a:p>
          <a:p>
            <a:pPr lvl="1" algn="ctr"/>
            <a:endParaRPr lang="en-US" sz="400" dirty="0"/>
          </a:p>
          <a:p>
            <a:pPr lvl="1" algn="ctr"/>
            <a:r>
              <a:rPr lang="en-US" dirty="0"/>
              <a:t>Previous Assessors</a:t>
            </a:r>
          </a:p>
        </p:txBody>
      </p:sp>
      <p:pic>
        <p:nvPicPr>
          <p:cNvPr id="17" name="Picture 2" descr="Image result for epfl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1" y="4259709"/>
            <a:ext cx="1498457" cy="8422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6564" y="4638211"/>
            <a:ext cx="729655" cy="55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200" y="5963313"/>
            <a:ext cx="2509696" cy="696441"/>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6881" y="5700448"/>
            <a:ext cx="1006564" cy="95450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1868" y="5720992"/>
            <a:ext cx="1172632" cy="767677"/>
          </a:xfrm>
          <a:prstGeom prst="rect">
            <a:avLst/>
          </a:prstGeom>
        </p:spPr>
      </p:pic>
      <p:sp>
        <p:nvSpPr>
          <p:cNvPr id="5" name="Slide Number Placeholder 4">
            <a:extLst>
              <a:ext uri="{FF2B5EF4-FFF2-40B4-BE49-F238E27FC236}">
                <a16:creationId xmlns:a16="http://schemas.microsoft.com/office/drawing/2014/main" id="{B579680D-0AEA-4D41-9B01-AABD078B7071}"/>
              </a:ext>
            </a:extLst>
          </p:cNvPr>
          <p:cNvSpPr>
            <a:spLocks noGrp="1"/>
          </p:cNvSpPr>
          <p:nvPr>
            <p:ph type="sldNum" sz="quarter" idx="12"/>
          </p:nvPr>
        </p:nvSpPr>
        <p:spPr/>
        <p:txBody>
          <a:bodyPr/>
          <a:lstStyle/>
          <a:p>
            <a:fld id="{B7BAC2AB-1E6F-4A95-9245-B46318CC102D}" type="slidenum">
              <a:rPr lang="en-US" smtClean="0"/>
              <a:t>66</a:t>
            </a:fld>
            <a:endParaRPr lang="en-US"/>
          </a:p>
        </p:txBody>
      </p:sp>
      <p:grpSp>
        <p:nvGrpSpPr>
          <p:cNvPr id="16" name="Group 15">
            <a:extLst>
              <a:ext uri="{FF2B5EF4-FFF2-40B4-BE49-F238E27FC236}">
                <a16:creationId xmlns:a16="http://schemas.microsoft.com/office/drawing/2014/main" id="{8E8B8CA5-C1ED-4A6A-981F-ED833590158D}"/>
              </a:ext>
            </a:extLst>
          </p:cNvPr>
          <p:cNvGrpSpPr/>
          <p:nvPr/>
        </p:nvGrpSpPr>
        <p:grpSpPr>
          <a:xfrm>
            <a:off x="3017593" y="3723112"/>
            <a:ext cx="3886612" cy="1621155"/>
            <a:chOff x="1493593" y="3723111"/>
            <a:chExt cx="3886612" cy="1621155"/>
          </a:xfrm>
        </p:grpSpPr>
        <p:sp>
          <p:nvSpPr>
            <p:cNvPr id="13" name="TextBox 12">
              <a:extLst>
                <a:ext uri="{FF2B5EF4-FFF2-40B4-BE49-F238E27FC236}">
                  <a16:creationId xmlns:a16="http://schemas.microsoft.com/office/drawing/2014/main" id="{495A0E9D-20CA-4E82-8856-2E295D4A4A66}"/>
                </a:ext>
              </a:extLst>
            </p:cNvPr>
            <p:cNvSpPr txBox="1"/>
            <p:nvPr/>
          </p:nvSpPr>
          <p:spPr>
            <a:xfrm>
              <a:off x="1493593" y="4087873"/>
              <a:ext cx="2454219" cy="923330"/>
            </a:xfrm>
            <a:prstGeom prst="rect">
              <a:avLst/>
            </a:prstGeom>
            <a:noFill/>
            <a:ln>
              <a:noFill/>
            </a:ln>
          </p:spPr>
          <p:txBody>
            <a:bodyPr wrap="square" rtlCol="0">
              <a:spAutoFit/>
            </a:bodyPr>
            <a:lstStyle/>
            <a:p>
              <a:pPr algn="ctr"/>
              <a:r>
                <a:rPr lang="en-US" i="1" dirty="0"/>
                <a:t>Gonzalo y el RSG Argentina de ISCB por la </a:t>
              </a:r>
              <a:r>
                <a:rPr lang="en-US" i="1" dirty="0" err="1"/>
                <a:t>invitación</a:t>
              </a:r>
              <a:endParaRPr lang="en-US" dirty="0"/>
            </a:p>
          </p:txBody>
        </p:sp>
        <p:pic>
          <p:nvPicPr>
            <p:cNvPr id="7" name="Picture 6">
              <a:extLst>
                <a:ext uri="{FF2B5EF4-FFF2-40B4-BE49-F238E27FC236}">
                  <a16:creationId xmlns:a16="http://schemas.microsoft.com/office/drawing/2014/main" id="{F73FCC2E-3337-43E0-8599-499E840927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9050" y="3723111"/>
              <a:ext cx="1621155" cy="1621155"/>
            </a:xfrm>
            <a:prstGeom prst="rect">
              <a:avLst/>
            </a:prstGeom>
          </p:spPr>
        </p:pic>
      </p:grpSp>
      <p:sp>
        <p:nvSpPr>
          <p:cNvPr id="19" name="TextBox 18">
            <a:extLst>
              <a:ext uri="{FF2B5EF4-FFF2-40B4-BE49-F238E27FC236}">
                <a16:creationId xmlns:a16="http://schemas.microsoft.com/office/drawing/2014/main" id="{0D4547D7-C070-4C4B-8C0B-D1AE767B0F80}"/>
              </a:ext>
            </a:extLst>
          </p:cNvPr>
          <p:cNvSpPr txBox="1"/>
          <p:nvPr/>
        </p:nvSpPr>
        <p:spPr>
          <a:xfrm>
            <a:off x="5932763" y="931034"/>
            <a:ext cx="4735236" cy="1908215"/>
          </a:xfrm>
          <a:prstGeom prst="rect">
            <a:avLst/>
          </a:prstGeom>
          <a:noFill/>
        </p:spPr>
        <p:txBody>
          <a:bodyPr wrap="square" rtlCol="0">
            <a:spAutoFit/>
          </a:bodyPr>
          <a:lstStyle/>
          <a:p>
            <a:pPr algn="ctr"/>
            <a:r>
              <a:rPr lang="en-US" sz="2000" b="1" dirty="0" err="1"/>
              <a:t>WebAR</a:t>
            </a:r>
            <a:r>
              <a:rPr lang="en-US" sz="2000" b="1" dirty="0"/>
              <a:t> for chemistry education</a:t>
            </a:r>
          </a:p>
          <a:p>
            <a:pPr algn="ctr"/>
            <a:endParaRPr lang="en-US" sz="400" b="1" dirty="0"/>
          </a:p>
          <a:p>
            <a:pPr lvl="1" algn="ctr"/>
            <a:endParaRPr lang="en-US" sz="400" dirty="0"/>
          </a:p>
          <a:p>
            <a:pPr lvl="1" algn="ctr"/>
            <a:r>
              <a:rPr lang="en-US" dirty="0">
                <a:latin typeface="Calibri" panose="020F0502020204030204" pitchFamily="34" charset="0"/>
                <a:ea typeface="Calibri" panose="020F0502020204030204" pitchFamily="34" charset="0"/>
                <a:cs typeface="Times New Roman" panose="02020603050405020304" pitchFamily="18" charset="0"/>
              </a:rPr>
              <a:t>F. Cortés Rodríguez, M. Dal </a:t>
            </a:r>
            <a:r>
              <a:rPr lang="en-US" dirty="0" err="1">
                <a:latin typeface="Calibri" panose="020F0502020204030204" pitchFamily="34" charset="0"/>
                <a:ea typeface="Calibri" panose="020F0502020204030204" pitchFamily="34" charset="0"/>
                <a:cs typeface="Times New Roman" panose="02020603050405020304" pitchFamily="18" charset="0"/>
              </a:rPr>
              <a:t>Peraro</a:t>
            </a:r>
            <a:r>
              <a:rPr lang="en-US" dirty="0">
                <a:latin typeface="Calibri" panose="020F0502020204030204" pitchFamily="34" charset="0"/>
                <a:ea typeface="Calibri" panose="020F0502020204030204" pitchFamily="34" charset="0"/>
                <a:cs typeface="Times New Roman" panose="02020603050405020304" pitchFamily="18" charset="0"/>
              </a:rPr>
              <a:t>, G. Frattini, L. </a:t>
            </a:r>
            <a:r>
              <a:rPr lang="en-US" dirty="0" err="1">
                <a:latin typeface="Calibri" panose="020F0502020204030204" pitchFamily="34" charset="0"/>
                <a:ea typeface="Calibri" panose="020F0502020204030204" pitchFamily="34" charset="0"/>
                <a:cs typeface="Times New Roman" panose="02020603050405020304" pitchFamily="18" charset="0"/>
              </a:rPr>
              <a:t>Krapp</a:t>
            </a:r>
            <a:r>
              <a:rPr lang="en-US" dirty="0">
                <a:latin typeface="Calibri" panose="020F0502020204030204" pitchFamily="34" charset="0"/>
                <a:ea typeface="Calibri" panose="020F0502020204030204" pitchFamily="34" charset="0"/>
                <a:cs typeface="Times New Roman" panose="02020603050405020304" pitchFamily="18" charset="0"/>
              </a:rPr>
              <a:t>, H. Martinez-Huang, D. Moreno, M. </a:t>
            </a:r>
            <a:r>
              <a:rPr lang="en-US" dirty="0" err="1">
                <a:latin typeface="Calibri" panose="020F0502020204030204" pitchFamily="34" charset="0"/>
                <a:ea typeface="Calibri" panose="020F0502020204030204" pitchFamily="34" charset="0"/>
                <a:cs typeface="Times New Roman" panose="02020603050405020304" pitchFamily="18" charset="0"/>
              </a:rPr>
              <a:t>Roldán</a:t>
            </a:r>
            <a:r>
              <a:rPr lang="en-US" dirty="0">
                <a:latin typeface="Calibri" panose="020F0502020204030204" pitchFamily="34" charset="0"/>
                <a:ea typeface="Calibri" panose="020F0502020204030204" pitchFamily="34" charset="0"/>
                <a:cs typeface="Times New Roman" panose="02020603050405020304" pitchFamily="18" charset="0"/>
              </a:rPr>
              <a:t>, J. </a:t>
            </a:r>
            <a:r>
              <a:rPr lang="en-US" dirty="0" err="1">
                <a:latin typeface="Calibri" panose="020F0502020204030204" pitchFamily="34" charset="0"/>
                <a:ea typeface="Calibri" panose="020F0502020204030204" pitchFamily="34" charset="0"/>
                <a:cs typeface="Times New Roman" panose="02020603050405020304" pitchFamily="18" charset="0"/>
              </a:rPr>
              <a:t>Salomón</a:t>
            </a:r>
            <a:r>
              <a:rPr lang="en-US" dirty="0">
                <a:latin typeface="Calibri" panose="020F0502020204030204" pitchFamily="34" charset="0"/>
                <a:ea typeface="Calibri" panose="020F0502020204030204" pitchFamily="34" charset="0"/>
                <a:cs typeface="Times New Roman" panose="02020603050405020304" pitchFamily="18" charset="0"/>
              </a:rPr>
              <a:t>, L. </a:t>
            </a:r>
            <a:r>
              <a:rPr lang="en-US" dirty="0" err="1">
                <a:latin typeface="Calibri" panose="020F0502020204030204" pitchFamily="34" charset="0"/>
                <a:ea typeface="Calibri" panose="020F0502020204030204" pitchFamily="34" charset="0"/>
                <a:cs typeface="Times New Roman" panose="02020603050405020304" pitchFamily="18" charset="0"/>
              </a:rPr>
              <a:t>Stemkoski</a:t>
            </a:r>
            <a:r>
              <a:rPr lang="en-US" dirty="0">
                <a:latin typeface="Calibri" panose="020F0502020204030204" pitchFamily="34" charset="0"/>
                <a:ea typeface="Calibri" panose="020F0502020204030204" pitchFamily="34" charset="0"/>
                <a:cs typeface="Times New Roman" panose="02020603050405020304" pitchFamily="18" charset="0"/>
              </a:rPr>
              <a:t>, S. Traeger</a:t>
            </a:r>
            <a:endParaRPr lang="LID4096" dirty="0"/>
          </a:p>
          <a:p>
            <a:pPr lvl="1" algn="ctr"/>
            <a:endParaRPr lang="en-US" dirty="0"/>
          </a:p>
        </p:txBody>
      </p:sp>
      <p:pic>
        <p:nvPicPr>
          <p:cNvPr id="12" name="Picture 11">
            <a:extLst>
              <a:ext uri="{FF2B5EF4-FFF2-40B4-BE49-F238E27FC236}">
                <a16:creationId xmlns:a16="http://schemas.microsoft.com/office/drawing/2014/main" id="{566D8DA7-63B7-44C1-8E2D-59FD4F46FC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4961" y="5851388"/>
            <a:ext cx="700492" cy="401553"/>
          </a:xfrm>
          <a:prstGeom prst="rect">
            <a:avLst/>
          </a:prstGeom>
        </p:spPr>
      </p:pic>
      <p:pic>
        <p:nvPicPr>
          <p:cNvPr id="15" name="Picture 14">
            <a:extLst>
              <a:ext uri="{FF2B5EF4-FFF2-40B4-BE49-F238E27FC236}">
                <a16:creationId xmlns:a16="http://schemas.microsoft.com/office/drawing/2014/main" id="{1F7151E5-7ECC-4636-AAF9-3381B75891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2683" y="5553392"/>
            <a:ext cx="782588" cy="525815"/>
          </a:xfrm>
          <a:prstGeom prst="rect">
            <a:avLst/>
          </a:prstGeom>
        </p:spPr>
      </p:pic>
      <p:pic>
        <p:nvPicPr>
          <p:cNvPr id="1026" name="Picture 2" descr="Institute of Molecular and Cell Biology of Rosario (IBR-CONICET ...">
            <a:extLst>
              <a:ext uri="{FF2B5EF4-FFF2-40B4-BE49-F238E27FC236}">
                <a16:creationId xmlns:a16="http://schemas.microsoft.com/office/drawing/2014/main" id="{9D242895-ABA8-4A7C-8D58-641B8229C21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94265" y="5742790"/>
            <a:ext cx="630094" cy="6300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BIOyF UNR • Facultad de Ciencias Bioquímicas y Farmacéuticas ...">
            <a:extLst>
              <a:ext uri="{FF2B5EF4-FFF2-40B4-BE49-F238E27FC236}">
                <a16:creationId xmlns:a16="http://schemas.microsoft.com/office/drawing/2014/main" id="{0E3CD4FE-17A3-426D-BAE3-D424FD7084E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02933" y="5329002"/>
            <a:ext cx="879750" cy="92393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C7F5F78-33B7-46B3-91F6-9D2A2D3A4D36}"/>
              </a:ext>
            </a:extLst>
          </p:cNvPr>
          <p:cNvSpPr txBox="1"/>
          <p:nvPr/>
        </p:nvSpPr>
        <p:spPr>
          <a:xfrm>
            <a:off x="1524000" y="6488668"/>
            <a:ext cx="5486400" cy="369332"/>
          </a:xfrm>
          <a:prstGeom prst="rect">
            <a:avLst/>
          </a:prstGeom>
          <a:noFill/>
        </p:spPr>
        <p:txBody>
          <a:bodyPr wrap="square" rtlCol="0">
            <a:spAutoFit/>
          </a:bodyPr>
          <a:lstStyle/>
          <a:p>
            <a:r>
              <a:rPr lang="en-US" b="1" dirty="0">
                <a:hlinkClick r:id="rId13"/>
              </a:rPr>
              <a:t>http://labriataphd.altervista.org/</a:t>
            </a:r>
            <a:r>
              <a:rPr lang="en-US" b="1" dirty="0"/>
              <a:t> </a:t>
            </a:r>
          </a:p>
        </p:txBody>
      </p:sp>
      <p:pic>
        <p:nvPicPr>
          <p:cNvPr id="21" name="Picture 20">
            <a:extLst>
              <a:ext uri="{FF2B5EF4-FFF2-40B4-BE49-F238E27FC236}">
                <a16:creationId xmlns:a16="http://schemas.microsoft.com/office/drawing/2014/main" id="{581D2894-23FB-4D4A-B572-7F343AAA0C7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7021" t="39580" r="38305" b="10754"/>
          <a:stretch/>
        </p:blipFill>
        <p:spPr>
          <a:xfrm>
            <a:off x="1603170" y="5694836"/>
            <a:ext cx="711910" cy="593602"/>
          </a:xfrm>
          <a:prstGeom prst="roundRect">
            <a:avLst>
              <a:gd name="adj" fmla="val 38490"/>
            </a:avLst>
          </a:prstGeom>
        </p:spPr>
      </p:pic>
    </p:spTree>
    <p:extLst>
      <p:ext uri="{BB962C8B-B14F-4D97-AF65-F5344CB8AC3E}">
        <p14:creationId xmlns:p14="http://schemas.microsoft.com/office/powerpoint/2010/main" val="137253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250004A-BD21-47CA-8DEB-7D79E6535EA3}"/>
              </a:ext>
            </a:extLst>
          </p:cNvPr>
          <p:cNvSpPr/>
          <p:nvPr/>
        </p:nvSpPr>
        <p:spPr>
          <a:xfrm>
            <a:off x="4134297" y="1781927"/>
            <a:ext cx="3136188" cy="3136188"/>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Metaverse</a:t>
            </a:r>
            <a:endParaRPr lang="LID4096" sz="3200" b="1" dirty="0">
              <a:solidFill>
                <a:schemeClr val="tx1"/>
              </a:solidFill>
            </a:endParaRPr>
          </a:p>
        </p:txBody>
      </p:sp>
      <p:sp>
        <p:nvSpPr>
          <p:cNvPr id="7" name="Rectangle 6">
            <a:extLst>
              <a:ext uri="{FF2B5EF4-FFF2-40B4-BE49-F238E27FC236}">
                <a16:creationId xmlns:a16="http://schemas.microsoft.com/office/drawing/2014/main" id="{E2FE4A1B-5E98-4697-A1B5-764CFE1BE314}"/>
              </a:ext>
            </a:extLst>
          </p:cNvPr>
          <p:cNvSpPr/>
          <p:nvPr/>
        </p:nvSpPr>
        <p:spPr>
          <a:xfrm>
            <a:off x="93152" y="5357641"/>
            <a:ext cx="12005695" cy="923330"/>
          </a:xfrm>
          <a:prstGeom prst="rect">
            <a:avLst/>
          </a:prstGeom>
        </p:spPr>
        <p:txBody>
          <a:bodyPr wrap="square">
            <a:spAutoFit/>
          </a:bodyPr>
          <a:lstStyle/>
          <a:p>
            <a:pPr algn="just"/>
            <a:r>
              <a:rPr lang="en-US" i="1" dirty="0">
                <a:latin typeface="Calibri" panose="020F0502020204030204" pitchFamily="34" charset="0"/>
                <a:ea typeface="Calibri" panose="020F0502020204030204" pitchFamily="34" charset="0"/>
                <a:cs typeface="Times New Roman" panose="02020603050405020304" pitchFamily="18" charset="0"/>
              </a:rPr>
              <a:t>“</a:t>
            </a:r>
            <a:r>
              <a:rPr lang="en-US" b="1" i="1" dirty="0">
                <a:latin typeface="Calibri" panose="020F0502020204030204" pitchFamily="34" charset="0"/>
                <a:ea typeface="Calibri" panose="020F0502020204030204" pitchFamily="34" charset="0"/>
                <a:cs typeface="Times New Roman" panose="02020603050405020304" pitchFamily="18" charset="0"/>
              </a:rPr>
              <a:t>An upcoming iteration of the internet</a:t>
            </a:r>
            <a:r>
              <a:rPr lang="en-US" i="1" dirty="0">
                <a:latin typeface="Calibri" panose="020F0502020204030204" pitchFamily="34" charset="0"/>
                <a:ea typeface="Calibri" panose="020F0502020204030204" pitchFamily="34" charset="0"/>
                <a:cs typeface="Times New Roman" panose="02020603050405020304" pitchFamily="18" charset="0"/>
              </a:rPr>
              <a:t> as an immersive </a:t>
            </a:r>
            <a:r>
              <a:rPr lang="en-US" b="1" i="1" dirty="0">
                <a:latin typeface="Calibri" panose="020F0502020204030204" pitchFamily="34" charset="0"/>
                <a:ea typeface="Calibri" panose="020F0502020204030204" pitchFamily="34" charset="0"/>
                <a:cs typeface="Times New Roman" panose="02020603050405020304" pitchFamily="18" charset="0"/>
              </a:rPr>
              <a:t>virtual/mixed reality</a:t>
            </a:r>
            <a:r>
              <a:rPr lang="en-US" i="1" dirty="0">
                <a:latin typeface="Calibri" panose="020F0502020204030204" pitchFamily="34" charset="0"/>
                <a:ea typeface="Calibri" panose="020F0502020204030204" pitchFamily="34" charset="0"/>
                <a:cs typeface="Times New Roman" panose="02020603050405020304" pitchFamily="18" charset="0"/>
              </a:rPr>
              <a:t> world with smooth </a:t>
            </a:r>
            <a:r>
              <a:rPr lang="en-US" b="1" i="1" dirty="0">
                <a:latin typeface="Calibri" panose="020F0502020204030204" pitchFamily="34" charset="0"/>
                <a:ea typeface="Calibri" panose="020F0502020204030204" pitchFamily="34" charset="0"/>
                <a:cs typeface="Times New Roman" panose="02020603050405020304" pitchFamily="18" charset="0"/>
              </a:rPr>
              <a:t>human-computer and human-web-human interactions</a:t>
            </a:r>
            <a:r>
              <a:rPr lang="en-US" i="1" dirty="0">
                <a:latin typeface="Calibri" panose="020F0502020204030204" pitchFamily="34" charset="0"/>
                <a:ea typeface="Calibri" panose="020F0502020204030204" pitchFamily="34" charset="0"/>
                <a:cs typeface="Times New Roman" panose="02020603050405020304" pitchFamily="18" charset="0"/>
              </a:rPr>
              <a:t>, and developments based on </a:t>
            </a:r>
            <a:r>
              <a:rPr lang="en-US" b="1" i="1" dirty="0">
                <a:latin typeface="Calibri" panose="020F0502020204030204" pitchFamily="34" charset="0"/>
                <a:ea typeface="Calibri" panose="020F0502020204030204" pitchFamily="34" charset="0"/>
                <a:cs typeface="Times New Roman" panose="02020603050405020304" pitchFamily="18" charset="0"/>
              </a:rPr>
              <a:t>cryptography/blockchain technologies</a:t>
            </a:r>
            <a:r>
              <a:rPr lang="en-US" i="1" dirty="0">
                <a:latin typeface="Calibri" panose="020F0502020204030204" pitchFamily="34" charset="0"/>
                <a:ea typeface="Calibri" panose="020F0502020204030204" pitchFamily="34" charset="0"/>
                <a:cs typeface="Times New Roman" panose="02020603050405020304" pitchFamily="18" charset="0"/>
              </a:rPr>
              <a:t> that are </a:t>
            </a:r>
            <a:r>
              <a:rPr lang="en-US" b="1" i="1" dirty="0">
                <a:latin typeface="Calibri" panose="020F0502020204030204" pitchFamily="34" charset="0"/>
                <a:ea typeface="Calibri" panose="020F0502020204030204" pitchFamily="34" charset="0"/>
                <a:cs typeface="Times New Roman" panose="02020603050405020304" pitchFamily="18" charset="0"/>
              </a:rPr>
              <a:t>supposed to positively transform work, entertainment, education, economy, culture, politics</a:t>
            </a:r>
            <a:r>
              <a:rPr lang="en-US" i="1" dirty="0">
                <a:latin typeface="Calibri" panose="020F0502020204030204" pitchFamily="34" charset="0"/>
                <a:ea typeface="Calibri" panose="020F0502020204030204" pitchFamily="34" charset="0"/>
                <a:cs typeface="Times New Roman" panose="02020603050405020304" pitchFamily="18" charset="0"/>
              </a:rPr>
              <a:t>…” (META VERSO, O HAY ALGO UTIL EN ESO??)</a:t>
            </a:r>
            <a:endParaRPr lang="LID4096" i="1" dirty="0"/>
          </a:p>
        </p:txBody>
      </p:sp>
      <p:sp>
        <p:nvSpPr>
          <p:cNvPr id="8" name="TextBox 7">
            <a:extLst>
              <a:ext uri="{FF2B5EF4-FFF2-40B4-BE49-F238E27FC236}">
                <a16:creationId xmlns:a16="http://schemas.microsoft.com/office/drawing/2014/main" id="{C344F49C-9146-4B8E-A8E5-D1024A5D35BD}"/>
              </a:ext>
            </a:extLst>
          </p:cNvPr>
          <p:cNvSpPr txBox="1"/>
          <p:nvPr/>
        </p:nvSpPr>
        <p:spPr>
          <a:xfrm rot="2597079">
            <a:off x="6404502" y="1924157"/>
            <a:ext cx="1340102" cy="430887"/>
          </a:xfrm>
          <a:prstGeom prst="rect">
            <a:avLst/>
          </a:prstGeom>
          <a:noFill/>
        </p:spPr>
        <p:txBody>
          <a:bodyPr wrap="square" rtlCol="0">
            <a:spAutoFit/>
          </a:bodyPr>
          <a:lstStyle/>
          <a:p>
            <a:r>
              <a:rPr lang="en-US" sz="2200" b="1" dirty="0">
                <a:solidFill>
                  <a:srgbClr val="0070C0"/>
                </a:solidFill>
              </a:rPr>
              <a:t>AR &amp; VR</a:t>
            </a:r>
            <a:endParaRPr lang="LID4096" sz="2200" b="1" dirty="0">
              <a:solidFill>
                <a:srgbClr val="0070C0"/>
              </a:solidFill>
            </a:endParaRPr>
          </a:p>
        </p:txBody>
      </p:sp>
      <p:sp>
        <p:nvSpPr>
          <p:cNvPr id="10" name="TextBox 9">
            <a:extLst>
              <a:ext uri="{FF2B5EF4-FFF2-40B4-BE49-F238E27FC236}">
                <a16:creationId xmlns:a16="http://schemas.microsoft.com/office/drawing/2014/main" id="{42C1448C-9916-46E6-B23B-45721628B4EE}"/>
              </a:ext>
            </a:extLst>
          </p:cNvPr>
          <p:cNvSpPr txBox="1"/>
          <p:nvPr/>
        </p:nvSpPr>
        <p:spPr>
          <a:xfrm rot="4828751">
            <a:off x="7120741" y="2926485"/>
            <a:ext cx="747292" cy="430887"/>
          </a:xfrm>
          <a:prstGeom prst="rect">
            <a:avLst/>
          </a:prstGeom>
          <a:noFill/>
        </p:spPr>
        <p:txBody>
          <a:bodyPr wrap="square" rtlCol="0">
            <a:spAutoFit/>
          </a:bodyPr>
          <a:lstStyle/>
          <a:p>
            <a:pPr algn="ctr"/>
            <a:r>
              <a:rPr lang="en-US" sz="2200" b="1" dirty="0">
                <a:solidFill>
                  <a:srgbClr val="0070C0"/>
                </a:solidFill>
              </a:rPr>
              <a:t>AI</a:t>
            </a:r>
            <a:endParaRPr lang="LID4096" sz="2200" b="1" dirty="0">
              <a:solidFill>
                <a:srgbClr val="0070C0"/>
              </a:solidFill>
            </a:endParaRPr>
          </a:p>
        </p:txBody>
      </p:sp>
      <p:sp>
        <p:nvSpPr>
          <p:cNvPr id="11" name="TextBox 10">
            <a:extLst>
              <a:ext uri="{FF2B5EF4-FFF2-40B4-BE49-F238E27FC236}">
                <a16:creationId xmlns:a16="http://schemas.microsoft.com/office/drawing/2014/main" id="{460C7D75-6F1F-429F-8099-1DA922D15845}"/>
              </a:ext>
            </a:extLst>
          </p:cNvPr>
          <p:cNvSpPr txBox="1"/>
          <p:nvPr/>
        </p:nvSpPr>
        <p:spPr>
          <a:xfrm rot="21352994">
            <a:off x="4496343" y="1163382"/>
            <a:ext cx="1840206" cy="646331"/>
          </a:xfrm>
          <a:prstGeom prst="rect">
            <a:avLst/>
          </a:prstGeom>
          <a:noFill/>
        </p:spPr>
        <p:txBody>
          <a:bodyPr wrap="square" rtlCol="0">
            <a:spAutoFit/>
          </a:bodyPr>
          <a:lstStyle/>
          <a:p>
            <a:pPr algn="ctr"/>
            <a:r>
              <a:rPr lang="en-US" b="1" dirty="0">
                <a:solidFill>
                  <a:srgbClr val="0070C0"/>
                </a:solidFill>
              </a:rPr>
              <a:t>Decentralized Blockchains</a:t>
            </a:r>
            <a:endParaRPr lang="LID4096" b="1" dirty="0">
              <a:solidFill>
                <a:srgbClr val="0070C0"/>
              </a:solidFill>
            </a:endParaRPr>
          </a:p>
        </p:txBody>
      </p:sp>
      <p:sp>
        <p:nvSpPr>
          <p:cNvPr id="17" name="TextBox 16">
            <a:extLst>
              <a:ext uri="{FF2B5EF4-FFF2-40B4-BE49-F238E27FC236}">
                <a16:creationId xmlns:a16="http://schemas.microsoft.com/office/drawing/2014/main" id="{BD024035-90B1-46BC-99E9-B1DEE509D560}"/>
              </a:ext>
            </a:extLst>
          </p:cNvPr>
          <p:cNvSpPr txBox="1"/>
          <p:nvPr/>
        </p:nvSpPr>
        <p:spPr>
          <a:xfrm rot="18291243">
            <a:off x="3447567" y="2093808"/>
            <a:ext cx="1485681" cy="430887"/>
          </a:xfrm>
          <a:prstGeom prst="rect">
            <a:avLst/>
          </a:prstGeom>
          <a:noFill/>
        </p:spPr>
        <p:txBody>
          <a:bodyPr wrap="square" rtlCol="0">
            <a:spAutoFit/>
          </a:bodyPr>
          <a:lstStyle/>
          <a:p>
            <a:pPr algn="ctr"/>
            <a:r>
              <a:rPr lang="en-US" sz="2200" b="1" dirty="0">
                <a:solidFill>
                  <a:srgbClr val="0070C0"/>
                </a:solidFill>
              </a:rPr>
              <a:t>Crypto</a:t>
            </a:r>
          </a:p>
        </p:txBody>
      </p:sp>
      <p:sp>
        <p:nvSpPr>
          <p:cNvPr id="21" name="Rectangle 20">
            <a:extLst>
              <a:ext uri="{FF2B5EF4-FFF2-40B4-BE49-F238E27FC236}">
                <a16:creationId xmlns:a16="http://schemas.microsoft.com/office/drawing/2014/main" id="{9C32AAF3-7992-4589-8186-CA758F0D9475}"/>
              </a:ext>
            </a:extLst>
          </p:cNvPr>
          <p:cNvSpPr/>
          <p:nvPr/>
        </p:nvSpPr>
        <p:spPr>
          <a:xfrm rot="16200000">
            <a:off x="3438803" y="3260063"/>
            <a:ext cx="867097" cy="430887"/>
          </a:xfrm>
          <a:prstGeom prst="rect">
            <a:avLst/>
          </a:prstGeom>
        </p:spPr>
        <p:txBody>
          <a:bodyPr wrap="none">
            <a:spAutoFit/>
          </a:bodyPr>
          <a:lstStyle/>
          <a:p>
            <a:pPr algn="ctr"/>
            <a:r>
              <a:rPr lang="en-US" sz="2200" b="1" dirty="0">
                <a:solidFill>
                  <a:srgbClr val="0070C0"/>
                </a:solidFill>
              </a:rPr>
              <a:t>Web3</a:t>
            </a:r>
            <a:endParaRPr lang="LID4096" sz="2200" b="1" dirty="0">
              <a:solidFill>
                <a:srgbClr val="0070C0"/>
              </a:solidFill>
            </a:endParaRPr>
          </a:p>
        </p:txBody>
      </p:sp>
      <p:sp>
        <p:nvSpPr>
          <p:cNvPr id="22" name="TextBox 21">
            <a:extLst>
              <a:ext uri="{FF2B5EF4-FFF2-40B4-BE49-F238E27FC236}">
                <a16:creationId xmlns:a16="http://schemas.microsoft.com/office/drawing/2014/main" id="{0C744512-08B5-45EF-BCAE-852282A09171}"/>
              </a:ext>
            </a:extLst>
          </p:cNvPr>
          <p:cNvSpPr txBox="1"/>
          <p:nvPr/>
        </p:nvSpPr>
        <p:spPr>
          <a:xfrm>
            <a:off x="-22414" y="6488668"/>
            <a:ext cx="2743201" cy="369332"/>
          </a:xfrm>
          <a:prstGeom prst="rect">
            <a:avLst/>
          </a:prstGeom>
          <a:noFill/>
        </p:spPr>
        <p:txBody>
          <a:bodyPr wrap="square" rtlCol="0">
            <a:spAutoFit/>
          </a:bodyPr>
          <a:lstStyle/>
          <a:p>
            <a:r>
              <a:rPr lang="en-US" b="1" dirty="0">
                <a:hlinkClick r:id="rId2"/>
              </a:rPr>
              <a:t>https://go.epfl.ch/luciano</a:t>
            </a:r>
            <a:endParaRPr lang="en-US" b="1" dirty="0"/>
          </a:p>
        </p:txBody>
      </p:sp>
      <p:grpSp>
        <p:nvGrpSpPr>
          <p:cNvPr id="14" name="Group 13">
            <a:extLst>
              <a:ext uri="{FF2B5EF4-FFF2-40B4-BE49-F238E27FC236}">
                <a16:creationId xmlns:a16="http://schemas.microsoft.com/office/drawing/2014/main" id="{E64C8E21-3F9D-4C99-A0D9-34BC2A8ECC02}"/>
              </a:ext>
            </a:extLst>
          </p:cNvPr>
          <p:cNvGrpSpPr/>
          <p:nvPr/>
        </p:nvGrpSpPr>
        <p:grpSpPr>
          <a:xfrm>
            <a:off x="143244" y="178663"/>
            <a:ext cx="12314518" cy="4744344"/>
            <a:chOff x="-58843" y="294043"/>
            <a:chExt cx="12314518" cy="4744344"/>
          </a:xfrm>
        </p:grpSpPr>
        <p:cxnSp>
          <p:nvCxnSpPr>
            <p:cNvPr id="19" name="Straight Connector 18">
              <a:extLst>
                <a:ext uri="{FF2B5EF4-FFF2-40B4-BE49-F238E27FC236}">
                  <a16:creationId xmlns:a16="http://schemas.microsoft.com/office/drawing/2014/main" id="{BD6ACF7D-BC30-4984-895B-61DE98380199}"/>
                </a:ext>
              </a:extLst>
            </p:cNvPr>
            <p:cNvCxnSpPr>
              <a:cxnSpLocks/>
            </p:cNvCxnSpPr>
            <p:nvPr/>
          </p:nvCxnSpPr>
          <p:spPr>
            <a:xfrm>
              <a:off x="7496876" y="3228988"/>
              <a:ext cx="850740" cy="155326"/>
            </a:xfrm>
            <a:prstGeom prst="line">
              <a:avLst/>
            </a:prstGeom>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1096C344-4B7D-460D-94EC-28A4F2CF77E7}"/>
                </a:ext>
              </a:extLst>
            </p:cNvPr>
            <p:cNvSpPr txBox="1"/>
            <p:nvPr/>
          </p:nvSpPr>
          <p:spPr>
            <a:xfrm>
              <a:off x="8347616" y="2853173"/>
              <a:ext cx="3908059" cy="2185214"/>
            </a:xfrm>
            <a:prstGeom prst="rect">
              <a:avLst/>
            </a:prstGeom>
            <a:noFill/>
          </p:spPr>
          <p:txBody>
            <a:bodyPr wrap="square" rtlCol="0">
              <a:spAutoFit/>
            </a:bodyPr>
            <a:lstStyle/>
            <a:p>
              <a:pPr marL="285750" indent="-285750">
                <a:buFontTx/>
                <a:buChar char="-"/>
              </a:pPr>
              <a:r>
                <a:rPr lang="en-US" sz="1700" dirty="0" err="1"/>
                <a:t>AlphaFold</a:t>
              </a:r>
              <a:r>
                <a:rPr lang="en-US" sz="1700" dirty="0"/>
                <a:t> (-multimer)</a:t>
              </a:r>
            </a:p>
            <a:p>
              <a:pPr marL="285750" indent="-285750">
                <a:buFontTx/>
                <a:buChar char="-"/>
              </a:pPr>
              <a:r>
                <a:rPr lang="en-US" sz="1700" dirty="0"/>
                <a:t>PMPNN for protein design</a:t>
              </a:r>
            </a:p>
            <a:p>
              <a:pPr marL="285750" indent="-285750">
                <a:buFontTx/>
                <a:buChar char="-"/>
              </a:pPr>
              <a:r>
                <a:rPr lang="en-US" sz="1700" dirty="0" err="1"/>
                <a:t>PeSTo</a:t>
              </a:r>
              <a:r>
                <a:rPr lang="en-US" sz="1700" dirty="0"/>
                <a:t> for interface predictions</a:t>
              </a:r>
            </a:p>
            <a:p>
              <a:pPr marL="285750" indent="-285750">
                <a:buFontTx/>
                <a:buChar char="-"/>
              </a:pPr>
              <a:r>
                <a:rPr lang="en-US" sz="1700" dirty="0"/>
                <a:t>Reversed </a:t>
              </a:r>
              <a:r>
                <a:rPr lang="en-US" sz="1700" dirty="0" err="1"/>
                <a:t>PeSTo</a:t>
              </a:r>
              <a:r>
                <a:rPr lang="en-US" sz="1700" dirty="0"/>
                <a:t> for protein design</a:t>
              </a:r>
            </a:p>
            <a:p>
              <a:pPr marL="285750" indent="-285750">
                <a:buFontTx/>
                <a:buChar char="-"/>
              </a:pPr>
              <a:r>
                <a:rPr lang="en-US" sz="1700" dirty="0"/>
                <a:t>(Natural) language processing</a:t>
              </a:r>
            </a:p>
            <a:p>
              <a:pPr marL="285750" indent="-285750">
                <a:buFontTx/>
                <a:buChar char="-"/>
              </a:pPr>
              <a:r>
                <a:rPr lang="en-US" sz="1700" dirty="0"/>
                <a:t>Image generators</a:t>
              </a:r>
            </a:p>
            <a:p>
              <a:pPr marL="285750" indent="-285750">
                <a:buFontTx/>
                <a:buChar char="-"/>
              </a:pPr>
              <a:r>
                <a:rPr lang="en-US" sz="1700" dirty="0"/>
                <a:t>Automated labs</a:t>
              </a:r>
            </a:p>
            <a:p>
              <a:pPr marL="285750" indent="-285750">
                <a:buFontTx/>
                <a:buChar char="-"/>
              </a:pPr>
              <a:r>
                <a:rPr lang="en-US" sz="1700" dirty="0"/>
                <a:t>…</a:t>
              </a:r>
              <a:endParaRPr lang="LID4096" sz="1700" dirty="0"/>
            </a:p>
          </p:txBody>
        </p:sp>
        <p:sp>
          <p:nvSpPr>
            <p:cNvPr id="24" name="TextBox 23">
              <a:extLst>
                <a:ext uri="{FF2B5EF4-FFF2-40B4-BE49-F238E27FC236}">
                  <a16:creationId xmlns:a16="http://schemas.microsoft.com/office/drawing/2014/main" id="{0BF1A7D6-E592-4E27-AD70-5FD194936782}"/>
                </a:ext>
              </a:extLst>
            </p:cNvPr>
            <p:cNvSpPr txBox="1"/>
            <p:nvPr/>
          </p:nvSpPr>
          <p:spPr>
            <a:xfrm>
              <a:off x="7419791" y="1037630"/>
              <a:ext cx="3421930" cy="923330"/>
            </a:xfrm>
            <a:prstGeom prst="rect">
              <a:avLst/>
            </a:prstGeom>
            <a:noFill/>
          </p:spPr>
          <p:txBody>
            <a:bodyPr wrap="square" rtlCol="0">
              <a:spAutoFit/>
            </a:bodyPr>
            <a:lstStyle/>
            <a:p>
              <a:pPr marL="285750" indent="-285750">
                <a:buFontTx/>
                <a:buChar char="-"/>
              </a:pPr>
              <a:r>
                <a:rPr lang="en-US" dirty="0"/>
                <a:t>AR/VR for learning &amp; work</a:t>
              </a:r>
            </a:p>
            <a:p>
              <a:pPr marL="285750" indent="-285750">
                <a:buFontTx/>
                <a:buChar char="-"/>
              </a:pPr>
              <a:r>
                <a:rPr lang="en-US" dirty="0" err="1"/>
                <a:t>moleculARweb</a:t>
              </a:r>
              <a:endParaRPr lang="en-US" dirty="0"/>
            </a:p>
            <a:p>
              <a:pPr marL="285750" indent="-285750">
                <a:buFontTx/>
                <a:buChar char="-"/>
              </a:pPr>
              <a:r>
                <a:rPr lang="en-US" dirty="0"/>
                <a:t>multiuser VR</a:t>
              </a:r>
              <a:endParaRPr lang="LID4096" dirty="0"/>
            </a:p>
          </p:txBody>
        </p:sp>
        <p:cxnSp>
          <p:nvCxnSpPr>
            <p:cNvPr id="26" name="Straight Connector 25">
              <a:extLst>
                <a:ext uri="{FF2B5EF4-FFF2-40B4-BE49-F238E27FC236}">
                  <a16:creationId xmlns:a16="http://schemas.microsoft.com/office/drawing/2014/main" id="{AD37A70B-E030-47D0-8990-EA2F2C66EF50}"/>
                </a:ext>
              </a:extLst>
            </p:cNvPr>
            <p:cNvCxnSpPr>
              <a:cxnSpLocks/>
            </p:cNvCxnSpPr>
            <p:nvPr/>
          </p:nvCxnSpPr>
          <p:spPr>
            <a:xfrm flipV="1">
              <a:off x="6872466" y="1506887"/>
              <a:ext cx="527483" cy="442377"/>
            </a:xfrm>
            <a:prstGeom prst="line">
              <a:avLst/>
            </a:prstGeom>
          </p:spPr>
          <p:style>
            <a:lnRef idx="3">
              <a:schemeClr val="dk1"/>
            </a:lnRef>
            <a:fillRef idx="0">
              <a:schemeClr val="dk1"/>
            </a:fillRef>
            <a:effectRef idx="2">
              <a:schemeClr val="dk1"/>
            </a:effectRef>
            <a:fontRef idx="minor">
              <a:schemeClr val="tx1"/>
            </a:fontRef>
          </p:style>
        </p:cxnSp>
        <p:grpSp>
          <p:nvGrpSpPr>
            <p:cNvPr id="3" name="Group 2">
              <a:extLst>
                <a:ext uri="{FF2B5EF4-FFF2-40B4-BE49-F238E27FC236}">
                  <a16:creationId xmlns:a16="http://schemas.microsoft.com/office/drawing/2014/main" id="{11045510-21B6-460B-ABAA-5C87354919E2}"/>
                </a:ext>
              </a:extLst>
            </p:cNvPr>
            <p:cNvGrpSpPr/>
            <p:nvPr/>
          </p:nvGrpSpPr>
          <p:grpSpPr>
            <a:xfrm>
              <a:off x="6319" y="3564864"/>
              <a:ext cx="3497413" cy="1200329"/>
              <a:chOff x="6319" y="3564864"/>
              <a:chExt cx="3497413" cy="1200329"/>
            </a:xfrm>
          </p:grpSpPr>
          <p:sp>
            <p:nvSpPr>
              <p:cNvPr id="28" name="TextBox 27">
                <a:extLst>
                  <a:ext uri="{FF2B5EF4-FFF2-40B4-BE49-F238E27FC236}">
                    <a16:creationId xmlns:a16="http://schemas.microsoft.com/office/drawing/2014/main" id="{2EE57E15-09B1-4008-B3CC-FBF0915AD329}"/>
                  </a:ext>
                </a:extLst>
              </p:cNvPr>
              <p:cNvSpPr txBox="1"/>
              <p:nvPr/>
            </p:nvSpPr>
            <p:spPr>
              <a:xfrm>
                <a:off x="6319" y="3564864"/>
                <a:ext cx="2978345" cy="1200329"/>
              </a:xfrm>
              <a:prstGeom prst="rect">
                <a:avLst/>
              </a:prstGeom>
              <a:noFill/>
            </p:spPr>
            <p:txBody>
              <a:bodyPr wrap="square" rtlCol="0">
                <a:spAutoFit/>
              </a:bodyPr>
              <a:lstStyle/>
              <a:p>
                <a:pPr marL="285750" indent="-285750">
                  <a:buFontTx/>
                  <a:buChar char="-"/>
                </a:pPr>
                <a:r>
                  <a:rPr lang="en-US" dirty="0"/>
                  <a:t>Creator own contents</a:t>
                </a:r>
              </a:p>
              <a:p>
                <a:pPr marL="285750" indent="-285750">
                  <a:buFontTx/>
                  <a:buChar char="-"/>
                </a:pPr>
                <a:r>
                  <a:rPr lang="en-US" dirty="0"/>
                  <a:t>Direct consumer-creator economy</a:t>
                </a:r>
              </a:p>
              <a:p>
                <a:pPr marL="285750" indent="-285750">
                  <a:buFontTx/>
                  <a:buChar char="-"/>
                </a:pPr>
                <a:r>
                  <a:rPr lang="en-US" dirty="0"/>
                  <a:t>New ways to publish?</a:t>
                </a:r>
              </a:p>
            </p:txBody>
          </p:sp>
          <p:cxnSp>
            <p:nvCxnSpPr>
              <p:cNvPr id="34" name="Straight Connector 33">
                <a:extLst>
                  <a:ext uri="{FF2B5EF4-FFF2-40B4-BE49-F238E27FC236}">
                    <a16:creationId xmlns:a16="http://schemas.microsoft.com/office/drawing/2014/main" id="{E24D62EA-3C1B-4059-9FC8-7B19A4F4E175}"/>
                  </a:ext>
                </a:extLst>
              </p:cNvPr>
              <p:cNvCxnSpPr>
                <a:cxnSpLocks/>
              </p:cNvCxnSpPr>
              <p:nvPr/>
            </p:nvCxnSpPr>
            <p:spPr>
              <a:xfrm flipV="1">
                <a:off x="2518700" y="3590014"/>
                <a:ext cx="985032" cy="218177"/>
              </a:xfrm>
              <a:prstGeom prst="line">
                <a:avLst/>
              </a:prstGeom>
            </p:spPr>
            <p:style>
              <a:lnRef idx="3">
                <a:schemeClr val="dk1"/>
              </a:lnRef>
              <a:fillRef idx="0">
                <a:schemeClr val="dk1"/>
              </a:fillRef>
              <a:effectRef idx="2">
                <a:schemeClr val="dk1"/>
              </a:effectRef>
              <a:fontRef idx="minor">
                <a:schemeClr val="tx1"/>
              </a:fontRef>
            </p:style>
          </p:cxnSp>
        </p:grpSp>
        <p:grpSp>
          <p:nvGrpSpPr>
            <p:cNvPr id="5" name="Group 4">
              <a:extLst>
                <a:ext uri="{FF2B5EF4-FFF2-40B4-BE49-F238E27FC236}">
                  <a16:creationId xmlns:a16="http://schemas.microsoft.com/office/drawing/2014/main" id="{714DCC7A-1BE2-456A-B2BB-B69C1DE06516}"/>
                </a:ext>
              </a:extLst>
            </p:cNvPr>
            <p:cNvGrpSpPr/>
            <p:nvPr/>
          </p:nvGrpSpPr>
          <p:grpSpPr>
            <a:xfrm>
              <a:off x="-58843" y="1834269"/>
              <a:ext cx="3873303" cy="923330"/>
              <a:chOff x="-58843" y="1834269"/>
              <a:chExt cx="3873303" cy="923330"/>
            </a:xfrm>
          </p:grpSpPr>
          <p:sp>
            <p:nvSpPr>
              <p:cNvPr id="29" name="TextBox 28">
                <a:extLst>
                  <a:ext uri="{FF2B5EF4-FFF2-40B4-BE49-F238E27FC236}">
                    <a16:creationId xmlns:a16="http://schemas.microsoft.com/office/drawing/2014/main" id="{BB97F57B-BD0B-4413-9E0B-7E39E791815E}"/>
                  </a:ext>
                </a:extLst>
              </p:cNvPr>
              <p:cNvSpPr txBox="1"/>
              <p:nvPr/>
            </p:nvSpPr>
            <p:spPr>
              <a:xfrm>
                <a:off x="-58843" y="1834269"/>
                <a:ext cx="2805449" cy="923330"/>
              </a:xfrm>
              <a:prstGeom prst="rect">
                <a:avLst/>
              </a:prstGeom>
              <a:noFill/>
            </p:spPr>
            <p:txBody>
              <a:bodyPr wrap="square" rtlCol="0">
                <a:spAutoFit/>
              </a:bodyPr>
              <a:lstStyle/>
              <a:p>
                <a:pPr marL="285750" indent="-285750">
                  <a:buFontTx/>
                  <a:buChar char="-"/>
                </a:pPr>
                <a:r>
                  <a:rPr lang="en-US" dirty="0"/>
                  <a:t>Value of online activities</a:t>
                </a:r>
              </a:p>
              <a:p>
                <a:pPr marL="285750" indent="-285750">
                  <a:buFontTx/>
                  <a:buChar char="-"/>
                </a:pPr>
                <a:r>
                  <a:rPr lang="en-US" dirty="0"/>
                  <a:t>Direct consumer-creator economy</a:t>
                </a:r>
              </a:p>
            </p:txBody>
          </p:sp>
          <p:cxnSp>
            <p:nvCxnSpPr>
              <p:cNvPr id="35" name="Straight Connector 34">
                <a:extLst>
                  <a:ext uri="{FF2B5EF4-FFF2-40B4-BE49-F238E27FC236}">
                    <a16:creationId xmlns:a16="http://schemas.microsoft.com/office/drawing/2014/main" id="{BA470CE4-3902-4C27-B900-DCA1B27F712D}"/>
                  </a:ext>
                </a:extLst>
              </p:cNvPr>
              <p:cNvCxnSpPr>
                <a:cxnSpLocks/>
              </p:cNvCxnSpPr>
              <p:nvPr/>
            </p:nvCxnSpPr>
            <p:spPr>
              <a:xfrm>
                <a:off x="2652992" y="2147974"/>
                <a:ext cx="1161468" cy="211631"/>
              </a:xfrm>
              <a:prstGeom prst="line">
                <a:avLst/>
              </a:prstGeom>
            </p:spPr>
            <p:style>
              <a:lnRef idx="3">
                <a:schemeClr val="dk1"/>
              </a:lnRef>
              <a:fillRef idx="0">
                <a:schemeClr val="dk1"/>
              </a:fillRef>
              <a:effectRef idx="2">
                <a:schemeClr val="dk1"/>
              </a:effectRef>
              <a:fontRef idx="minor">
                <a:schemeClr val="tx1"/>
              </a:fontRef>
            </p:style>
          </p:cxnSp>
        </p:grpSp>
        <p:grpSp>
          <p:nvGrpSpPr>
            <p:cNvPr id="9" name="Group 8">
              <a:extLst>
                <a:ext uri="{FF2B5EF4-FFF2-40B4-BE49-F238E27FC236}">
                  <a16:creationId xmlns:a16="http://schemas.microsoft.com/office/drawing/2014/main" id="{AAD58EB6-613A-45AF-9CC6-2F674F7EB76D}"/>
                </a:ext>
              </a:extLst>
            </p:cNvPr>
            <p:cNvGrpSpPr/>
            <p:nvPr/>
          </p:nvGrpSpPr>
          <p:grpSpPr>
            <a:xfrm>
              <a:off x="1230787" y="294043"/>
              <a:ext cx="3420990" cy="1200329"/>
              <a:chOff x="1230787" y="294043"/>
              <a:chExt cx="3420990" cy="1200329"/>
            </a:xfrm>
          </p:grpSpPr>
          <p:sp>
            <p:nvSpPr>
              <p:cNvPr id="30" name="TextBox 29">
                <a:extLst>
                  <a:ext uri="{FF2B5EF4-FFF2-40B4-BE49-F238E27FC236}">
                    <a16:creationId xmlns:a16="http://schemas.microsoft.com/office/drawing/2014/main" id="{92601D6E-BCB6-449E-A1B6-7A32D73B2C70}"/>
                  </a:ext>
                </a:extLst>
              </p:cNvPr>
              <p:cNvSpPr txBox="1"/>
              <p:nvPr/>
            </p:nvSpPr>
            <p:spPr>
              <a:xfrm>
                <a:off x="1230787" y="294043"/>
                <a:ext cx="3138971" cy="1200329"/>
              </a:xfrm>
              <a:prstGeom prst="rect">
                <a:avLst/>
              </a:prstGeom>
              <a:noFill/>
            </p:spPr>
            <p:txBody>
              <a:bodyPr wrap="square" rtlCol="0">
                <a:spAutoFit/>
              </a:bodyPr>
              <a:lstStyle/>
              <a:p>
                <a:pPr marL="285750" indent="-285750">
                  <a:buFontTx/>
                  <a:buChar char="-"/>
                </a:pPr>
                <a:r>
                  <a:rPr lang="en-US" dirty="0"/>
                  <a:t>Intellectual property</a:t>
                </a:r>
              </a:p>
              <a:p>
                <a:pPr marL="285750" indent="-285750">
                  <a:buFontTx/>
                  <a:buChar char="-"/>
                </a:pPr>
                <a:r>
                  <a:rPr lang="en-US" dirty="0"/>
                  <a:t>Claims of precedence</a:t>
                </a:r>
              </a:p>
              <a:p>
                <a:pPr marL="285750" indent="-285750">
                  <a:buFontTx/>
                  <a:buChar char="-"/>
                </a:pPr>
                <a:r>
                  <a:rPr lang="en-US" dirty="0"/>
                  <a:t>Peer review?</a:t>
                </a:r>
              </a:p>
              <a:p>
                <a:pPr marL="285750" indent="-285750">
                  <a:buFontTx/>
                  <a:buChar char="-"/>
                </a:pPr>
                <a:r>
                  <a:rPr lang="en-US" dirty="0"/>
                  <a:t>Free calculation power?</a:t>
                </a:r>
              </a:p>
            </p:txBody>
          </p:sp>
          <p:cxnSp>
            <p:nvCxnSpPr>
              <p:cNvPr id="37" name="Straight Connector 36">
                <a:extLst>
                  <a:ext uri="{FF2B5EF4-FFF2-40B4-BE49-F238E27FC236}">
                    <a16:creationId xmlns:a16="http://schemas.microsoft.com/office/drawing/2014/main" id="{6C5F688C-5D7B-438F-8754-6D27609A6FBA}"/>
                  </a:ext>
                </a:extLst>
              </p:cNvPr>
              <p:cNvCxnSpPr>
                <a:cxnSpLocks/>
              </p:cNvCxnSpPr>
              <p:nvPr/>
            </p:nvCxnSpPr>
            <p:spPr>
              <a:xfrm>
                <a:off x="3515209" y="907880"/>
                <a:ext cx="1136568" cy="432829"/>
              </a:xfrm>
              <a:prstGeom prst="line">
                <a:avLst/>
              </a:prstGeom>
            </p:spPr>
            <p:style>
              <a:lnRef idx="3">
                <a:schemeClr val="dk1"/>
              </a:lnRef>
              <a:fillRef idx="0">
                <a:schemeClr val="dk1"/>
              </a:fillRef>
              <a:effectRef idx="2">
                <a:schemeClr val="dk1"/>
              </a:effectRef>
              <a:fontRef idx="minor">
                <a:schemeClr val="tx1"/>
              </a:fontRef>
            </p:style>
          </p:cxnSp>
        </p:grpSp>
      </p:grpSp>
    </p:spTree>
    <p:extLst>
      <p:ext uri="{BB962C8B-B14F-4D97-AF65-F5344CB8AC3E}">
        <p14:creationId xmlns:p14="http://schemas.microsoft.com/office/powerpoint/2010/main" val="4041496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B899412-B9E8-43B8-A9A8-0287C7B146E6}"/>
              </a:ext>
            </a:extLst>
          </p:cNvPr>
          <p:cNvGrpSpPr/>
          <p:nvPr/>
        </p:nvGrpSpPr>
        <p:grpSpPr>
          <a:xfrm>
            <a:off x="2159005" y="54476"/>
            <a:ext cx="7167775" cy="2146999"/>
            <a:chOff x="924701" y="382920"/>
            <a:chExt cx="9557033" cy="2862665"/>
          </a:xfrm>
        </p:grpSpPr>
        <p:pic>
          <p:nvPicPr>
            <p:cNvPr id="4" name="Picture 3">
              <a:extLst>
                <a:ext uri="{FF2B5EF4-FFF2-40B4-BE49-F238E27FC236}">
                  <a16:creationId xmlns:a16="http://schemas.microsoft.com/office/drawing/2014/main" id="{F5A1928B-B6C5-4AAF-BF77-ED7AE1DB768D}"/>
                </a:ext>
              </a:extLst>
            </p:cNvPr>
            <p:cNvPicPr>
              <a:picLocks noChangeAspect="1"/>
            </p:cNvPicPr>
            <p:nvPr/>
          </p:nvPicPr>
          <p:blipFill rotWithShape="1">
            <a:blip r:embed="rId2"/>
            <a:srcRect t="2884"/>
            <a:stretch/>
          </p:blipFill>
          <p:spPr>
            <a:xfrm>
              <a:off x="4116747" y="556182"/>
              <a:ext cx="2710403" cy="2479249"/>
            </a:xfrm>
            <a:prstGeom prst="rect">
              <a:avLst/>
            </a:prstGeom>
          </p:spPr>
        </p:pic>
        <p:sp>
          <p:nvSpPr>
            <p:cNvPr id="5" name="TextBox 4">
              <a:extLst>
                <a:ext uri="{FF2B5EF4-FFF2-40B4-BE49-F238E27FC236}">
                  <a16:creationId xmlns:a16="http://schemas.microsoft.com/office/drawing/2014/main" id="{E5B7C0FC-6129-4701-8D0B-7AC1C474E8CD}"/>
                </a:ext>
              </a:extLst>
            </p:cNvPr>
            <p:cNvSpPr txBox="1"/>
            <p:nvPr/>
          </p:nvSpPr>
          <p:spPr>
            <a:xfrm>
              <a:off x="924701" y="1452647"/>
              <a:ext cx="2828041" cy="400109"/>
            </a:xfrm>
            <a:prstGeom prst="rect">
              <a:avLst/>
            </a:prstGeom>
            <a:noFill/>
          </p:spPr>
          <p:txBody>
            <a:bodyPr wrap="square" rtlCol="0">
              <a:spAutoFit/>
            </a:bodyPr>
            <a:lstStyle/>
            <a:p>
              <a:r>
                <a:rPr lang="en-US" sz="1350" b="1" dirty="0">
                  <a:latin typeface="Courier New" panose="02070309020205020404" pitchFamily="49" charset="0"/>
                  <a:cs typeface="Courier New" panose="02070309020205020404" pitchFamily="49" charset="0"/>
                </a:rPr>
                <a:t>PRTEINSEQENCE</a:t>
              </a:r>
              <a:endParaRPr lang="LID4096" sz="1350" b="1" dirty="0">
                <a:latin typeface="Courier New" panose="02070309020205020404" pitchFamily="49" charset="0"/>
                <a:cs typeface="Courier New" panose="02070309020205020404" pitchFamily="49" charset="0"/>
              </a:endParaRPr>
            </a:p>
          </p:txBody>
        </p:sp>
        <p:sp>
          <p:nvSpPr>
            <p:cNvPr id="7" name="TextBox 6">
              <a:extLst>
                <a:ext uri="{FF2B5EF4-FFF2-40B4-BE49-F238E27FC236}">
                  <a16:creationId xmlns:a16="http://schemas.microsoft.com/office/drawing/2014/main" id="{D8CE2E6D-1EF9-4A21-A4D2-C8765655D42C}"/>
                </a:ext>
              </a:extLst>
            </p:cNvPr>
            <p:cNvSpPr txBox="1"/>
            <p:nvPr/>
          </p:nvSpPr>
          <p:spPr>
            <a:xfrm>
              <a:off x="2917290" y="1822582"/>
              <a:ext cx="1583703" cy="400109"/>
            </a:xfrm>
            <a:prstGeom prst="rect">
              <a:avLst/>
            </a:prstGeom>
            <a:noFill/>
          </p:spPr>
          <p:txBody>
            <a:bodyPr wrap="square" rtlCol="0">
              <a:spAutoFit/>
            </a:bodyPr>
            <a:lstStyle/>
            <a:p>
              <a:r>
                <a:rPr lang="en-US" sz="1350" b="1" i="1"/>
                <a:t>MMseqs2</a:t>
              </a:r>
              <a:endParaRPr lang="LID4096" sz="1350" b="1" i="1" dirty="0"/>
            </a:p>
          </p:txBody>
        </p:sp>
        <p:sp>
          <p:nvSpPr>
            <p:cNvPr id="8" name="Arrow: Down 7">
              <a:extLst>
                <a:ext uri="{FF2B5EF4-FFF2-40B4-BE49-F238E27FC236}">
                  <a16:creationId xmlns:a16="http://schemas.microsoft.com/office/drawing/2014/main" id="{DB73D616-AF7C-483A-8678-D2C3D4F4C108}"/>
                </a:ext>
              </a:extLst>
            </p:cNvPr>
            <p:cNvSpPr/>
            <p:nvPr/>
          </p:nvSpPr>
          <p:spPr>
            <a:xfrm rot="16200000">
              <a:off x="3310075" y="1170933"/>
              <a:ext cx="358219" cy="967032"/>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350"/>
            </a:p>
          </p:txBody>
        </p:sp>
        <p:pic>
          <p:nvPicPr>
            <p:cNvPr id="9" name="Picture 8">
              <a:extLst>
                <a:ext uri="{FF2B5EF4-FFF2-40B4-BE49-F238E27FC236}">
                  <a16:creationId xmlns:a16="http://schemas.microsoft.com/office/drawing/2014/main" id="{72F479E7-7662-4364-8D79-B3482AC91DFB}"/>
                </a:ext>
              </a:extLst>
            </p:cNvPr>
            <p:cNvPicPr>
              <a:picLocks noChangeAspect="1"/>
            </p:cNvPicPr>
            <p:nvPr/>
          </p:nvPicPr>
          <p:blipFill rotWithShape="1">
            <a:blip r:embed="rId3"/>
            <a:srcRect l="15541" t="17435" r="36212" b="11395"/>
            <a:stretch/>
          </p:blipFill>
          <p:spPr>
            <a:xfrm>
              <a:off x="8018836" y="382920"/>
              <a:ext cx="2261507" cy="1772239"/>
            </a:xfrm>
            <a:prstGeom prst="rect">
              <a:avLst/>
            </a:prstGeom>
          </p:spPr>
        </p:pic>
        <p:sp>
          <p:nvSpPr>
            <p:cNvPr id="11" name="Arrow: Down 10">
              <a:extLst>
                <a:ext uri="{FF2B5EF4-FFF2-40B4-BE49-F238E27FC236}">
                  <a16:creationId xmlns:a16="http://schemas.microsoft.com/office/drawing/2014/main" id="{4DB48244-0ACE-41AA-9D95-32214F4657AA}"/>
                </a:ext>
              </a:extLst>
            </p:cNvPr>
            <p:cNvSpPr/>
            <p:nvPr/>
          </p:nvSpPr>
          <p:spPr>
            <a:xfrm rot="16200000">
              <a:off x="7170876" y="1170934"/>
              <a:ext cx="358219" cy="967032"/>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350"/>
            </a:p>
          </p:txBody>
        </p:sp>
        <p:pic>
          <p:nvPicPr>
            <p:cNvPr id="12" name="Picture 11">
              <a:extLst>
                <a:ext uri="{FF2B5EF4-FFF2-40B4-BE49-F238E27FC236}">
                  <a16:creationId xmlns:a16="http://schemas.microsoft.com/office/drawing/2014/main" id="{3AA23058-E29B-4EFB-9BD0-25022EB20C5C}"/>
                </a:ext>
              </a:extLst>
            </p:cNvPr>
            <p:cNvPicPr>
              <a:picLocks noChangeAspect="1"/>
            </p:cNvPicPr>
            <p:nvPr/>
          </p:nvPicPr>
          <p:blipFill>
            <a:blip r:embed="rId4"/>
            <a:stretch>
              <a:fillRect/>
            </a:stretch>
          </p:blipFill>
          <p:spPr>
            <a:xfrm>
              <a:off x="7780866" y="2058481"/>
              <a:ext cx="1757885" cy="1187104"/>
            </a:xfrm>
            <a:prstGeom prst="rect">
              <a:avLst/>
            </a:prstGeom>
          </p:spPr>
        </p:pic>
        <p:sp>
          <p:nvSpPr>
            <p:cNvPr id="13" name="TextBox 12">
              <a:extLst>
                <a:ext uri="{FF2B5EF4-FFF2-40B4-BE49-F238E27FC236}">
                  <a16:creationId xmlns:a16="http://schemas.microsoft.com/office/drawing/2014/main" id="{CC985D3F-0FA3-42E6-A453-E74757303199}"/>
                </a:ext>
              </a:extLst>
            </p:cNvPr>
            <p:cNvSpPr txBox="1"/>
            <p:nvPr/>
          </p:nvSpPr>
          <p:spPr>
            <a:xfrm>
              <a:off x="6778090" y="1822582"/>
              <a:ext cx="1583703" cy="400109"/>
            </a:xfrm>
            <a:prstGeom prst="rect">
              <a:avLst/>
            </a:prstGeom>
            <a:noFill/>
          </p:spPr>
          <p:txBody>
            <a:bodyPr wrap="square" rtlCol="0">
              <a:spAutoFit/>
            </a:bodyPr>
            <a:lstStyle/>
            <a:p>
              <a:r>
                <a:rPr lang="en-US" sz="1350" b="1" i="1" dirty="0"/>
                <a:t>    AF2</a:t>
              </a:r>
              <a:endParaRPr lang="LID4096" sz="1350" b="1" i="1" dirty="0"/>
            </a:p>
          </p:txBody>
        </p:sp>
        <p:pic>
          <p:nvPicPr>
            <p:cNvPr id="14" name="Picture 13">
              <a:extLst>
                <a:ext uri="{FF2B5EF4-FFF2-40B4-BE49-F238E27FC236}">
                  <a16:creationId xmlns:a16="http://schemas.microsoft.com/office/drawing/2014/main" id="{4AD108E1-016E-4DB2-99E4-E7B7C5AB2E09}"/>
                </a:ext>
              </a:extLst>
            </p:cNvPr>
            <p:cNvPicPr>
              <a:picLocks noChangeAspect="1"/>
            </p:cNvPicPr>
            <p:nvPr/>
          </p:nvPicPr>
          <p:blipFill rotWithShape="1">
            <a:blip r:embed="rId5"/>
            <a:srcRect l="3949" r="-1"/>
            <a:stretch/>
          </p:blipFill>
          <p:spPr>
            <a:xfrm>
              <a:off x="9601199" y="2215621"/>
              <a:ext cx="880535" cy="867035"/>
            </a:xfrm>
            <a:prstGeom prst="rect">
              <a:avLst/>
            </a:prstGeom>
          </p:spPr>
        </p:pic>
      </p:grpSp>
      <p:pic>
        <p:nvPicPr>
          <p:cNvPr id="3074" name="Picture 2" descr="https://miro.medium.com/max/1050/1*bDLPKidp0YrfXEhoZARv0A.png">
            <a:extLst>
              <a:ext uri="{FF2B5EF4-FFF2-40B4-BE49-F238E27FC236}">
                <a16:creationId xmlns:a16="http://schemas.microsoft.com/office/drawing/2014/main" id="{9C6AB97C-371F-475E-B5A0-87C5CF19D3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9147" y="2432198"/>
            <a:ext cx="3716579" cy="42063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miro.medium.com/max/1050/1*v41XynoGG3OTDII7i_ctPw.png">
            <a:extLst>
              <a:ext uri="{FF2B5EF4-FFF2-40B4-BE49-F238E27FC236}">
                <a16:creationId xmlns:a16="http://schemas.microsoft.com/office/drawing/2014/main" id="{33718DA1-C13C-4EFB-986E-8E0B32C9C4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336318"/>
            <a:ext cx="9144000" cy="49196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AE6FB7B-FFD8-4F99-AA65-D558697E5249}"/>
              </a:ext>
            </a:extLst>
          </p:cNvPr>
          <p:cNvSpPr>
            <a:spLocks noGrp="1"/>
          </p:cNvSpPr>
          <p:nvPr>
            <p:ph type="ctrTitle"/>
          </p:nvPr>
        </p:nvSpPr>
        <p:spPr/>
        <p:txBody>
          <a:bodyPr/>
          <a:lstStyle/>
          <a:p>
            <a:r>
              <a:rPr lang="LID4096" dirty="0"/>
              <a:t>	</a:t>
            </a:r>
          </a:p>
        </p:txBody>
      </p:sp>
    </p:spTree>
    <p:extLst>
      <p:ext uri="{BB962C8B-B14F-4D97-AF65-F5344CB8AC3E}">
        <p14:creationId xmlns:p14="http://schemas.microsoft.com/office/powerpoint/2010/main" val="37303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CEEF8E9-FF4B-4E30-ABF9-E934E920B5BE}"/>
              </a:ext>
            </a:extLst>
          </p:cNvPr>
          <p:cNvGrpSpPr/>
          <p:nvPr/>
        </p:nvGrpSpPr>
        <p:grpSpPr>
          <a:xfrm>
            <a:off x="1953267" y="858079"/>
            <a:ext cx="7982054" cy="4248978"/>
            <a:chOff x="399636" y="407505"/>
            <a:chExt cx="10642738" cy="5665304"/>
          </a:xfrm>
        </p:grpSpPr>
        <p:pic>
          <p:nvPicPr>
            <p:cNvPr id="5" name="Picture 4">
              <a:extLst>
                <a:ext uri="{FF2B5EF4-FFF2-40B4-BE49-F238E27FC236}">
                  <a16:creationId xmlns:a16="http://schemas.microsoft.com/office/drawing/2014/main" id="{231455FE-D775-4F98-B06E-7749E1D0A898}"/>
                </a:ext>
              </a:extLst>
            </p:cNvPr>
            <p:cNvPicPr>
              <a:picLocks noChangeAspect="1"/>
            </p:cNvPicPr>
            <p:nvPr/>
          </p:nvPicPr>
          <p:blipFill rotWithShape="1">
            <a:blip r:embed="rId2"/>
            <a:srcRect l="11404" t="17391" r="37321"/>
            <a:stretch/>
          </p:blipFill>
          <p:spPr>
            <a:xfrm>
              <a:off x="6192077" y="407505"/>
              <a:ext cx="4850297" cy="5665304"/>
            </a:xfrm>
            <a:prstGeom prst="rect">
              <a:avLst/>
            </a:prstGeom>
          </p:spPr>
        </p:pic>
        <p:pic>
          <p:nvPicPr>
            <p:cNvPr id="7" name="Picture 6">
              <a:extLst>
                <a:ext uri="{FF2B5EF4-FFF2-40B4-BE49-F238E27FC236}">
                  <a16:creationId xmlns:a16="http://schemas.microsoft.com/office/drawing/2014/main" id="{40A20F45-0B53-4FBC-B8E6-16A178E52A9A}"/>
                </a:ext>
              </a:extLst>
            </p:cNvPr>
            <p:cNvPicPr>
              <a:picLocks noChangeAspect="1"/>
            </p:cNvPicPr>
            <p:nvPr/>
          </p:nvPicPr>
          <p:blipFill>
            <a:blip r:embed="rId3"/>
            <a:stretch>
              <a:fillRect/>
            </a:stretch>
          </p:blipFill>
          <p:spPr>
            <a:xfrm>
              <a:off x="399636" y="1814926"/>
              <a:ext cx="5429250" cy="2790825"/>
            </a:xfrm>
            <a:prstGeom prst="rect">
              <a:avLst/>
            </a:prstGeom>
          </p:spPr>
        </p:pic>
        <p:cxnSp>
          <p:nvCxnSpPr>
            <p:cNvPr id="9" name="Straight Arrow Connector 8">
              <a:extLst>
                <a:ext uri="{FF2B5EF4-FFF2-40B4-BE49-F238E27FC236}">
                  <a16:creationId xmlns:a16="http://schemas.microsoft.com/office/drawing/2014/main" id="{EAFCD3F8-E076-416A-A59A-A2B2A8874EA4}"/>
                </a:ext>
              </a:extLst>
            </p:cNvPr>
            <p:cNvCxnSpPr>
              <a:cxnSpLocks/>
            </p:cNvCxnSpPr>
            <p:nvPr/>
          </p:nvCxnSpPr>
          <p:spPr>
            <a:xfrm flipH="1" flipV="1">
              <a:off x="7335079" y="3677478"/>
              <a:ext cx="1113182" cy="208722"/>
            </a:xfrm>
            <a:prstGeom prst="straightConnector1">
              <a:avLst/>
            </a:prstGeom>
            <a:ln w="50800">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sp>
        <p:nvSpPr>
          <p:cNvPr id="2" name="Rectangle 1">
            <a:extLst>
              <a:ext uri="{FF2B5EF4-FFF2-40B4-BE49-F238E27FC236}">
                <a16:creationId xmlns:a16="http://schemas.microsoft.com/office/drawing/2014/main" id="{6613ADFD-C49E-4BD1-AB3C-5DD9167B691A}"/>
              </a:ext>
            </a:extLst>
          </p:cNvPr>
          <p:cNvSpPr/>
          <p:nvPr/>
        </p:nvSpPr>
        <p:spPr>
          <a:xfrm>
            <a:off x="1722120" y="5793017"/>
            <a:ext cx="8542020" cy="646331"/>
          </a:xfrm>
          <a:prstGeom prst="rect">
            <a:avLst/>
          </a:prstGeom>
        </p:spPr>
        <p:txBody>
          <a:bodyPr wrap="square">
            <a:spAutoFit/>
          </a:bodyPr>
          <a:lstStyle/>
          <a:p>
            <a:r>
              <a:rPr lang="LID4096" dirty="0">
                <a:hlinkClick r:id="rId4"/>
              </a:rPr>
              <a:t>https://towardsdatascience.com/alphafold-based-databases-and-fully-fledged-easy-to-use-alphafold-interfaces-poised-to-baf865c6d75e</a:t>
            </a:r>
            <a:r>
              <a:rPr lang="en-US" dirty="0"/>
              <a:t> </a:t>
            </a:r>
            <a:endParaRPr lang="LID4096" dirty="0"/>
          </a:p>
        </p:txBody>
      </p:sp>
    </p:spTree>
    <p:extLst>
      <p:ext uri="{BB962C8B-B14F-4D97-AF65-F5344CB8AC3E}">
        <p14:creationId xmlns:p14="http://schemas.microsoft.com/office/powerpoint/2010/main" val="3691697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11032"/>
            <a:ext cx="9144000" cy="369332"/>
          </a:xfrm>
          <a:prstGeom prst="rect">
            <a:avLst/>
          </a:prstGeom>
        </p:spPr>
        <p:txBody>
          <a:bodyPr wrap="square">
            <a:spAutoFit/>
          </a:bodyPr>
          <a:lstStyle/>
          <a:p>
            <a:pPr algn="ctr"/>
            <a:r>
              <a:rPr lang="en-US" b="1" dirty="0"/>
              <a:t>Our online web app facilitates assessment and easily opens up results</a:t>
            </a:r>
          </a:p>
        </p:txBody>
      </p:sp>
      <p:sp>
        <p:nvSpPr>
          <p:cNvPr id="7" name="Slide Number Placeholder 6">
            <a:extLst>
              <a:ext uri="{FF2B5EF4-FFF2-40B4-BE49-F238E27FC236}">
                <a16:creationId xmlns:a16="http://schemas.microsoft.com/office/drawing/2014/main" id="{1DE339D4-22CF-4A6B-B458-422DFFC01192}"/>
              </a:ext>
            </a:extLst>
          </p:cNvPr>
          <p:cNvSpPr>
            <a:spLocks noGrp="1"/>
          </p:cNvSpPr>
          <p:nvPr>
            <p:ph type="sldNum" sz="quarter" idx="12"/>
          </p:nvPr>
        </p:nvSpPr>
        <p:spPr>
          <a:xfrm>
            <a:off x="8534400" y="6492876"/>
            <a:ext cx="2133600" cy="365125"/>
          </a:xfrm>
        </p:spPr>
        <p:txBody>
          <a:bodyPr/>
          <a:lstStyle/>
          <a:p>
            <a:fld id="{B7BAC2AB-1E6F-4A95-9245-B46318CC102D}" type="slidenum">
              <a:rPr lang="en-US" smtClean="0"/>
              <a:t>7</a:t>
            </a:fld>
            <a:endParaRPr lang="en-US"/>
          </a:p>
        </p:txBody>
      </p:sp>
      <p:grpSp>
        <p:nvGrpSpPr>
          <p:cNvPr id="14" name="Group 13">
            <a:extLst>
              <a:ext uri="{FF2B5EF4-FFF2-40B4-BE49-F238E27FC236}">
                <a16:creationId xmlns:a16="http://schemas.microsoft.com/office/drawing/2014/main" id="{3C4B76C1-2DE0-4E3E-A397-93F43F60C769}"/>
              </a:ext>
            </a:extLst>
          </p:cNvPr>
          <p:cNvGrpSpPr/>
          <p:nvPr/>
        </p:nvGrpSpPr>
        <p:grpSpPr>
          <a:xfrm>
            <a:off x="-192404" y="611879"/>
            <a:ext cx="10843435" cy="10172394"/>
            <a:chOff x="-1716404" y="649979"/>
            <a:chExt cx="10843435" cy="10172394"/>
          </a:xfrm>
        </p:grpSpPr>
        <p:pic>
          <p:nvPicPr>
            <p:cNvPr id="15" name="Picture 3">
              <a:extLst>
                <a:ext uri="{FF2B5EF4-FFF2-40B4-BE49-F238E27FC236}">
                  <a16:creationId xmlns:a16="http://schemas.microsoft.com/office/drawing/2014/main" id="{9094FC1C-3C0D-4045-A4CE-4A9A8259D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0" y="649979"/>
              <a:ext cx="9044691" cy="4406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a:extLst>
                <a:ext uri="{FF2B5EF4-FFF2-40B4-BE49-F238E27FC236}">
                  <a16:creationId xmlns:a16="http://schemas.microsoft.com/office/drawing/2014/main" id="{F0942670-66D8-4D2E-8B3C-9A3C740EC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404" y="7495576"/>
              <a:ext cx="6855524" cy="3326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1">
            <a:extLst>
              <a:ext uri="{FF2B5EF4-FFF2-40B4-BE49-F238E27FC236}">
                <a16:creationId xmlns:a16="http://schemas.microsoft.com/office/drawing/2014/main" id="{6303468C-0795-4FEF-BF62-1A5AD5AA675D}"/>
              </a:ext>
            </a:extLst>
          </p:cNvPr>
          <p:cNvSpPr/>
          <p:nvPr/>
        </p:nvSpPr>
        <p:spPr>
          <a:xfrm>
            <a:off x="1724025" y="5422315"/>
            <a:ext cx="8820150" cy="369332"/>
          </a:xfrm>
          <a:prstGeom prst="rect">
            <a:avLst/>
          </a:prstGeom>
        </p:spPr>
        <p:txBody>
          <a:bodyPr wrap="square">
            <a:spAutoFit/>
          </a:bodyPr>
          <a:lstStyle/>
          <a:p>
            <a:pPr algn="ctr"/>
            <a:r>
              <a:rPr lang="en-US" dirty="0">
                <a:hlinkClick r:id="rId5"/>
              </a:rPr>
              <a:t>http://predictioncenter.org/casp13/casp13-topology-assessment/</a:t>
            </a:r>
            <a:endParaRPr lang="en-US" dirty="0"/>
          </a:p>
        </p:txBody>
      </p:sp>
      <p:sp>
        <p:nvSpPr>
          <p:cNvPr id="8" name="TextBox 7">
            <a:extLst>
              <a:ext uri="{FF2B5EF4-FFF2-40B4-BE49-F238E27FC236}">
                <a16:creationId xmlns:a16="http://schemas.microsoft.com/office/drawing/2014/main" id="{E62FA782-7CCF-48F5-985B-5A91504B720D}"/>
              </a:ext>
            </a:extLst>
          </p:cNvPr>
          <p:cNvSpPr txBox="1"/>
          <p:nvPr/>
        </p:nvSpPr>
        <p:spPr>
          <a:xfrm>
            <a:off x="6362701" y="6248340"/>
            <a:ext cx="3914775" cy="400110"/>
          </a:xfrm>
          <a:prstGeom prst="rect">
            <a:avLst/>
          </a:prstGeom>
          <a:noFill/>
        </p:spPr>
        <p:txBody>
          <a:bodyPr wrap="square" rtlCol="0">
            <a:spAutoFit/>
          </a:bodyPr>
          <a:lstStyle/>
          <a:p>
            <a:r>
              <a:rPr lang="en-US" sz="1000" b="1" dirty="0"/>
              <a:t>Abriata, </a:t>
            </a:r>
            <a:r>
              <a:rPr lang="en-US" sz="1000" b="1" dirty="0" err="1"/>
              <a:t>Tamo</a:t>
            </a:r>
            <a:r>
              <a:rPr lang="en-US" sz="1000" b="1" dirty="0"/>
              <a:t>, Dal </a:t>
            </a:r>
            <a:r>
              <a:rPr lang="en-US" sz="1000" b="1" dirty="0" err="1"/>
              <a:t>Peraro</a:t>
            </a:r>
            <a:r>
              <a:rPr lang="en-US" sz="1000" b="1" dirty="0"/>
              <a:t>, </a:t>
            </a:r>
            <a:r>
              <a:rPr lang="en-US" sz="1000" b="1" i="1" dirty="0"/>
              <a:t>Proteins</a:t>
            </a:r>
            <a:r>
              <a:rPr lang="en-US" sz="1000" b="1" dirty="0"/>
              <a:t> 2019 (official CASP13 assessment)</a:t>
            </a:r>
          </a:p>
          <a:p>
            <a:r>
              <a:rPr lang="en-US" sz="1000" b="1" dirty="0">
                <a:hlinkClick r:id="rId6"/>
              </a:rPr>
              <a:t>https://onlinelibrary.wiley.com/doi/10.1002/prot.25787</a:t>
            </a:r>
            <a:r>
              <a:rPr lang="en-US" sz="1000" b="1" dirty="0"/>
              <a:t> </a:t>
            </a:r>
          </a:p>
        </p:txBody>
      </p:sp>
    </p:spTree>
    <p:extLst>
      <p:ext uri="{BB962C8B-B14F-4D97-AF65-F5344CB8AC3E}">
        <p14:creationId xmlns:p14="http://schemas.microsoft.com/office/powerpoint/2010/main" val="35929524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D016C5-ABB5-4257-8BBB-4216E1A7C6AB}"/>
              </a:ext>
            </a:extLst>
          </p:cNvPr>
          <p:cNvSpPr>
            <a:spLocks noGrp="1"/>
          </p:cNvSpPr>
          <p:nvPr>
            <p:ph type="sldNum" sz="quarter" idx="12"/>
          </p:nvPr>
        </p:nvSpPr>
        <p:spPr/>
        <p:txBody>
          <a:bodyPr/>
          <a:lstStyle/>
          <a:p>
            <a:fld id="{B7BAC2AB-1E6F-4A95-9245-B46318CC102D}" type="slidenum">
              <a:rPr lang="en-US" smtClean="0"/>
              <a:t>70</a:t>
            </a:fld>
            <a:endParaRPr lang="en-US"/>
          </a:p>
        </p:txBody>
      </p:sp>
    </p:spTree>
    <p:extLst>
      <p:ext uri="{BB962C8B-B14F-4D97-AF65-F5344CB8AC3E}">
        <p14:creationId xmlns:p14="http://schemas.microsoft.com/office/powerpoint/2010/main" val="15354610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E6DA587-0DB9-485B-A08B-338BFE45F44B}"/>
              </a:ext>
            </a:extLst>
          </p:cNvPr>
          <p:cNvSpPr txBox="1"/>
          <p:nvPr/>
        </p:nvSpPr>
        <p:spPr>
          <a:xfrm>
            <a:off x="2720104" y="1777519"/>
            <a:ext cx="6074126" cy="2585323"/>
          </a:xfrm>
          <a:prstGeom prst="rect">
            <a:avLst/>
          </a:prstGeom>
          <a:noFill/>
        </p:spPr>
        <p:txBody>
          <a:bodyPr wrap="square" rtlCol="0">
            <a:spAutoFit/>
          </a:bodyPr>
          <a:lstStyle/>
          <a:p>
            <a:pPr algn="ctr"/>
            <a:r>
              <a:rPr lang="en-US" b="1" dirty="0"/>
              <a:t>New structures </a:t>
            </a:r>
            <a:r>
              <a:rPr lang="en-US" b="1" dirty="0">
                <a:sym typeface="Wingdings" panose="05000000000000000000" pitchFamily="2" charset="2"/>
              </a:rPr>
              <a:t>          CASP organizers           Assessors</a:t>
            </a:r>
          </a:p>
          <a:p>
            <a:pPr algn="ctr"/>
            <a:endParaRPr lang="en-US" b="1" dirty="0">
              <a:sym typeface="Wingdings" panose="05000000000000000000" pitchFamily="2" charset="2"/>
            </a:endParaRPr>
          </a:p>
          <a:p>
            <a:pPr algn="ctr"/>
            <a:r>
              <a:rPr lang="en-US" b="1" dirty="0">
                <a:sym typeface="Wingdings" panose="05000000000000000000" pitchFamily="2" charset="2"/>
              </a:rPr>
              <a:t>      Predictors</a:t>
            </a:r>
            <a:endParaRPr lang="en-US" b="1" dirty="0"/>
          </a:p>
          <a:p>
            <a:pPr algn="ctr"/>
            <a:endParaRPr lang="en-US" b="1" dirty="0"/>
          </a:p>
          <a:p>
            <a:pPr algn="ctr"/>
            <a:endParaRPr lang="en-US" b="1" dirty="0"/>
          </a:p>
          <a:p>
            <a:pPr algn="ctr"/>
            <a:r>
              <a:rPr lang="en-US" b="1" dirty="0"/>
              <a:t>Our full model evaluations are described in</a:t>
            </a:r>
          </a:p>
          <a:p>
            <a:pPr algn="ctr"/>
            <a:r>
              <a:rPr lang="en-US" b="1" dirty="0"/>
              <a:t>Abriata et al </a:t>
            </a:r>
            <a:r>
              <a:rPr lang="en-US" b="1" i="1" dirty="0"/>
              <a:t>Proteins</a:t>
            </a:r>
            <a:r>
              <a:rPr lang="en-US" b="1" dirty="0"/>
              <a:t> 2018 (CASP12)</a:t>
            </a:r>
          </a:p>
          <a:p>
            <a:pPr algn="ctr"/>
            <a:r>
              <a:rPr lang="en-US" b="1" dirty="0"/>
              <a:t>Abriata et al </a:t>
            </a:r>
            <a:r>
              <a:rPr lang="en-US" b="1" i="1" dirty="0"/>
              <a:t>Proteins</a:t>
            </a:r>
            <a:r>
              <a:rPr lang="en-US" b="1" dirty="0"/>
              <a:t> 2019 (CASP13)</a:t>
            </a:r>
          </a:p>
          <a:p>
            <a:pPr algn="ctr"/>
            <a:r>
              <a:rPr lang="en-US" b="1" dirty="0"/>
              <a:t>Abriata </a:t>
            </a:r>
            <a:r>
              <a:rPr lang="en-US" b="1" i="1" dirty="0" err="1"/>
              <a:t>Química</a:t>
            </a:r>
            <a:r>
              <a:rPr lang="en-US" b="1" i="1" dirty="0"/>
              <a:t> Viva</a:t>
            </a:r>
            <a:r>
              <a:rPr lang="en-US" b="1" dirty="0"/>
              <a:t> 17 (1) 2018</a:t>
            </a:r>
          </a:p>
        </p:txBody>
      </p:sp>
      <p:sp>
        <p:nvSpPr>
          <p:cNvPr id="4" name="Rectangle 3"/>
          <p:cNvSpPr/>
          <p:nvPr/>
        </p:nvSpPr>
        <p:spPr>
          <a:xfrm>
            <a:off x="1524000" y="5487908"/>
            <a:ext cx="9144000" cy="584775"/>
          </a:xfrm>
          <a:prstGeom prst="rect">
            <a:avLst/>
          </a:prstGeom>
        </p:spPr>
        <p:txBody>
          <a:bodyPr wrap="square">
            <a:spAutoFit/>
          </a:bodyPr>
          <a:lstStyle/>
          <a:p>
            <a:pPr algn="ctr"/>
            <a:r>
              <a:rPr lang="en-US" b="1" dirty="0"/>
              <a:t>Our online web app facilitates assessment and easily opens up results</a:t>
            </a:r>
          </a:p>
          <a:p>
            <a:pPr algn="ctr"/>
            <a:r>
              <a:rPr lang="en-US" sz="1400" dirty="0">
                <a:hlinkClick r:id="rId3"/>
              </a:rPr>
              <a:t>http://predictioncenter.org/casp13/casp13-topology-assessment/</a:t>
            </a:r>
            <a:endParaRPr lang="en-US" sz="1400" dirty="0"/>
          </a:p>
        </p:txBody>
      </p:sp>
      <p:sp>
        <p:nvSpPr>
          <p:cNvPr id="7" name="Slide Number Placeholder 6">
            <a:extLst>
              <a:ext uri="{FF2B5EF4-FFF2-40B4-BE49-F238E27FC236}">
                <a16:creationId xmlns:a16="http://schemas.microsoft.com/office/drawing/2014/main" id="{1DE339D4-22CF-4A6B-B458-422DFFC01192}"/>
              </a:ext>
            </a:extLst>
          </p:cNvPr>
          <p:cNvSpPr>
            <a:spLocks noGrp="1"/>
          </p:cNvSpPr>
          <p:nvPr>
            <p:ph type="sldNum" sz="quarter" idx="12"/>
          </p:nvPr>
        </p:nvSpPr>
        <p:spPr/>
        <p:txBody>
          <a:bodyPr/>
          <a:lstStyle/>
          <a:p>
            <a:fld id="{B7BAC2AB-1E6F-4A95-9245-B46318CC102D}" type="slidenum">
              <a:rPr lang="en-US" smtClean="0"/>
              <a:t>71</a:t>
            </a:fld>
            <a:endParaRPr lang="en-US"/>
          </a:p>
        </p:txBody>
      </p:sp>
      <p:cxnSp>
        <p:nvCxnSpPr>
          <p:cNvPr id="9" name="Straight Arrow Connector 8">
            <a:extLst>
              <a:ext uri="{FF2B5EF4-FFF2-40B4-BE49-F238E27FC236}">
                <a16:creationId xmlns:a16="http://schemas.microsoft.com/office/drawing/2014/main" id="{D9813410-E835-427E-BE74-1ECE6B1F421D}"/>
              </a:ext>
            </a:extLst>
          </p:cNvPr>
          <p:cNvCxnSpPr/>
          <p:nvPr/>
        </p:nvCxnSpPr>
        <p:spPr>
          <a:xfrm>
            <a:off x="4754380" y="1963711"/>
            <a:ext cx="4572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E09D293-2B40-4BC5-B616-F77FA22FD3F7}"/>
              </a:ext>
            </a:extLst>
          </p:cNvPr>
          <p:cNvCxnSpPr/>
          <p:nvPr/>
        </p:nvCxnSpPr>
        <p:spPr>
          <a:xfrm>
            <a:off x="6822877" y="1963711"/>
            <a:ext cx="4572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9FC6020-A402-4242-B701-15F8E6AA6881}"/>
              </a:ext>
            </a:extLst>
          </p:cNvPr>
          <p:cNvCxnSpPr>
            <a:cxnSpLocks/>
          </p:cNvCxnSpPr>
          <p:nvPr/>
        </p:nvCxnSpPr>
        <p:spPr>
          <a:xfrm flipV="1">
            <a:off x="5925842" y="2059620"/>
            <a:ext cx="0" cy="31959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FF7D3FE-A453-43C9-A1A8-176F9FE01837}"/>
              </a:ext>
            </a:extLst>
          </p:cNvPr>
          <p:cNvSpPr txBox="1"/>
          <p:nvPr/>
        </p:nvSpPr>
        <p:spPr>
          <a:xfrm>
            <a:off x="1524000" y="6858000"/>
            <a:ext cx="5486400" cy="369332"/>
          </a:xfrm>
          <a:prstGeom prst="rect">
            <a:avLst/>
          </a:prstGeom>
          <a:noFill/>
        </p:spPr>
        <p:txBody>
          <a:bodyPr wrap="square" rtlCol="0">
            <a:spAutoFit/>
          </a:bodyPr>
          <a:lstStyle/>
          <a:p>
            <a:r>
              <a:rPr lang="en-US" b="1" dirty="0">
                <a:hlinkClick r:id="rId4"/>
              </a:rPr>
              <a:t>http://labriataphd.altervista.org/</a:t>
            </a:r>
            <a:r>
              <a:rPr lang="en-US" b="1" dirty="0"/>
              <a:t> </a:t>
            </a:r>
          </a:p>
        </p:txBody>
      </p:sp>
      <p:sp>
        <p:nvSpPr>
          <p:cNvPr id="10" name="TextBox 9">
            <a:extLst>
              <a:ext uri="{FF2B5EF4-FFF2-40B4-BE49-F238E27FC236}">
                <a16:creationId xmlns:a16="http://schemas.microsoft.com/office/drawing/2014/main" id="{6C169BC8-C65E-4756-8C3C-B0FE0ACC2F34}"/>
              </a:ext>
            </a:extLst>
          </p:cNvPr>
          <p:cNvSpPr txBox="1"/>
          <p:nvPr/>
        </p:nvSpPr>
        <p:spPr>
          <a:xfrm>
            <a:off x="1524000" y="214520"/>
            <a:ext cx="9144000" cy="553998"/>
          </a:xfrm>
          <a:prstGeom prst="rect">
            <a:avLst/>
          </a:prstGeom>
          <a:noFill/>
        </p:spPr>
        <p:txBody>
          <a:bodyPr wrap="square" rtlCol="0">
            <a:spAutoFit/>
          </a:bodyPr>
          <a:lstStyle/>
          <a:p>
            <a:pPr algn="ctr"/>
            <a:r>
              <a:rPr lang="en-US" sz="3000" b="1" dirty="0"/>
              <a:t>What is CASP and how does it work?</a:t>
            </a:r>
            <a:endParaRPr lang="LID4096" sz="3000" b="1" dirty="0"/>
          </a:p>
        </p:txBody>
      </p:sp>
    </p:spTree>
    <p:extLst>
      <p:ext uri="{BB962C8B-B14F-4D97-AF65-F5344CB8AC3E}">
        <p14:creationId xmlns:p14="http://schemas.microsoft.com/office/powerpoint/2010/main" val="429163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p:cNvSpPr/>
          <p:nvPr/>
        </p:nvSpPr>
        <p:spPr>
          <a:xfrm>
            <a:off x="2906234" y="1090777"/>
            <a:ext cx="6285417" cy="1757178"/>
          </a:xfrm>
          <a:prstGeom prst="rect">
            <a:avLst/>
          </a:prstGeom>
          <a:gradFill flip="none" rotWithShape="1">
            <a:gsLst>
              <a:gs pos="0">
                <a:schemeClr val="accent1">
                  <a:lumMod val="5000"/>
                  <a:lumOff val="95000"/>
                  <a:alpha val="0"/>
                </a:schemeClr>
              </a:gs>
              <a:gs pos="62000">
                <a:srgbClr val="92D050">
                  <a:alpha val="4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796717" y="821878"/>
            <a:ext cx="7922250" cy="5174782"/>
            <a:chOff x="1884870" y="1650763"/>
            <a:chExt cx="5135325" cy="3354374"/>
          </a:xfrm>
        </p:grpSpPr>
        <p:sp>
          <p:nvSpPr>
            <p:cNvPr id="46" name="Rectangle 45"/>
            <p:cNvSpPr/>
            <p:nvPr/>
          </p:nvSpPr>
          <p:spPr>
            <a:xfrm>
              <a:off x="2197622" y="4603307"/>
              <a:ext cx="141316" cy="191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6495263" y="2625421"/>
              <a:ext cx="169332" cy="453410"/>
              <a:chOff x="7670801" y="3818957"/>
              <a:chExt cx="169332" cy="1138819"/>
            </a:xfrm>
          </p:grpSpPr>
          <p:sp>
            <p:nvSpPr>
              <p:cNvPr id="55" name="Isosceles Triangle 54"/>
              <p:cNvSpPr/>
              <p:nvPr/>
            </p:nvSpPr>
            <p:spPr>
              <a:xfrm>
                <a:off x="7670801" y="3818957"/>
                <a:ext cx="169332" cy="567699"/>
              </a:xfrm>
              <a:prstGeom prst="triangl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flipV="1">
                <a:off x="7670801" y="4390077"/>
                <a:ext cx="169332" cy="567699"/>
              </a:xfrm>
              <a:prstGeom prst="triangl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2329239" y="4571889"/>
              <a:ext cx="141316" cy="191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6180764" y="2570915"/>
              <a:ext cx="169332" cy="579354"/>
              <a:chOff x="7670801" y="3829606"/>
              <a:chExt cx="169332" cy="1136200"/>
            </a:xfrm>
          </p:grpSpPr>
          <p:sp>
            <p:nvSpPr>
              <p:cNvPr id="53" name="Isosceles Triangle 52"/>
              <p:cNvSpPr/>
              <p:nvPr/>
            </p:nvSpPr>
            <p:spPr>
              <a:xfrm>
                <a:off x="7670801" y="3829606"/>
                <a:ext cx="169332" cy="567700"/>
              </a:xfrm>
              <a:prstGeom prst="triangl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p:nvSpPr>
            <p:spPr>
              <a:xfrm flipV="1">
                <a:off x="7670801" y="4398106"/>
                <a:ext cx="169332" cy="567700"/>
              </a:xfrm>
              <a:prstGeom prst="triangl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p:cNvPicPr>
              <a:picLocks noChangeAspect="1"/>
            </p:cNvPicPr>
            <p:nvPr/>
          </p:nvPicPr>
          <p:blipFill rotWithShape="1">
            <a:blip r:embed="rId2"/>
            <a:srcRect b="52157"/>
            <a:stretch/>
          </p:blipFill>
          <p:spPr>
            <a:xfrm>
              <a:off x="1884870" y="1650763"/>
              <a:ext cx="5135325" cy="3354374"/>
            </a:xfrm>
            <a:prstGeom prst="rect">
              <a:avLst/>
            </a:prstGeom>
          </p:spPr>
        </p:pic>
      </p:grpSp>
      <p:sp>
        <p:nvSpPr>
          <p:cNvPr id="47" name="Rectangle 46"/>
          <p:cNvSpPr/>
          <p:nvPr/>
        </p:nvSpPr>
        <p:spPr>
          <a:xfrm>
            <a:off x="4062789" y="8095991"/>
            <a:ext cx="141316" cy="191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1524001" y="55484"/>
            <a:ext cx="5021503" cy="446276"/>
          </a:xfrm>
          <a:prstGeom prst="rect">
            <a:avLst/>
          </a:prstGeom>
          <a:noFill/>
        </p:spPr>
        <p:txBody>
          <a:bodyPr wrap="none" rtlCol="0">
            <a:spAutoFit/>
          </a:bodyPr>
          <a:lstStyle/>
          <a:p>
            <a:r>
              <a:rPr lang="en-US" sz="2300" b="1" dirty="0"/>
              <a:t>Progress in modeling very hard targets?</a:t>
            </a:r>
          </a:p>
        </p:txBody>
      </p:sp>
      <p:sp>
        <p:nvSpPr>
          <p:cNvPr id="71" name="TextBox 70"/>
          <p:cNvSpPr txBox="1"/>
          <p:nvPr/>
        </p:nvSpPr>
        <p:spPr>
          <a:xfrm>
            <a:off x="1524000" y="6858000"/>
            <a:ext cx="5486400" cy="369332"/>
          </a:xfrm>
          <a:prstGeom prst="rect">
            <a:avLst/>
          </a:prstGeom>
          <a:noFill/>
        </p:spPr>
        <p:txBody>
          <a:bodyPr wrap="square" rtlCol="0">
            <a:spAutoFit/>
          </a:bodyPr>
          <a:lstStyle/>
          <a:p>
            <a:r>
              <a:rPr lang="en-US" b="1" dirty="0">
                <a:hlinkClick r:id="rId3"/>
              </a:rPr>
              <a:t>http://labriataphd.altervista.org/</a:t>
            </a:r>
            <a:r>
              <a:rPr lang="en-US" b="1" dirty="0"/>
              <a:t> </a:t>
            </a:r>
          </a:p>
        </p:txBody>
      </p:sp>
      <p:sp>
        <p:nvSpPr>
          <p:cNvPr id="16" name="TextBox 15"/>
          <p:cNvSpPr txBox="1"/>
          <p:nvPr/>
        </p:nvSpPr>
        <p:spPr>
          <a:xfrm rot="19524998">
            <a:off x="2614610" y="5516852"/>
            <a:ext cx="921973" cy="369332"/>
          </a:xfrm>
          <a:prstGeom prst="rect">
            <a:avLst/>
          </a:prstGeom>
          <a:noFill/>
        </p:spPr>
        <p:txBody>
          <a:bodyPr wrap="square" rtlCol="0">
            <a:spAutoFit/>
          </a:bodyPr>
          <a:lstStyle/>
          <a:p>
            <a:r>
              <a:rPr lang="en-US" dirty="0"/>
              <a:t>(1994)</a:t>
            </a:r>
          </a:p>
        </p:txBody>
      </p:sp>
      <p:sp>
        <p:nvSpPr>
          <p:cNvPr id="17" name="Rectangle 16"/>
          <p:cNvSpPr/>
          <p:nvPr/>
        </p:nvSpPr>
        <p:spPr>
          <a:xfrm>
            <a:off x="2662056" y="5209738"/>
            <a:ext cx="482482" cy="31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rot="19524998">
            <a:off x="8346207" y="5516851"/>
            <a:ext cx="921973" cy="369332"/>
          </a:xfrm>
          <a:prstGeom prst="rect">
            <a:avLst/>
          </a:prstGeom>
          <a:noFill/>
        </p:spPr>
        <p:txBody>
          <a:bodyPr wrap="square" rtlCol="0">
            <a:spAutoFit/>
          </a:bodyPr>
          <a:lstStyle/>
          <a:p>
            <a:r>
              <a:rPr lang="en-US" dirty="0"/>
              <a:t>(2018)</a:t>
            </a:r>
          </a:p>
        </p:txBody>
      </p:sp>
      <p:grpSp>
        <p:nvGrpSpPr>
          <p:cNvPr id="26" name="Group 25"/>
          <p:cNvGrpSpPr/>
          <p:nvPr/>
        </p:nvGrpSpPr>
        <p:grpSpPr>
          <a:xfrm>
            <a:off x="7613937" y="253211"/>
            <a:ext cx="2541006" cy="854495"/>
            <a:chOff x="6089937" y="253210"/>
            <a:chExt cx="2541006" cy="854495"/>
          </a:xfrm>
        </p:grpSpPr>
        <p:sp>
          <p:nvSpPr>
            <p:cNvPr id="66" name="Right Brace 65"/>
            <p:cNvSpPr/>
            <p:nvPr/>
          </p:nvSpPr>
          <p:spPr>
            <a:xfrm rot="5400000" flipH="1">
              <a:off x="7620861" y="307883"/>
              <a:ext cx="186590" cy="126524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Oval 66"/>
            <p:cNvSpPr/>
            <p:nvPr/>
          </p:nvSpPr>
          <p:spPr>
            <a:xfrm>
              <a:off x="8247253" y="790229"/>
              <a:ext cx="383690" cy="3174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p:nvPr/>
          </p:nvCxnSpPr>
          <p:spPr>
            <a:xfrm flipH="1">
              <a:off x="8051439" y="927928"/>
              <a:ext cx="269619" cy="1058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033290" y="843493"/>
              <a:ext cx="287768" cy="844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6089937" y="253210"/>
              <a:ext cx="2231121" cy="584775"/>
            </a:xfrm>
            <a:prstGeom prst="rect">
              <a:avLst/>
            </a:prstGeom>
            <a:noFill/>
          </p:spPr>
          <p:txBody>
            <a:bodyPr wrap="square" rtlCol="0">
              <a:spAutoFit/>
            </a:bodyPr>
            <a:lstStyle/>
            <a:p>
              <a:pPr algn="ctr"/>
              <a:r>
                <a:rPr lang="en-US" sz="1600" dirty="0">
                  <a:solidFill>
                    <a:srgbClr val="FF0000"/>
                  </a:solidFill>
                </a:rPr>
                <a:t>Machine Learning for molecular modeling</a:t>
              </a:r>
            </a:p>
          </p:txBody>
        </p:sp>
      </p:grpSp>
      <p:grpSp>
        <p:nvGrpSpPr>
          <p:cNvPr id="22" name="Group 21"/>
          <p:cNvGrpSpPr/>
          <p:nvPr/>
        </p:nvGrpSpPr>
        <p:grpSpPr>
          <a:xfrm>
            <a:off x="3264188" y="735669"/>
            <a:ext cx="6698910" cy="3993595"/>
            <a:chOff x="1740188" y="735668"/>
            <a:chExt cx="6698910" cy="3993595"/>
          </a:xfrm>
        </p:grpSpPr>
        <p:sp>
          <p:nvSpPr>
            <p:cNvPr id="61" name="Right Brace 60"/>
            <p:cNvSpPr/>
            <p:nvPr/>
          </p:nvSpPr>
          <p:spPr>
            <a:xfrm rot="5400000">
              <a:off x="6649422" y="3114490"/>
              <a:ext cx="168808" cy="170188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61"/>
            <p:cNvSpPr txBox="1"/>
            <p:nvPr/>
          </p:nvSpPr>
          <p:spPr>
            <a:xfrm>
              <a:off x="5540991" y="4144488"/>
              <a:ext cx="2898107" cy="584775"/>
            </a:xfrm>
            <a:prstGeom prst="rect">
              <a:avLst/>
            </a:prstGeom>
            <a:noFill/>
          </p:spPr>
          <p:txBody>
            <a:bodyPr wrap="square" rtlCol="0">
              <a:spAutoFit/>
            </a:bodyPr>
            <a:lstStyle/>
            <a:p>
              <a:pPr algn="ctr"/>
              <a:r>
                <a:rPr lang="en-US" sz="1600" dirty="0">
                  <a:solidFill>
                    <a:srgbClr val="FF0000"/>
                  </a:solidFill>
                </a:rPr>
                <a:t>Coevolution-based contact prediction methods in literature</a:t>
              </a:r>
            </a:p>
          </p:txBody>
        </p:sp>
        <p:pic>
          <p:nvPicPr>
            <p:cNvPr id="73" name="Picture 2" descr="http://journals.plos.org/plosone/article/figure/image?size=large&amp;id=info:doi/10.1371/journal.pone.0028766.g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0188" y="735668"/>
              <a:ext cx="3884200" cy="1558702"/>
            </a:xfrm>
            <a:prstGeom prst="rect">
              <a:avLst/>
            </a:prstGeom>
            <a:solidFill>
              <a:srgbClr val="FFFFFF"/>
            </a:solidFill>
          </p:spPr>
        </p:pic>
      </p:grpSp>
      <p:sp>
        <p:nvSpPr>
          <p:cNvPr id="2" name="Rectangle 1"/>
          <p:cNvSpPr/>
          <p:nvPr/>
        </p:nvSpPr>
        <p:spPr>
          <a:xfrm>
            <a:off x="2906234" y="3742661"/>
            <a:ext cx="6285417" cy="1307805"/>
          </a:xfrm>
          <a:prstGeom prst="rect">
            <a:avLst/>
          </a:prstGeom>
          <a:gradFill>
            <a:gsLst>
              <a:gs pos="12000">
                <a:schemeClr val="accent1">
                  <a:lumMod val="5000"/>
                  <a:lumOff val="95000"/>
                  <a:alpha val="0"/>
                </a:schemeClr>
              </a:gs>
              <a:gs pos="57000">
                <a:schemeClr val="bg1">
                  <a:lumMod val="65000"/>
                  <a:alpha val="40000"/>
                </a:schemeClr>
              </a:gs>
              <a:gs pos="86000">
                <a:schemeClr val="bg1">
                  <a:lumMod val="5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96480" y="3016203"/>
            <a:ext cx="6285417" cy="886742"/>
          </a:xfrm>
          <a:prstGeom prst="rect">
            <a:avLst/>
          </a:prstGeom>
          <a:gradFill>
            <a:gsLst>
              <a:gs pos="0">
                <a:schemeClr val="accent1">
                  <a:lumMod val="5000"/>
                  <a:lumOff val="95000"/>
                  <a:alpha val="0"/>
                </a:schemeClr>
              </a:gs>
              <a:gs pos="53000">
                <a:srgbClr val="FFC000">
                  <a:alpha val="42000"/>
                </a:srgbClr>
              </a:gs>
              <a:gs pos="100000">
                <a:schemeClr val="bg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122E2B6-28D8-4C10-83E4-35765C4EDAFC}"/>
              </a:ext>
            </a:extLst>
          </p:cNvPr>
          <p:cNvSpPr txBox="1"/>
          <p:nvPr/>
        </p:nvSpPr>
        <p:spPr>
          <a:xfrm>
            <a:off x="7583461" y="6539639"/>
            <a:ext cx="3313785" cy="369332"/>
          </a:xfrm>
          <a:prstGeom prst="rect">
            <a:avLst/>
          </a:prstGeom>
          <a:noFill/>
        </p:spPr>
        <p:txBody>
          <a:bodyPr wrap="square" rtlCol="0">
            <a:spAutoFit/>
          </a:bodyPr>
          <a:lstStyle/>
          <a:p>
            <a:pPr algn="ctr"/>
            <a:r>
              <a:rPr lang="en-US" dirty="0"/>
              <a:t>Abriata et al </a:t>
            </a:r>
            <a:r>
              <a:rPr lang="en-US" i="1" dirty="0"/>
              <a:t>Proteins</a:t>
            </a:r>
            <a:r>
              <a:rPr lang="en-US" dirty="0"/>
              <a:t> 2019</a:t>
            </a:r>
            <a:endParaRPr lang="LID4096" dirty="0"/>
          </a:p>
        </p:txBody>
      </p:sp>
      <p:sp>
        <p:nvSpPr>
          <p:cNvPr id="4" name="Slide Number Placeholder 3">
            <a:extLst>
              <a:ext uri="{FF2B5EF4-FFF2-40B4-BE49-F238E27FC236}">
                <a16:creationId xmlns:a16="http://schemas.microsoft.com/office/drawing/2014/main" id="{DDE90D82-5BF5-476B-BEA0-C7D2CA5ACD6C}"/>
              </a:ext>
            </a:extLst>
          </p:cNvPr>
          <p:cNvSpPr>
            <a:spLocks noGrp="1"/>
          </p:cNvSpPr>
          <p:nvPr>
            <p:ph type="sldNum" sz="quarter" idx="12"/>
          </p:nvPr>
        </p:nvSpPr>
        <p:spPr/>
        <p:txBody>
          <a:bodyPr/>
          <a:lstStyle/>
          <a:p>
            <a:fld id="{B7BAC2AB-1E6F-4A95-9245-B46318CC102D}" type="slidenum">
              <a:rPr lang="en-US" smtClean="0"/>
              <a:t>72</a:t>
            </a:fld>
            <a:endParaRPr lang="en-US"/>
          </a:p>
        </p:txBody>
      </p:sp>
    </p:spTree>
    <p:extLst>
      <p:ext uri="{BB962C8B-B14F-4D97-AF65-F5344CB8AC3E}">
        <p14:creationId xmlns:p14="http://schemas.microsoft.com/office/powerpoint/2010/main" val="168111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8524CE-4CCA-4C33-A398-A5E4BCFE3799}"/>
              </a:ext>
            </a:extLst>
          </p:cNvPr>
          <p:cNvSpPr txBox="1"/>
          <p:nvPr/>
        </p:nvSpPr>
        <p:spPr>
          <a:xfrm>
            <a:off x="2007650" y="294939"/>
            <a:ext cx="8176700" cy="369332"/>
          </a:xfrm>
          <a:prstGeom prst="rect">
            <a:avLst/>
          </a:prstGeom>
          <a:noFill/>
        </p:spPr>
        <p:txBody>
          <a:bodyPr wrap="square" rtlCol="0">
            <a:spAutoFit/>
          </a:bodyPr>
          <a:lstStyle/>
          <a:p>
            <a:r>
              <a:rPr lang="en-US" b="1" dirty="0"/>
              <a:t>Machine learning </a:t>
            </a:r>
            <a:r>
              <a:rPr lang="en-US" b="1" dirty="0">
                <a:sym typeface="Wingdings" panose="05000000000000000000" pitchFamily="2" charset="2"/>
              </a:rPr>
              <a:t>  Protein structure (so far mostly tertiary at the moment)</a:t>
            </a:r>
            <a:endParaRPr lang="en-US" dirty="0"/>
          </a:p>
        </p:txBody>
      </p:sp>
      <p:pic>
        <p:nvPicPr>
          <p:cNvPr id="7" name="Picture 6">
            <a:extLst>
              <a:ext uri="{FF2B5EF4-FFF2-40B4-BE49-F238E27FC236}">
                <a16:creationId xmlns:a16="http://schemas.microsoft.com/office/drawing/2014/main" id="{E9C2DFC7-565E-4C3A-920F-D6DEC95D12E2}"/>
              </a:ext>
            </a:extLst>
          </p:cNvPr>
          <p:cNvPicPr>
            <a:picLocks noChangeAspect="1"/>
          </p:cNvPicPr>
          <p:nvPr/>
        </p:nvPicPr>
        <p:blipFill>
          <a:blip r:embed="rId2"/>
          <a:stretch>
            <a:fillRect/>
          </a:stretch>
        </p:blipFill>
        <p:spPr>
          <a:xfrm>
            <a:off x="-3290809" y="4712882"/>
            <a:ext cx="3113110" cy="1249817"/>
          </a:xfrm>
          <a:prstGeom prst="rect">
            <a:avLst/>
          </a:prstGeom>
        </p:spPr>
      </p:pic>
      <p:pic>
        <p:nvPicPr>
          <p:cNvPr id="8" name="Picture 7">
            <a:extLst>
              <a:ext uri="{FF2B5EF4-FFF2-40B4-BE49-F238E27FC236}">
                <a16:creationId xmlns:a16="http://schemas.microsoft.com/office/drawing/2014/main" id="{95E327FD-2D34-4BBC-8232-02327B486AEA}"/>
              </a:ext>
            </a:extLst>
          </p:cNvPr>
          <p:cNvPicPr>
            <a:picLocks noChangeAspect="1"/>
          </p:cNvPicPr>
          <p:nvPr/>
        </p:nvPicPr>
        <p:blipFill>
          <a:blip r:embed="rId3"/>
          <a:stretch>
            <a:fillRect/>
          </a:stretch>
        </p:blipFill>
        <p:spPr>
          <a:xfrm>
            <a:off x="-2585118" y="6045450"/>
            <a:ext cx="1615704" cy="537349"/>
          </a:xfrm>
          <a:prstGeom prst="rect">
            <a:avLst/>
          </a:prstGeom>
        </p:spPr>
      </p:pic>
      <p:sp>
        <p:nvSpPr>
          <p:cNvPr id="12" name="TextBox 11">
            <a:extLst>
              <a:ext uri="{FF2B5EF4-FFF2-40B4-BE49-F238E27FC236}">
                <a16:creationId xmlns:a16="http://schemas.microsoft.com/office/drawing/2014/main" id="{97D02CE0-4199-4736-BC05-FAFCF705254D}"/>
              </a:ext>
            </a:extLst>
          </p:cNvPr>
          <p:cNvSpPr txBox="1"/>
          <p:nvPr/>
        </p:nvSpPr>
        <p:spPr>
          <a:xfrm>
            <a:off x="6298240" y="4624069"/>
            <a:ext cx="4461197" cy="1754326"/>
          </a:xfrm>
          <a:prstGeom prst="rect">
            <a:avLst/>
          </a:prstGeom>
          <a:noFill/>
        </p:spPr>
        <p:txBody>
          <a:bodyPr wrap="square" rtlCol="0">
            <a:spAutoFit/>
          </a:bodyPr>
          <a:lstStyle/>
          <a:p>
            <a:pPr algn="ctr"/>
            <a:r>
              <a:rPr lang="en-US" dirty="0"/>
              <a:t>Wang et al </a:t>
            </a:r>
            <a:r>
              <a:rPr lang="en-US" i="1" dirty="0" err="1"/>
              <a:t>PLoS</a:t>
            </a:r>
            <a:r>
              <a:rPr lang="en-US" i="1" dirty="0"/>
              <a:t> Comp Biol </a:t>
            </a:r>
            <a:r>
              <a:rPr lang="en-US" dirty="0"/>
              <a:t>2017</a:t>
            </a:r>
          </a:p>
          <a:p>
            <a:pPr algn="ctr"/>
            <a:r>
              <a:rPr lang="en-US" dirty="0" err="1"/>
              <a:t>Kandathil</a:t>
            </a:r>
            <a:r>
              <a:rPr lang="en-US" dirty="0"/>
              <a:t> et al </a:t>
            </a:r>
            <a:r>
              <a:rPr lang="en-US" i="1" dirty="0"/>
              <a:t>Proteins</a:t>
            </a:r>
            <a:r>
              <a:rPr lang="en-US" dirty="0"/>
              <a:t> 2019</a:t>
            </a:r>
          </a:p>
          <a:p>
            <a:pPr algn="ctr"/>
            <a:r>
              <a:rPr lang="en-US" dirty="0"/>
              <a:t>Hou et al </a:t>
            </a:r>
            <a:r>
              <a:rPr lang="en-US" i="1" dirty="0"/>
              <a:t>Proteins</a:t>
            </a:r>
            <a:r>
              <a:rPr lang="en-US" dirty="0"/>
              <a:t> 2019</a:t>
            </a:r>
          </a:p>
          <a:p>
            <a:pPr algn="ctr"/>
            <a:r>
              <a:rPr lang="en-US" dirty="0"/>
              <a:t>Xu </a:t>
            </a:r>
            <a:r>
              <a:rPr lang="en-US" i="1" dirty="0"/>
              <a:t>PNAS </a:t>
            </a:r>
            <a:r>
              <a:rPr lang="en-US" dirty="0"/>
              <a:t>2020</a:t>
            </a:r>
          </a:p>
          <a:p>
            <a:pPr algn="ctr"/>
            <a:r>
              <a:rPr lang="en-US" dirty="0"/>
              <a:t>Senior et al </a:t>
            </a:r>
            <a:r>
              <a:rPr lang="en-US" i="1" dirty="0"/>
              <a:t>Nature</a:t>
            </a:r>
            <a:r>
              <a:rPr lang="en-US" dirty="0"/>
              <a:t> 2020</a:t>
            </a:r>
          </a:p>
          <a:p>
            <a:pPr algn="ctr"/>
            <a:r>
              <a:rPr lang="en-US" dirty="0"/>
              <a:t>Yang et al </a:t>
            </a:r>
            <a:r>
              <a:rPr lang="en-US" i="1" dirty="0"/>
              <a:t>PNAS </a:t>
            </a:r>
            <a:r>
              <a:rPr lang="en-US" dirty="0"/>
              <a:t>2020</a:t>
            </a:r>
            <a:endParaRPr lang="LID4096" dirty="0"/>
          </a:p>
        </p:txBody>
      </p:sp>
      <p:grpSp>
        <p:nvGrpSpPr>
          <p:cNvPr id="44" name="Group 43">
            <a:extLst>
              <a:ext uri="{FF2B5EF4-FFF2-40B4-BE49-F238E27FC236}">
                <a16:creationId xmlns:a16="http://schemas.microsoft.com/office/drawing/2014/main" id="{4447FAF1-1182-4608-9F8E-FA11FF1CD0F4}"/>
              </a:ext>
            </a:extLst>
          </p:cNvPr>
          <p:cNvGrpSpPr/>
          <p:nvPr/>
        </p:nvGrpSpPr>
        <p:grpSpPr>
          <a:xfrm>
            <a:off x="1666407" y="1357503"/>
            <a:ext cx="4107304" cy="872610"/>
            <a:chOff x="142407" y="1607871"/>
            <a:chExt cx="4107304" cy="872610"/>
          </a:xfrm>
        </p:grpSpPr>
        <p:sp>
          <p:nvSpPr>
            <p:cNvPr id="2" name="TextBox 1">
              <a:extLst>
                <a:ext uri="{FF2B5EF4-FFF2-40B4-BE49-F238E27FC236}">
                  <a16:creationId xmlns:a16="http://schemas.microsoft.com/office/drawing/2014/main" id="{BDFD252F-2A6C-4349-8289-469E147531A7}"/>
                </a:ext>
              </a:extLst>
            </p:cNvPr>
            <p:cNvSpPr txBox="1"/>
            <p:nvPr/>
          </p:nvSpPr>
          <p:spPr>
            <a:xfrm>
              <a:off x="142407" y="1610991"/>
              <a:ext cx="1109272" cy="369332"/>
            </a:xfrm>
            <a:prstGeom prst="rect">
              <a:avLst/>
            </a:prstGeom>
            <a:noFill/>
          </p:spPr>
          <p:txBody>
            <a:bodyPr wrap="square" rtlCol="0">
              <a:spAutoFit/>
            </a:bodyPr>
            <a:lstStyle/>
            <a:p>
              <a:r>
                <a:rPr lang="en-US" dirty="0"/>
                <a:t>Sequence</a:t>
              </a:r>
              <a:endParaRPr lang="LID4096" dirty="0"/>
            </a:p>
          </p:txBody>
        </p:sp>
        <p:cxnSp>
          <p:nvCxnSpPr>
            <p:cNvPr id="4" name="Straight Arrow Connector 3">
              <a:extLst>
                <a:ext uri="{FF2B5EF4-FFF2-40B4-BE49-F238E27FC236}">
                  <a16:creationId xmlns:a16="http://schemas.microsoft.com/office/drawing/2014/main" id="{0BE8188A-D6EA-42A4-9D7D-95DC677E80FF}"/>
                </a:ext>
              </a:extLst>
            </p:cNvPr>
            <p:cNvCxnSpPr>
              <a:cxnSpLocks/>
              <a:stCxn id="2" idx="3"/>
            </p:cNvCxnSpPr>
            <p:nvPr/>
          </p:nvCxnSpPr>
          <p:spPr>
            <a:xfrm>
              <a:off x="1251679" y="1795657"/>
              <a:ext cx="122919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8D469C8-6AC4-40F5-B0AC-8893E6DFACFB}"/>
                </a:ext>
              </a:extLst>
            </p:cNvPr>
            <p:cNvCxnSpPr>
              <a:cxnSpLocks/>
            </p:cNvCxnSpPr>
            <p:nvPr/>
          </p:nvCxnSpPr>
          <p:spPr>
            <a:xfrm>
              <a:off x="697043" y="1990816"/>
              <a:ext cx="348708" cy="3107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C82AF8F-8E88-483A-A523-FC4AC307A3C1}"/>
                </a:ext>
              </a:extLst>
            </p:cNvPr>
            <p:cNvSpPr txBox="1"/>
            <p:nvPr/>
          </p:nvSpPr>
          <p:spPr>
            <a:xfrm>
              <a:off x="1079291" y="2100469"/>
              <a:ext cx="1281659" cy="369332"/>
            </a:xfrm>
            <a:prstGeom prst="rect">
              <a:avLst/>
            </a:prstGeom>
            <a:noFill/>
          </p:spPr>
          <p:txBody>
            <a:bodyPr wrap="square" rtlCol="0">
              <a:spAutoFit/>
            </a:bodyPr>
            <a:lstStyle/>
            <a:p>
              <a:r>
                <a:rPr lang="en-US" dirty="0"/>
                <a:t>Alignments</a:t>
              </a:r>
              <a:endParaRPr lang="LID4096" dirty="0"/>
            </a:p>
          </p:txBody>
        </p:sp>
        <p:cxnSp>
          <p:nvCxnSpPr>
            <p:cNvPr id="16" name="Straight Arrow Connector 15">
              <a:extLst>
                <a:ext uri="{FF2B5EF4-FFF2-40B4-BE49-F238E27FC236}">
                  <a16:creationId xmlns:a16="http://schemas.microsoft.com/office/drawing/2014/main" id="{9B7BD1E1-8348-4BF7-B544-5E03E68DFCF2}"/>
                </a:ext>
              </a:extLst>
            </p:cNvPr>
            <p:cNvCxnSpPr>
              <a:cxnSpLocks/>
            </p:cNvCxnSpPr>
            <p:nvPr/>
          </p:nvCxnSpPr>
          <p:spPr>
            <a:xfrm flipV="1">
              <a:off x="2286001" y="1990816"/>
              <a:ext cx="277317" cy="3049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24D7583-3052-4061-98D7-65F0F1DFF505}"/>
                </a:ext>
              </a:extLst>
            </p:cNvPr>
            <p:cNvSpPr txBox="1"/>
            <p:nvPr/>
          </p:nvSpPr>
          <p:spPr>
            <a:xfrm>
              <a:off x="2480872" y="1607871"/>
              <a:ext cx="1281659" cy="369332"/>
            </a:xfrm>
            <a:prstGeom prst="rect">
              <a:avLst/>
            </a:prstGeom>
            <a:noFill/>
          </p:spPr>
          <p:txBody>
            <a:bodyPr wrap="square" rtlCol="0">
              <a:spAutoFit/>
            </a:bodyPr>
            <a:lstStyle/>
            <a:p>
              <a:r>
                <a:rPr lang="en-US" dirty="0"/>
                <a:t>Features</a:t>
              </a:r>
              <a:endParaRPr lang="LID4096" dirty="0"/>
            </a:p>
          </p:txBody>
        </p:sp>
        <p:sp>
          <p:nvSpPr>
            <p:cNvPr id="21" name="TextBox 20">
              <a:extLst>
                <a:ext uri="{FF2B5EF4-FFF2-40B4-BE49-F238E27FC236}">
                  <a16:creationId xmlns:a16="http://schemas.microsoft.com/office/drawing/2014/main" id="{B3E7EF06-946B-4D1B-8BEF-BDFC7BED6447}"/>
                </a:ext>
              </a:extLst>
            </p:cNvPr>
            <p:cNvSpPr txBox="1"/>
            <p:nvPr/>
          </p:nvSpPr>
          <p:spPr>
            <a:xfrm>
              <a:off x="2860562" y="2111149"/>
              <a:ext cx="1389149" cy="369332"/>
            </a:xfrm>
            <a:prstGeom prst="rect">
              <a:avLst/>
            </a:prstGeom>
            <a:noFill/>
          </p:spPr>
          <p:txBody>
            <a:bodyPr wrap="square" rtlCol="0">
              <a:spAutoFit/>
            </a:bodyPr>
            <a:lstStyle/>
            <a:p>
              <a:r>
                <a:rPr lang="en-US" dirty="0"/>
                <a:t>Coevolution</a:t>
              </a:r>
              <a:endParaRPr lang="LID4096" dirty="0"/>
            </a:p>
          </p:txBody>
        </p:sp>
        <p:cxnSp>
          <p:nvCxnSpPr>
            <p:cNvPr id="22" name="Straight Arrow Connector 21">
              <a:extLst>
                <a:ext uri="{FF2B5EF4-FFF2-40B4-BE49-F238E27FC236}">
                  <a16:creationId xmlns:a16="http://schemas.microsoft.com/office/drawing/2014/main" id="{703A6F81-0B78-4CEB-8C71-89ADFA44DF1A}"/>
                </a:ext>
              </a:extLst>
            </p:cNvPr>
            <p:cNvCxnSpPr>
              <a:cxnSpLocks/>
            </p:cNvCxnSpPr>
            <p:nvPr/>
          </p:nvCxnSpPr>
          <p:spPr>
            <a:xfrm>
              <a:off x="2286001" y="2312419"/>
              <a:ext cx="61459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B1C2CD49-090B-4275-BF30-527746A85A6B}"/>
              </a:ext>
            </a:extLst>
          </p:cNvPr>
          <p:cNvGrpSpPr/>
          <p:nvPr/>
        </p:nvGrpSpPr>
        <p:grpSpPr>
          <a:xfrm>
            <a:off x="5039194" y="1382339"/>
            <a:ext cx="2535272" cy="2045971"/>
            <a:chOff x="3515194" y="1632706"/>
            <a:chExt cx="2535272" cy="2045971"/>
          </a:xfrm>
        </p:grpSpPr>
        <p:cxnSp>
          <p:nvCxnSpPr>
            <p:cNvPr id="24" name="Straight Arrow Connector 23">
              <a:extLst>
                <a:ext uri="{FF2B5EF4-FFF2-40B4-BE49-F238E27FC236}">
                  <a16:creationId xmlns:a16="http://schemas.microsoft.com/office/drawing/2014/main" id="{83D7EF65-7471-4373-960D-6034F57421EA}"/>
                </a:ext>
              </a:extLst>
            </p:cNvPr>
            <p:cNvCxnSpPr>
              <a:cxnSpLocks/>
            </p:cNvCxnSpPr>
            <p:nvPr/>
          </p:nvCxnSpPr>
          <p:spPr>
            <a:xfrm>
              <a:off x="3515194" y="1818142"/>
              <a:ext cx="122919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1403C55-8CEE-4D2C-BB88-C4CA03F67C07}"/>
                </a:ext>
              </a:extLst>
            </p:cNvPr>
            <p:cNvCxnSpPr>
              <a:cxnSpLocks/>
            </p:cNvCxnSpPr>
            <p:nvPr/>
          </p:nvCxnSpPr>
          <p:spPr>
            <a:xfrm flipV="1">
              <a:off x="4166641" y="1985083"/>
              <a:ext cx="642078" cy="3107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DC88953-7E6D-461F-B621-C2A5940D3E1C}"/>
                </a:ext>
              </a:extLst>
            </p:cNvPr>
            <p:cNvCxnSpPr>
              <a:cxnSpLocks/>
              <a:stCxn id="29" idx="0"/>
            </p:cNvCxnSpPr>
            <p:nvPr/>
          </p:nvCxnSpPr>
          <p:spPr>
            <a:xfrm flipV="1">
              <a:off x="4725649" y="2041574"/>
              <a:ext cx="236095" cy="806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37317E7-5139-48A1-9C36-5EC3D4FE6020}"/>
                </a:ext>
              </a:extLst>
            </p:cNvPr>
            <p:cNvSpPr txBox="1"/>
            <p:nvPr/>
          </p:nvSpPr>
          <p:spPr>
            <a:xfrm>
              <a:off x="3672590" y="2847680"/>
              <a:ext cx="2106118" cy="830997"/>
            </a:xfrm>
            <a:prstGeom prst="rect">
              <a:avLst/>
            </a:prstGeom>
            <a:noFill/>
          </p:spPr>
          <p:txBody>
            <a:bodyPr wrap="square" rtlCol="0">
              <a:spAutoFit/>
            </a:bodyPr>
            <a:lstStyle/>
            <a:p>
              <a:pPr algn="ctr"/>
              <a:r>
                <a:rPr lang="en-US" sz="1600" dirty="0"/>
                <a:t>Contacts, distances and orientations from PDB structures</a:t>
              </a:r>
              <a:endParaRPr lang="LID4096" sz="1600" dirty="0"/>
            </a:p>
          </p:txBody>
        </p:sp>
        <p:sp>
          <p:nvSpPr>
            <p:cNvPr id="33" name="TextBox 32">
              <a:extLst>
                <a:ext uri="{FF2B5EF4-FFF2-40B4-BE49-F238E27FC236}">
                  <a16:creationId xmlns:a16="http://schemas.microsoft.com/office/drawing/2014/main" id="{5F9FDC1C-EE30-41FD-A223-1391D1ED719D}"/>
                </a:ext>
              </a:extLst>
            </p:cNvPr>
            <p:cNvSpPr txBox="1"/>
            <p:nvPr/>
          </p:nvSpPr>
          <p:spPr>
            <a:xfrm>
              <a:off x="4768807" y="1632706"/>
              <a:ext cx="1281659" cy="369332"/>
            </a:xfrm>
            <a:prstGeom prst="rect">
              <a:avLst/>
            </a:prstGeom>
            <a:noFill/>
          </p:spPr>
          <p:txBody>
            <a:bodyPr wrap="square" rtlCol="0">
              <a:spAutoFit/>
            </a:bodyPr>
            <a:lstStyle/>
            <a:p>
              <a:r>
                <a:rPr lang="en-US" dirty="0"/>
                <a:t>Predictions</a:t>
              </a:r>
              <a:endParaRPr lang="LID4096" dirty="0"/>
            </a:p>
          </p:txBody>
        </p:sp>
      </p:grpSp>
      <p:grpSp>
        <p:nvGrpSpPr>
          <p:cNvPr id="47" name="Group 46">
            <a:extLst>
              <a:ext uri="{FF2B5EF4-FFF2-40B4-BE49-F238E27FC236}">
                <a16:creationId xmlns:a16="http://schemas.microsoft.com/office/drawing/2014/main" id="{29296963-449C-489C-BF8C-4B3D092E15D2}"/>
              </a:ext>
            </a:extLst>
          </p:cNvPr>
          <p:cNvGrpSpPr/>
          <p:nvPr/>
        </p:nvGrpSpPr>
        <p:grpSpPr>
          <a:xfrm>
            <a:off x="7499516" y="1332968"/>
            <a:ext cx="2866247" cy="1376578"/>
            <a:chOff x="5975515" y="1517634"/>
            <a:chExt cx="2866247" cy="1376578"/>
          </a:xfrm>
        </p:grpSpPr>
        <p:sp>
          <p:nvSpPr>
            <p:cNvPr id="34" name="TextBox 33">
              <a:extLst>
                <a:ext uri="{FF2B5EF4-FFF2-40B4-BE49-F238E27FC236}">
                  <a16:creationId xmlns:a16="http://schemas.microsoft.com/office/drawing/2014/main" id="{6B3A15D2-C355-4CE3-8D01-20DFA8F1D912}"/>
                </a:ext>
              </a:extLst>
            </p:cNvPr>
            <p:cNvSpPr txBox="1"/>
            <p:nvPr/>
          </p:nvSpPr>
          <p:spPr>
            <a:xfrm>
              <a:off x="7356545" y="1517634"/>
              <a:ext cx="1281659" cy="369332"/>
            </a:xfrm>
            <a:prstGeom prst="rect">
              <a:avLst/>
            </a:prstGeom>
            <a:noFill/>
          </p:spPr>
          <p:txBody>
            <a:bodyPr wrap="square" rtlCol="0">
              <a:spAutoFit/>
            </a:bodyPr>
            <a:lstStyle/>
            <a:p>
              <a:r>
                <a:rPr lang="en-US" dirty="0"/>
                <a:t>Folding</a:t>
              </a:r>
              <a:endParaRPr lang="LID4096" dirty="0"/>
            </a:p>
          </p:txBody>
        </p:sp>
        <p:cxnSp>
          <p:nvCxnSpPr>
            <p:cNvPr id="35" name="Straight Arrow Connector 34">
              <a:extLst>
                <a:ext uri="{FF2B5EF4-FFF2-40B4-BE49-F238E27FC236}">
                  <a16:creationId xmlns:a16="http://schemas.microsoft.com/office/drawing/2014/main" id="{6AEF197E-A949-4AE0-BB94-6B146DD4B766}"/>
                </a:ext>
              </a:extLst>
            </p:cNvPr>
            <p:cNvCxnSpPr>
              <a:cxnSpLocks/>
            </p:cNvCxnSpPr>
            <p:nvPr/>
          </p:nvCxnSpPr>
          <p:spPr>
            <a:xfrm>
              <a:off x="6074886" y="1741659"/>
              <a:ext cx="1229193" cy="7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9E25601-9AEE-43BE-9578-028789DA4429}"/>
                </a:ext>
              </a:extLst>
            </p:cNvPr>
            <p:cNvCxnSpPr>
              <a:cxnSpLocks/>
            </p:cNvCxnSpPr>
            <p:nvPr/>
          </p:nvCxnSpPr>
          <p:spPr>
            <a:xfrm>
              <a:off x="5975515" y="1900588"/>
              <a:ext cx="312859" cy="3952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E4AF346-7999-425F-9312-47098DDDAC6F}"/>
                </a:ext>
              </a:extLst>
            </p:cNvPr>
            <p:cNvSpPr txBox="1"/>
            <p:nvPr/>
          </p:nvSpPr>
          <p:spPr>
            <a:xfrm>
              <a:off x="6040225" y="2309437"/>
              <a:ext cx="1082227" cy="584775"/>
            </a:xfrm>
            <a:prstGeom prst="rect">
              <a:avLst/>
            </a:prstGeom>
            <a:noFill/>
          </p:spPr>
          <p:txBody>
            <a:bodyPr wrap="square" rtlCol="0">
              <a:spAutoFit/>
            </a:bodyPr>
            <a:lstStyle/>
            <a:p>
              <a:pPr algn="ctr"/>
              <a:r>
                <a:rPr lang="en-US" sz="1600" dirty="0"/>
                <a:t>Template search</a:t>
              </a:r>
              <a:endParaRPr lang="LID4096" sz="1600" dirty="0"/>
            </a:p>
          </p:txBody>
        </p:sp>
        <p:cxnSp>
          <p:nvCxnSpPr>
            <p:cNvPr id="40" name="Straight Arrow Connector 39">
              <a:extLst>
                <a:ext uri="{FF2B5EF4-FFF2-40B4-BE49-F238E27FC236}">
                  <a16:creationId xmlns:a16="http://schemas.microsoft.com/office/drawing/2014/main" id="{1D4D3C57-3343-4E22-B342-A8C01889A78F}"/>
                </a:ext>
              </a:extLst>
            </p:cNvPr>
            <p:cNvCxnSpPr>
              <a:cxnSpLocks/>
            </p:cNvCxnSpPr>
            <p:nvPr/>
          </p:nvCxnSpPr>
          <p:spPr>
            <a:xfrm>
              <a:off x="6975920" y="2606627"/>
              <a:ext cx="5266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2C535E6-F59C-4E76-9C75-A1A97C55DF05}"/>
                </a:ext>
              </a:extLst>
            </p:cNvPr>
            <p:cNvSpPr txBox="1"/>
            <p:nvPr/>
          </p:nvSpPr>
          <p:spPr>
            <a:xfrm>
              <a:off x="7560103" y="2406490"/>
              <a:ext cx="1281659" cy="369332"/>
            </a:xfrm>
            <a:prstGeom prst="rect">
              <a:avLst/>
            </a:prstGeom>
            <a:noFill/>
          </p:spPr>
          <p:txBody>
            <a:bodyPr wrap="square" rtlCol="0">
              <a:spAutoFit/>
            </a:bodyPr>
            <a:lstStyle/>
            <a:p>
              <a:r>
                <a:rPr lang="en-US" dirty="0"/>
                <a:t>Threading</a:t>
              </a:r>
              <a:endParaRPr lang="LID4096" dirty="0"/>
            </a:p>
          </p:txBody>
        </p:sp>
      </p:grpSp>
      <p:sp>
        <p:nvSpPr>
          <p:cNvPr id="49" name="Slide Number Placeholder 48">
            <a:extLst>
              <a:ext uri="{FF2B5EF4-FFF2-40B4-BE49-F238E27FC236}">
                <a16:creationId xmlns:a16="http://schemas.microsoft.com/office/drawing/2014/main" id="{EB1B5E4A-7CB3-4FA8-A69A-3D360B6BDAF4}"/>
              </a:ext>
            </a:extLst>
          </p:cNvPr>
          <p:cNvSpPr>
            <a:spLocks noGrp="1"/>
          </p:cNvSpPr>
          <p:nvPr>
            <p:ph type="sldNum" sz="quarter" idx="12"/>
          </p:nvPr>
        </p:nvSpPr>
        <p:spPr/>
        <p:txBody>
          <a:bodyPr/>
          <a:lstStyle/>
          <a:p>
            <a:fld id="{B7BAC2AB-1E6F-4A95-9245-B46318CC102D}" type="slidenum">
              <a:rPr lang="en-US" smtClean="0"/>
              <a:t>73</a:t>
            </a:fld>
            <a:endParaRPr lang="en-US"/>
          </a:p>
        </p:txBody>
      </p:sp>
      <p:sp>
        <p:nvSpPr>
          <p:cNvPr id="31" name="TextBox 30">
            <a:extLst>
              <a:ext uri="{FF2B5EF4-FFF2-40B4-BE49-F238E27FC236}">
                <a16:creationId xmlns:a16="http://schemas.microsoft.com/office/drawing/2014/main" id="{93D28B81-CB1F-49FF-BA18-213DCC01FBAD}"/>
              </a:ext>
            </a:extLst>
          </p:cNvPr>
          <p:cNvSpPr txBox="1"/>
          <p:nvPr/>
        </p:nvSpPr>
        <p:spPr>
          <a:xfrm>
            <a:off x="1524000" y="6858000"/>
            <a:ext cx="5486400" cy="369332"/>
          </a:xfrm>
          <a:prstGeom prst="rect">
            <a:avLst/>
          </a:prstGeom>
          <a:noFill/>
        </p:spPr>
        <p:txBody>
          <a:bodyPr wrap="square" rtlCol="0">
            <a:spAutoFit/>
          </a:bodyPr>
          <a:lstStyle/>
          <a:p>
            <a:r>
              <a:rPr lang="en-US" b="1" dirty="0">
                <a:hlinkClick r:id="rId4"/>
              </a:rPr>
              <a:t>http://labriataphd.altervista.org/</a:t>
            </a:r>
            <a:r>
              <a:rPr lang="en-US" b="1" dirty="0"/>
              <a:t> </a:t>
            </a:r>
          </a:p>
        </p:txBody>
      </p:sp>
    </p:spTree>
    <p:extLst>
      <p:ext uri="{BB962C8B-B14F-4D97-AF65-F5344CB8AC3E}">
        <p14:creationId xmlns:p14="http://schemas.microsoft.com/office/powerpoint/2010/main" val="229644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https://miro.medium.com/max/1378/1*HQxD9Z9G6p1PVehA6S4EqQ.png">
            <a:extLst>
              <a:ext uri="{FF2B5EF4-FFF2-40B4-BE49-F238E27FC236}">
                <a16:creationId xmlns:a16="http://schemas.microsoft.com/office/drawing/2014/main" id="{B93D77F8-4AFD-4488-8621-9D5EF7B401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627" y="1119808"/>
            <a:ext cx="6562725"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7ABDA37-D476-4897-8D75-0B152CEF8D92}"/>
              </a:ext>
            </a:extLst>
          </p:cNvPr>
          <p:cNvSpPr/>
          <p:nvPr/>
        </p:nvSpPr>
        <p:spPr>
          <a:xfrm>
            <a:off x="3686175" y="866775"/>
            <a:ext cx="3105150" cy="22669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Freeform: Shape 6">
            <a:extLst>
              <a:ext uri="{FF2B5EF4-FFF2-40B4-BE49-F238E27FC236}">
                <a16:creationId xmlns:a16="http://schemas.microsoft.com/office/drawing/2014/main" id="{F83BC4E4-5808-4261-8876-16EE6BD07C76}"/>
              </a:ext>
            </a:extLst>
          </p:cNvPr>
          <p:cNvSpPr/>
          <p:nvPr/>
        </p:nvSpPr>
        <p:spPr>
          <a:xfrm>
            <a:off x="7581900" y="1123951"/>
            <a:ext cx="2171700" cy="4124325"/>
          </a:xfrm>
          <a:custGeom>
            <a:avLst/>
            <a:gdLst>
              <a:gd name="connsiteX0" fmla="*/ 0 w 2171700"/>
              <a:gd name="connsiteY0" fmla="*/ 190500 h 4124325"/>
              <a:gd name="connsiteX1" fmla="*/ 600075 w 2171700"/>
              <a:gd name="connsiteY1" fmla="*/ 1066800 h 4124325"/>
              <a:gd name="connsiteX2" fmla="*/ 600075 w 2171700"/>
              <a:gd name="connsiteY2" fmla="*/ 2181225 h 4124325"/>
              <a:gd name="connsiteX3" fmla="*/ 1514475 w 2171700"/>
              <a:gd name="connsiteY3" fmla="*/ 2276475 h 4124325"/>
              <a:gd name="connsiteX4" fmla="*/ 1533525 w 2171700"/>
              <a:gd name="connsiteY4" fmla="*/ 2609850 h 4124325"/>
              <a:gd name="connsiteX5" fmla="*/ 981075 w 2171700"/>
              <a:gd name="connsiteY5" fmla="*/ 3571875 h 4124325"/>
              <a:gd name="connsiteX6" fmla="*/ 1000125 w 2171700"/>
              <a:gd name="connsiteY6" fmla="*/ 4124325 h 4124325"/>
              <a:gd name="connsiteX7" fmla="*/ 1571625 w 2171700"/>
              <a:gd name="connsiteY7" fmla="*/ 4114800 h 4124325"/>
              <a:gd name="connsiteX8" fmla="*/ 2171700 w 2171700"/>
              <a:gd name="connsiteY8" fmla="*/ 1895475 h 4124325"/>
              <a:gd name="connsiteX9" fmla="*/ 1609725 w 2171700"/>
              <a:gd name="connsiteY9" fmla="*/ 0 h 4124325"/>
              <a:gd name="connsiteX10" fmla="*/ 0 w 2171700"/>
              <a:gd name="connsiteY10" fmla="*/ 190500 h 4124325"/>
              <a:gd name="connsiteX0" fmla="*/ 0 w 2171700"/>
              <a:gd name="connsiteY0" fmla="*/ 190500 h 4124325"/>
              <a:gd name="connsiteX1" fmla="*/ 600075 w 2171700"/>
              <a:gd name="connsiteY1" fmla="*/ 1066800 h 4124325"/>
              <a:gd name="connsiteX2" fmla="*/ 523875 w 2171700"/>
              <a:gd name="connsiteY2" fmla="*/ 2095500 h 4124325"/>
              <a:gd name="connsiteX3" fmla="*/ 1514475 w 2171700"/>
              <a:gd name="connsiteY3" fmla="*/ 2276475 h 4124325"/>
              <a:gd name="connsiteX4" fmla="*/ 1533525 w 2171700"/>
              <a:gd name="connsiteY4" fmla="*/ 2609850 h 4124325"/>
              <a:gd name="connsiteX5" fmla="*/ 981075 w 2171700"/>
              <a:gd name="connsiteY5" fmla="*/ 3571875 h 4124325"/>
              <a:gd name="connsiteX6" fmla="*/ 1000125 w 2171700"/>
              <a:gd name="connsiteY6" fmla="*/ 4124325 h 4124325"/>
              <a:gd name="connsiteX7" fmla="*/ 1571625 w 2171700"/>
              <a:gd name="connsiteY7" fmla="*/ 4114800 h 4124325"/>
              <a:gd name="connsiteX8" fmla="*/ 2171700 w 2171700"/>
              <a:gd name="connsiteY8" fmla="*/ 1895475 h 4124325"/>
              <a:gd name="connsiteX9" fmla="*/ 1609725 w 2171700"/>
              <a:gd name="connsiteY9" fmla="*/ 0 h 4124325"/>
              <a:gd name="connsiteX10" fmla="*/ 0 w 2171700"/>
              <a:gd name="connsiteY10" fmla="*/ 190500 h 4124325"/>
              <a:gd name="connsiteX0" fmla="*/ 0 w 2171700"/>
              <a:gd name="connsiteY0" fmla="*/ 190500 h 4124325"/>
              <a:gd name="connsiteX1" fmla="*/ 514350 w 2171700"/>
              <a:gd name="connsiteY1" fmla="*/ 1514475 h 4124325"/>
              <a:gd name="connsiteX2" fmla="*/ 523875 w 2171700"/>
              <a:gd name="connsiteY2" fmla="*/ 2095500 h 4124325"/>
              <a:gd name="connsiteX3" fmla="*/ 1514475 w 2171700"/>
              <a:gd name="connsiteY3" fmla="*/ 2276475 h 4124325"/>
              <a:gd name="connsiteX4" fmla="*/ 1533525 w 2171700"/>
              <a:gd name="connsiteY4" fmla="*/ 2609850 h 4124325"/>
              <a:gd name="connsiteX5" fmla="*/ 981075 w 2171700"/>
              <a:gd name="connsiteY5" fmla="*/ 3571875 h 4124325"/>
              <a:gd name="connsiteX6" fmla="*/ 1000125 w 2171700"/>
              <a:gd name="connsiteY6" fmla="*/ 4124325 h 4124325"/>
              <a:gd name="connsiteX7" fmla="*/ 1571625 w 2171700"/>
              <a:gd name="connsiteY7" fmla="*/ 4114800 h 4124325"/>
              <a:gd name="connsiteX8" fmla="*/ 2171700 w 2171700"/>
              <a:gd name="connsiteY8" fmla="*/ 1895475 h 4124325"/>
              <a:gd name="connsiteX9" fmla="*/ 1609725 w 2171700"/>
              <a:gd name="connsiteY9" fmla="*/ 0 h 4124325"/>
              <a:gd name="connsiteX10" fmla="*/ 0 w 2171700"/>
              <a:gd name="connsiteY10" fmla="*/ 190500 h 4124325"/>
              <a:gd name="connsiteX0" fmla="*/ 0 w 2171700"/>
              <a:gd name="connsiteY0" fmla="*/ 190500 h 4124325"/>
              <a:gd name="connsiteX1" fmla="*/ 962025 w 2171700"/>
              <a:gd name="connsiteY1" fmla="*/ 1085850 h 4124325"/>
              <a:gd name="connsiteX2" fmla="*/ 514350 w 2171700"/>
              <a:gd name="connsiteY2" fmla="*/ 1514475 h 4124325"/>
              <a:gd name="connsiteX3" fmla="*/ 523875 w 2171700"/>
              <a:gd name="connsiteY3" fmla="*/ 2095500 h 4124325"/>
              <a:gd name="connsiteX4" fmla="*/ 1514475 w 2171700"/>
              <a:gd name="connsiteY4" fmla="*/ 2276475 h 4124325"/>
              <a:gd name="connsiteX5" fmla="*/ 1533525 w 2171700"/>
              <a:gd name="connsiteY5" fmla="*/ 2609850 h 4124325"/>
              <a:gd name="connsiteX6" fmla="*/ 981075 w 2171700"/>
              <a:gd name="connsiteY6" fmla="*/ 3571875 h 4124325"/>
              <a:gd name="connsiteX7" fmla="*/ 1000125 w 2171700"/>
              <a:gd name="connsiteY7" fmla="*/ 4124325 h 4124325"/>
              <a:gd name="connsiteX8" fmla="*/ 1571625 w 2171700"/>
              <a:gd name="connsiteY8" fmla="*/ 4114800 h 4124325"/>
              <a:gd name="connsiteX9" fmla="*/ 2171700 w 2171700"/>
              <a:gd name="connsiteY9" fmla="*/ 1895475 h 4124325"/>
              <a:gd name="connsiteX10" fmla="*/ 1609725 w 2171700"/>
              <a:gd name="connsiteY10" fmla="*/ 0 h 4124325"/>
              <a:gd name="connsiteX11" fmla="*/ 0 w 2171700"/>
              <a:gd name="connsiteY11" fmla="*/ 190500 h 4124325"/>
              <a:gd name="connsiteX0" fmla="*/ 0 w 2171700"/>
              <a:gd name="connsiteY0" fmla="*/ 190500 h 4124325"/>
              <a:gd name="connsiteX1" fmla="*/ 619125 w 2171700"/>
              <a:gd name="connsiteY1" fmla="*/ 1190625 h 4124325"/>
              <a:gd name="connsiteX2" fmla="*/ 514350 w 2171700"/>
              <a:gd name="connsiteY2" fmla="*/ 1514475 h 4124325"/>
              <a:gd name="connsiteX3" fmla="*/ 523875 w 2171700"/>
              <a:gd name="connsiteY3" fmla="*/ 2095500 h 4124325"/>
              <a:gd name="connsiteX4" fmla="*/ 1514475 w 2171700"/>
              <a:gd name="connsiteY4" fmla="*/ 2276475 h 4124325"/>
              <a:gd name="connsiteX5" fmla="*/ 1533525 w 2171700"/>
              <a:gd name="connsiteY5" fmla="*/ 2609850 h 4124325"/>
              <a:gd name="connsiteX6" fmla="*/ 981075 w 2171700"/>
              <a:gd name="connsiteY6" fmla="*/ 3571875 h 4124325"/>
              <a:gd name="connsiteX7" fmla="*/ 1000125 w 2171700"/>
              <a:gd name="connsiteY7" fmla="*/ 4124325 h 4124325"/>
              <a:gd name="connsiteX8" fmla="*/ 1571625 w 2171700"/>
              <a:gd name="connsiteY8" fmla="*/ 4114800 h 4124325"/>
              <a:gd name="connsiteX9" fmla="*/ 2171700 w 2171700"/>
              <a:gd name="connsiteY9" fmla="*/ 1895475 h 4124325"/>
              <a:gd name="connsiteX10" fmla="*/ 1609725 w 2171700"/>
              <a:gd name="connsiteY10" fmla="*/ 0 h 4124325"/>
              <a:gd name="connsiteX11" fmla="*/ 0 w 2171700"/>
              <a:gd name="connsiteY11" fmla="*/ 190500 h 4124325"/>
              <a:gd name="connsiteX0" fmla="*/ 0 w 2171700"/>
              <a:gd name="connsiteY0" fmla="*/ 190500 h 4124325"/>
              <a:gd name="connsiteX1" fmla="*/ 619125 w 2171700"/>
              <a:gd name="connsiteY1" fmla="*/ 1190625 h 4124325"/>
              <a:gd name="connsiteX2" fmla="*/ 495300 w 2171700"/>
              <a:gd name="connsiteY2" fmla="*/ 1457325 h 4124325"/>
              <a:gd name="connsiteX3" fmla="*/ 523875 w 2171700"/>
              <a:gd name="connsiteY3" fmla="*/ 2095500 h 4124325"/>
              <a:gd name="connsiteX4" fmla="*/ 1514475 w 2171700"/>
              <a:gd name="connsiteY4" fmla="*/ 2276475 h 4124325"/>
              <a:gd name="connsiteX5" fmla="*/ 1533525 w 2171700"/>
              <a:gd name="connsiteY5" fmla="*/ 2609850 h 4124325"/>
              <a:gd name="connsiteX6" fmla="*/ 981075 w 2171700"/>
              <a:gd name="connsiteY6" fmla="*/ 3571875 h 4124325"/>
              <a:gd name="connsiteX7" fmla="*/ 1000125 w 2171700"/>
              <a:gd name="connsiteY7" fmla="*/ 4124325 h 4124325"/>
              <a:gd name="connsiteX8" fmla="*/ 1571625 w 2171700"/>
              <a:gd name="connsiteY8" fmla="*/ 4114800 h 4124325"/>
              <a:gd name="connsiteX9" fmla="*/ 2171700 w 2171700"/>
              <a:gd name="connsiteY9" fmla="*/ 1895475 h 4124325"/>
              <a:gd name="connsiteX10" fmla="*/ 1609725 w 2171700"/>
              <a:gd name="connsiteY10" fmla="*/ 0 h 4124325"/>
              <a:gd name="connsiteX11" fmla="*/ 0 w 2171700"/>
              <a:gd name="connsiteY11" fmla="*/ 190500 h 412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1700" h="4124325">
                <a:moveTo>
                  <a:pt x="0" y="190500"/>
                </a:moveTo>
                <a:cubicBezTo>
                  <a:pt x="92075" y="438150"/>
                  <a:pt x="527050" y="942975"/>
                  <a:pt x="619125" y="1190625"/>
                </a:cubicBezTo>
                <a:lnTo>
                  <a:pt x="495300" y="1457325"/>
                </a:lnTo>
                <a:lnTo>
                  <a:pt x="523875" y="2095500"/>
                </a:lnTo>
                <a:lnTo>
                  <a:pt x="1514475" y="2276475"/>
                </a:lnTo>
                <a:lnTo>
                  <a:pt x="1533525" y="2609850"/>
                </a:lnTo>
                <a:lnTo>
                  <a:pt x="981075" y="3571875"/>
                </a:lnTo>
                <a:lnTo>
                  <a:pt x="1000125" y="4124325"/>
                </a:lnTo>
                <a:lnTo>
                  <a:pt x="1571625" y="4114800"/>
                </a:lnTo>
                <a:lnTo>
                  <a:pt x="2171700" y="1895475"/>
                </a:lnTo>
                <a:lnTo>
                  <a:pt x="1609725" y="0"/>
                </a:lnTo>
                <a:lnTo>
                  <a:pt x="0" y="1905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TextBox 7">
            <a:extLst>
              <a:ext uri="{FF2B5EF4-FFF2-40B4-BE49-F238E27FC236}">
                <a16:creationId xmlns:a16="http://schemas.microsoft.com/office/drawing/2014/main" id="{EFE4FC99-D64C-4450-832B-67068AD80BC7}"/>
              </a:ext>
            </a:extLst>
          </p:cNvPr>
          <p:cNvSpPr txBox="1"/>
          <p:nvPr/>
        </p:nvSpPr>
        <p:spPr>
          <a:xfrm>
            <a:off x="1524000" y="1"/>
            <a:ext cx="9144000" cy="1138773"/>
          </a:xfrm>
          <a:prstGeom prst="rect">
            <a:avLst/>
          </a:prstGeom>
          <a:noFill/>
        </p:spPr>
        <p:txBody>
          <a:bodyPr wrap="square" rtlCol="0">
            <a:spAutoFit/>
          </a:bodyPr>
          <a:lstStyle/>
          <a:p>
            <a:pPr algn="ctr"/>
            <a:r>
              <a:rPr lang="en-US" sz="2400" b="1" dirty="0"/>
              <a:t>CASP13 saw the first non-academic competitor, who actually “won”</a:t>
            </a:r>
          </a:p>
          <a:p>
            <a:pPr algn="ctr"/>
            <a:endParaRPr lang="en-US" sz="2400" b="1" dirty="0"/>
          </a:p>
          <a:p>
            <a:pPr algn="ctr"/>
            <a:r>
              <a:rPr lang="en-US" sz="2000" b="1" dirty="0"/>
              <a:t>Despite what the news said, it was just pushing the state of the art to the limit</a:t>
            </a:r>
            <a:endParaRPr lang="LID4096" sz="2000" b="1" dirty="0"/>
          </a:p>
        </p:txBody>
      </p:sp>
      <p:sp>
        <p:nvSpPr>
          <p:cNvPr id="10" name="TextBox 9">
            <a:extLst>
              <a:ext uri="{FF2B5EF4-FFF2-40B4-BE49-F238E27FC236}">
                <a16:creationId xmlns:a16="http://schemas.microsoft.com/office/drawing/2014/main" id="{9B8BC2AD-CA6F-4680-9E96-AA7D1C100521}"/>
              </a:ext>
            </a:extLst>
          </p:cNvPr>
          <p:cNvSpPr txBox="1"/>
          <p:nvPr/>
        </p:nvSpPr>
        <p:spPr>
          <a:xfrm>
            <a:off x="1524000" y="5657672"/>
            <a:ext cx="9144000" cy="461665"/>
          </a:xfrm>
          <a:prstGeom prst="rect">
            <a:avLst/>
          </a:prstGeom>
          <a:noFill/>
        </p:spPr>
        <p:txBody>
          <a:bodyPr wrap="square" rtlCol="0">
            <a:spAutoFit/>
          </a:bodyPr>
          <a:lstStyle/>
          <a:p>
            <a:pPr algn="ctr"/>
            <a:r>
              <a:rPr lang="en-US" sz="2400" b="1" dirty="0"/>
              <a:t>But now in CASP14 we can truly acknowledge that it “cracked” it</a:t>
            </a:r>
            <a:endParaRPr lang="LID4096" sz="2400" b="1" dirty="0"/>
          </a:p>
        </p:txBody>
      </p:sp>
    </p:spTree>
    <p:extLst>
      <p:ext uri="{BB962C8B-B14F-4D97-AF65-F5344CB8AC3E}">
        <p14:creationId xmlns:p14="http://schemas.microsoft.com/office/powerpoint/2010/main" val="428067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s://miro.medium.com/max/700/1*onE9VdDvAAk_4vcUNxjhEA.png">
            <a:extLst>
              <a:ext uri="{FF2B5EF4-FFF2-40B4-BE49-F238E27FC236}">
                <a16:creationId xmlns:a16="http://schemas.microsoft.com/office/drawing/2014/main" id="{05B4CA65-43C0-4458-B35C-77E01D013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0" y="995365"/>
            <a:ext cx="6667500" cy="3286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2A6D9B-860A-4895-B2DB-E206DABEDF26}"/>
              </a:ext>
            </a:extLst>
          </p:cNvPr>
          <p:cNvSpPr txBox="1"/>
          <p:nvPr/>
        </p:nvSpPr>
        <p:spPr>
          <a:xfrm>
            <a:off x="1524000" y="1"/>
            <a:ext cx="9144000" cy="461665"/>
          </a:xfrm>
          <a:prstGeom prst="rect">
            <a:avLst/>
          </a:prstGeom>
          <a:noFill/>
        </p:spPr>
        <p:txBody>
          <a:bodyPr wrap="square" rtlCol="0">
            <a:spAutoFit/>
          </a:bodyPr>
          <a:lstStyle/>
          <a:p>
            <a:pPr algn="ctr"/>
            <a:r>
              <a:rPr lang="en-US" sz="2400" b="1" dirty="0"/>
              <a:t>How good are AlphaFold2’s models?</a:t>
            </a:r>
          </a:p>
        </p:txBody>
      </p:sp>
    </p:spTree>
    <p:extLst>
      <p:ext uri="{BB962C8B-B14F-4D97-AF65-F5344CB8AC3E}">
        <p14:creationId xmlns:p14="http://schemas.microsoft.com/office/powerpoint/2010/main" val="15347369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http://journals.plos.org/plosone/article/figure/image?size=large&amp;id=info:doi/10.1371/journal.pone.0028766.g001">
            <a:extLst>
              <a:ext uri="{FF2B5EF4-FFF2-40B4-BE49-F238E27FC236}">
                <a16:creationId xmlns:a16="http://schemas.microsoft.com/office/drawing/2014/main" id="{613B8201-60DB-43C1-9BFE-0CE9911769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6483" y="377851"/>
            <a:ext cx="6812402" cy="2733769"/>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7A6F709-45A5-4CF6-93EA-E9FFE706AAF3}"/>
              </a:ext>
            </a:extLst>
          </p:cNvPr>
          <p:cNvGrpSpPr/>
          <p:nvPr/>
        </p:nvGrpSpPr>
        <p:grpSpPr>
          <a:xfrm>
            <a:off x="2169222" y="3573575"/>
            <a:ext cx="8098728" cy="2536039"/>
            <a:chOff x="208721" y="3367972"/>
            <a:chExt cx="10798304" cy="3381385"/>
          </a:xfrm>
        </p:grpSpPr>
        <p:sp>
          <p:nvSpPr>
            <p:cNvPr id="5" name="TextBox 4">
              <a:extLst>
                <a:ext uri="{FF2B5EF4-FFF2-40B4-BE49-F238E27FC236}">
                  <a16:creationId xmlns:a16="http://schemas.microsoft.com/office/drawing/2014/main" id="{46CF9DEE-F5A1-4AB7-A6E5-872F759CCEC2}"/>
                </a:ext>
              </a:extLst>
            </p:cNvPr>
            <p:cNvSpPr txBox="1"/>
            <p:nvPr/>
          </p:nvSpPr>
          <p:spPr>
            <a:xfrm>
              <a:off x="1719470" y="3627783"/>
              <a:ext cx="5943600" cy="2339101"/>
            </a:xfrm>
            <a:prstGeom prst="rect">
              <a:avLst/>
            </a:prstGeom>
            <a:noFill/>
          </p:spPr>
          <p:txBody>
            <a:bodyPr wrap="square" rtlCol="0">
              <a:spAutoFit/>
            </a:bodyPr>
            <a:lstStyle/>
            <a:p>
              <a:r>
                <a:rPr lang="en-US" b="1" dirty="0">
                  <a:solidFill>
                    <a:schemeClr val="bg1">
                      <a:lumMod val="65000"/>
                    </a:schemeClr>
                  </a:solidFill>
                  <a:latin typeface="Courier New" panose="02070309020205020404" pitchFamily="49" charset="0"/>
                  <a:cs typeface="Courier New" panose="02070309020205020404" pitchFamily="49" charset="0"/>
                </a:rPr>
                <a:t>MLASA</a:t>
              </a:r>
              <a:r>
                <a:rPr lang="en-US" b="1" dirty="0">
                  <a:solidFill>
                    <a:srgbClr val="FF0000"/>
                  </a:solidFill>
                  <a:latin typeface="Courier New" panose="02070309020205020404" pitchFamily="49" charset="0"/>
                  <a:cs typeface="Courier New" panose="02070309020205020404" pitchFamily="49" charset="0"/>
                </a:rPr>
                <a:t>E</a:t>
              </a:r>
              <a:r>
                <a:rPr lang="en-US" b="1" dirty="0">
                  <a:solidFill>
                    <a:schemeClr val="bg1">
                      <a:lumMod val="65000"/>
                    </a:schemeClr>
                  </a:solidFill>
                  <a:latin typeface="Courier New" panose="02070309020205020404" pitchFamily="49" charset="0"/>
                  <a:cs typeface="Courier New" panose="02070309020205020404" pitchFamily="49" charset="0"/>
                </a:rPr>
                <a:t>SRTVVALAMSP</a:t>
              </a:r>
              <a:r>
                <a:rPr lang="en-US" b="1" dirty="0">
                  <a:solidFill>
                    <a:srgbClr val="0070C0"/>
                  </a:solidFill>
                  <a:latin typeface="Courier New" panose="02070309020205020404" pitchFamily="49" charset="0"/>
                  <a:cs typeface="Courier New" panose="02070309020205020404" pitchFamily="49" charset="0"/>
                </a:rPr>
                <a:t>R</a:t>
              </a:r>
              <a:r>
                <a:rPr lang="en-US" b="1" dirty="0">
                  <a:solidFill>
                    <a:schemeClr val="bg1">
                      <a:lumMod val="65000"/>
                    </a:schemeClr>
                  </a:solidFill>
                  <a:latin typeface="Courier New" panose="02070309020205020404" pitchFamily="49" charset="0"/>
                  <a:cs typeface="Courier New" panose="02070309020205020404" pitchFamily="49" charset="0"/>
                </a:rPr>
                <a:t>TWEYFLA</a:t>
              </a:r>
            </a:p>
            <a:p>
              <a:r>
                <a:rPr lang="en-US" b="1" dirty="0">
                  <a:solidFill>
                    <a:schemeClr val="bg1">
                      <a:lumMod val="65000"/>
                    </a:schemeClr>
                  </a:solidFill>
                  <a:latin typeface="Courier New" panose="02070309020205020404" pitchFamily="49" charset="0"/>
                  <a:cs typeface="Courier New" panose="02070309020205020404" pitchFamily="49" charset="0"/>
                </a:rPr>
                <a:t>MLASA</a:t>
              </a:r>
              <a:r>
                <a:rPr lang="en-US" b="1" dirty="0">
                  <a:solidFill>
                    <a:srgbClr val="FF0000"/>
                  </a:solidFill>
                  <a:latin typeface="Courier New" panose="02070309020205020404" pitchFamily="49" charset="0"/>
                  <a:cs typeface="Courier New" panose="02070309020205020404" pitchFamily="49" charset="0"/>
                </a:rPr>
                <a:t>D</a:t>
              </a:r>
              <a:r>
                <a:rPr lang="en-US" b="1" dirty="0">
                  <a:solidFill>
                    <a:schemeClr val="bg1">
                      <a:lumMod val="65000"/>
                    </a:schemeClr>
                  </a:solidFill>
                  <a:latin typeface="Courier New" panose="02070309020205020404" pitchFamily="49" charset="0"/>
                  <a:cs typeface="Courier New" panose="02070309020205020404" pitchFamily="49" charset="0"/>
                </a:rPr>
                <a:t>SRTVVALAMSP</a:t>
              </a:r>
              <a:r>
                <a:rPr lang="en-US" b="1" dirty="0">
                  <a:solidFill>
                    <a:srgbClr val="0070C0"/>
                  </a:solidFill>
                  <a:latin typeface="Courier New" panose="02070309020205020404" pitchFamily="49" charset="0"/>
                  <a:cs typeface="Courier New" panose="02070309020205020404" pitchFamily="49" charset="0"/>
                </a:rPr>
                <a:t>R</a:t>
              </a:r>
              <a:r>
                <a:rPr lang="en-US" b="1" dirty="0">
                  <a:solidFill>
                    <a:schemeClr val="bg1">
                      <a:lumMod val="65000"/>
                    </a:schemeClr>
                  </a:solidFill>
                  <a:latin typeface="Courier New" panose="02070309020205020404" pitchFamily="49" charset="0"/>
                  <a:cs typeface="Courier New" panose="02070309020205020404" pitchFamily="49" charset="0"/>
                </a:rPr>
                <a:t>TWEYFLA</a:t>
              </a:r>
            </a:p>
            <a:p>
              <a:r>
                <a:rPr lang="en-US" b="1" dirty="0">
                  <a:solidFill>
                    <a:schemeClr val="bg1">
                      <a:lumMod val="65000"/>
                    </a:schemeClr>
                  </a:solidFill>
                  <a:latin typeface="Courier New" panose="02070309020205020404" pitchFamily="49" charset="0"/>
                  <a:cs typeface="Courier New" panose="02070309020205020404" pitchFamily="49" charset="0"/>
                </a:rPr>
                <a:t>MLASA</a:t>
              </a:r>
              <a:r>
                <a:rPr lang="en-US" b="1" dirty="0">
                  <a:solidFill>
                    <a:srgbClr val="FF0000"/>
                  </a:solidFill>
                  <a:latin typeface="Courier New" panose="02070309020205020404" pitchFamily="49" charset="0"/>
                  <a:cs typeface="Courier New" panose="02070309020205020404" pitchFamily="49" charset="0"/>
                </a:rPr>
                <a:t>E</a:t>
              </a:r>
              <a:r>
                <a:rPr lang="en-US" b="1" dirty="0">
                  <a:solidFill>
                    <a:schemeClr val="bg1">
                      <a:lumMod val="65000"/>
                    </a:schemeClr>
                  </a:solidFill>
                  <a:latin typeface="Courier New" panose="02070309020205020404" pitchFamily="49" charset="0"/>
                  <a:cs typeface="Courier New" panose="02070309020205020404" pitchFamily="49" charset="0"/>
                </a:rPr>
                <a:t>SRTVVALAMSP</a:t>
              </a:r>
              <a:r>
                <a:rPr lang="en-US" b="1" dirty="0">
                  <a:solidFill>
                    <a:srgbClr val="0070C0"/>
                  </a:solidFill>
                  <a:latin typeface="Courier New" panose="02070309020205020404" pitchFamily="49" charset="0"/>
                  <a:cs typeface="Courier New" panose="02070309020205020404" pitchFamily="49" charset="0"/>
                </a:rPr>
                <a:t>K</a:t>
              </a:r>
              <a:r>
                <a:rPr lang="en-US" b="1" dirty="0">
                  <a:solidFill>
                    <a:schemeClr val="bg1">
                      <a:lumMod val="65000"/>
                    </a:schemeClr>
                  </a:solidFill>
                  <a:latin typeface="Courier New" panose="02070309020205020404" pitchFamily="49" charset="0"/>
                  <a:cs typeface="Courier New" panose="02070309020205020404" pitchFamily="49" charset="0"/>
                </a:rPr>
                <a:t>TWEYFLA</a:t>
              </a:r>
            </a:p>
            <a:p>
              <a:r>
                <a:rPr lang="en-US" b="1" dirty="0">
                  <a:solidFill>
                    <a:schemeClr val="bg1">
                      <a:lumMod val="65000"/>
                    </a:schemeClr>
                  </a:solidFill>
                  <a:latin typeface="Courier New" panose="02070309020205020404" pitchFamily="49" charset="0"/>
                  <a:cs typeface="Courier New" panose="02070309020205020404" pitchFamily="49" charset="0"/>
                </a:rPr>
                <a:t>MLASA</a:t>
              </a:r>
              <a:r>
                <a:rPr lang="en-US" b="1" dirty="0">
                  <a:solidFill>
                    <a:srgbClr val="0070C0"/>
                  </a:solidFill>
                  <a:latin typeface="Courier New" panose="02070309020205020404" pitchFamily="49" charset="0"/>
                  <a:cs typeface="Courier New" panose="02070309020205020404" pitchFamily="49" charset="0"/>
                </a:rPr>
                <a:t>K</a:t>
              </a:r>
              <a:r>
                <a:rPr lang="en-US" b="1" dirty="0">
                  <a:solidFill>
                    <a:schemeClr val="bg1">
                      <a:lumMod val="65000"/>
                    </a:schemeClr>
                  </a:solidFill>
                  <a:latin typeface="Courier New" panose="02070309020205020404" pitchFamily="49" charset="0"/>
                  <a:cs typeface="Courier New" panose="02070309020205020404" pitchFamily="49" charset="0"/>
                </a:rPr>
                <a:t>SRTVVALAMSP</a:t>
              </a:r>
              <a:r>
                <a:rPr lang="en-US" b="1" dirty="0">
                  <a:solidFill>
                    <a:srgbClr val="FF0000"/>
                  </a:solidFill>
                  <a:latin typeface="Courier New" panose="02070309020205020404" pitchFamily="49" charset="0"/>
                  <a:cs typeface="Courier New" panose="02070309020205020404" pitchFamily="49" charset="0"/>
                </a:rPr>
                <a:t>E</a:t>
              </a:r>
              <a:r>
                <a:rPr lang="en-US" b="1" dirty="0">
                  <a:solidFill>
                    <a:schemeClr val="bg1">
                      <a:lumMod val="65000"/>
                    </a:schemeClr>
                  </a:solidFill>
                  <a:latin typeface="Courier New" panose="02070309020205020404" pitchFamily="49" charset="0"/>
                  <a:cs typeface="Courier New" panose="02070309020205020404" pitchFamily="49" charset="0"/>
                </a:rPr>
                <a:t>TWEYFLA</a:t>
              </a:r>
            </a:p>
            <a:p>
              <a:r>
                <a:rPr lang="en-US" b="1" dirty="0">
                  <a:solidFill>
                    <a:schemeClr val="bg1">
                      <a:lumMod val="65000"/>
                    </a:schemeClr>
                  </a:solidFill>
                  <a:latin typeface="Courier New" panose="02070309020205020404" pitchFamily="49" charset="0"/>
                  <a:cs typeface="Courier New" panose="02070309020205020404" pitchFamily="49" charset="0"/>
                </a:rPr>
                <a:t>MLASA</a:t>
              </a:r>
              <a:r>
                <a:rPr lang="en-US" b="1" dirty="0">
                  <a:solidFill>
                    <a:srgbClr val="0070C0"/>
                  </a:solidFill>
                  <a:latin typeface="Courier New" panose="02070309020205020404" pitchFamily="49" charset="0"/>
                  <a:cs typeface="Courier New" panose="02070309020205020404" pitchFamily="49" charset="0"/>
                </a:rPr>
                <a:t>R</a:t>
              </a:r>
              <a:r>
                <a:rPr lang="en-US" b="1" dirty="0">
                  <a:solidFill>
                    <a:schemeClr val="bg1">
                      <a:lumMod val="65000"/>
                    </a:schemeClr>
                  </a:solidFill>
                  <a:latin typeface="Courier New" panose="02070309020205020404" pitchFamily="49" charset="0"/>
                  <a:cs typeface="Courier New" panose="02070309020205020404" pitchFamily="49" charset="0"/>
                </a:rPr>
                <a:t>SRTVVALAMSP</a:t>
              </a:r>
              <a:r>
                <a:rPr lang="en-US" b="1" dirty="0">
                  <a:solidFill>
                    <a:srgbClr val="FF0000"/>
                  </a:solidFill>
                  <a:latin typeface="Courier New" panose="02070309020205020404" pitchFamily="49" charset="0"/>
                  <a:cs typeface="Courier New" panose="02070309020205020404" pitchFamily="49" charset="0"/>
                </a:rPr>
                <a:t>E</a:t>
              </a:r>
              <a:r>
                <a:rPr lang="en-US" b="1" dirty="0">
                  <a:solidFill>
                    <a:schemeClr val="bg1">
                      <a:lumMod val="65000"/>
                    </a:schemeClr>
                  </a:solidFill>
                  <a:latin typeface="Courier New" panose="02070309020205020404" pitchFamily="49" charset="0"/>
                  <a:cs typeface="Courier New" panose="02070309020205020404" pitchFamily="49" charset="0"/>
                </a:rPr>
                <a:t>TWEYFLA</a:t>
              </a:r>
            </a:p>
            <a:p>
              <a:r>
                <a:rPr lang="en-US" b="1" dirty="0">
                  <a:solidFill>
                    <a:schemeClr val="bg1">
                      <a:lumMod val="65000"/>
                    </a:schemeClr>
                  </a:solidFill>
                  <a:latin typeface="Courier New" panose="02070309020205020404" pitchFamily="49" charset="0"/>
                  <a:cs typeface="Courier New" panose="02070309020205020404" pitchFamily="49" charset="0"/>
                </a:rPr>
                <a:t>MLASA</a:t>
              </a:r>
              <a:r>
                <a:rPr lang="en-US" b="1" dirty="0">
                  <a:solidFill>
                    <a:srgbClr val="0070C0"/>
                  </a:solidFill>
                  <a:latin typeface="Courier New" panose="02070309020205020404" pitchFamily="49" charset="0"/>
                  <a:cs typeface="Courier New" panose="02070309020205020404" pitchFamily="49" charset="0"/>
                </a:rPr>
                <a:t>R</a:t>
              </a:r>
              <a:r>
                <a:rPr lang="en-US" b="1" dirty="0">
                  <a:solidFill>
                    <a:schemeClr val="bg1">
                      <a:lumMod val="65000"/>
                    </a:schemeClr>
                  </a:solidFill>
                  <a:latin typeface="Courier New" panose="02070309020205020404" pitchFamily="49" charset="0"/>
                  <a:cs typeface="Courier New" panose="02070309020205020404" pitchFamily="49" charset="0"/>
                </a:rPr>
                <a:t>SRTVVALAMSP</a:t>
              </a:r>
              <a:r>
                <a:rPr lang="en-US" b="1" dirty="0">
                  <a:solidFill>
                    <a:srgbClr val="FF0000"/>
                  </a:solidFill>
                  <a:latin typeface="Courier New" panose="02070309020205020404" pitchFamily="49" charset="0"/>
                  <a:cs typeface="Courier New" panose="02070309020205020404" pitchFamily="49" charset="0"/>
                </a:rPr>
                <a:t>D</a:t>
              </a:r>
              <a:r>
                <a:rPr lang="en-US" b="1" dirty="0">
                  <a:solidFill>
                    <a:schemeClr val="bg1">
                      <a:lumMod val="65000"/>
                    </a:schemeClr>
                  </a:solidFill>
                  <a:latin typeface="Courier New" panose="02070309020205020404" pitchFamily="49" charset="0"/>
                  <a:cs typeface="Courier New" panose="02070309020205020404" pitchFamily="49" charset="0"/>
                </a:rPr>
                <a:t>TWEYFLA</a:t>
              </a:r>
              <a:endParaRPr lang="LID4096" b="1" dirty="0">
                <a:solidFill>
                  <a:schemeClr val="bg1">
                    <a:lumMod val="65000"/>
                  </a:schemeClr>
                </a:solidFill>
                <a:latin typeface="Courier New" panose="02070309020205020404" pitchFamily="49" charset="0"/>
                <a:cs typeface="Courier New" panose="02070309020205020404" pitchFamily="49" charset="0"/>
              </a:endParaRPr>
            </a:p>
          </p:txBody>
        </p:sp>
        <p:cxnSp>
          <p:nvCxnSpPr>
            <p:cNvPr id="7" name="Straight Connector 6">
              <a:extLst>
                <a:ext uri="{FF2B5EF4-FFF2-40B4-BE49-F238E27FC236}">
                  <a16:creationId xmlns:a16="http://schemas.microsoft.com/office/drawing/2014/main" id="{B025CE70-C063-42A2-96BF-9F6BD3DF041A}"/>
                </a:ext>
              </a:extLst>
            </p:cNvPr>
            <p:cNvCxnSpPr>
              <a:cxnSpLocks/>
            </p:cNvCxnSpPr>
            <p:nvPr/>
          </p:nvCxnSpPr>
          <p:spPr>
            <a:xfrm>
              <a:off x="2802835" y="5923722"/>
              <a:ext cx="0" cy="397566"/>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A7EB0BBF-7FE8-4B0B-B28B-A0C66687B51A}"/>
                </a:ext>
              </a:extLst>
            </p:cNvPr>
            <p:cNvCxnSpPr>
              <a:cxnSpLocks/>
            </p:cNvCxnSpPr>
            <p:nvPr/>
          </p:nvCxnSpPr>
          <p:spPr>
            <a:xfrm>
              <a:off x="4999382" y="5923722"/>
              <a:ext cx="0" cy="397566"/>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5C984D7-9A0B-4238-BC67-6E2A3524D6F4}"/>
                </a:ext>
              </a:extLst>
            </p:cNvPr>
            <p:cNvCxnSpPr>
              <a:cxnSpLocks/>
            </p:cNvCxnSpPr>
            <p:nvPr/>
          </p:nvCxnSpPr>
          <p:spPr>
            <a:xfrm>
              <a:off x="2792896" y="6311348"/>
              <a:ext cx="2216426" cy="0"/>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1F253C30-E0EB-47CC-95C9-DCFACBAC651C}"/>
                </a:ext>
              </a:extLst>
            </p:cNvPr>
            <p:cNvSpPr txBox="1"/>
            <p:nvPr/>
          </p:nvSpPr>
          <p:spPr>
            <a:xfrm>
              <a:off x="3279913" y="6261653"/>
              <a:ext cx="1739348" cy="400109"/>
            </a:xfrm>
            <a:prstGeom prst="rect">
              <a:avLst/>
            </a:prstGeom>
            <a:noFill/>
          </p:spPr>
          <p:txBody>
            <a:bodyPr wrap="square" rtlCol="0">
              <a:spAutoFit/>
            </a:bodyPr>
            <a:lstStyle/>
            <a:p>
              <a:r>
                <a:rPr lang="en-US" sz="1350" b="1" i="1" dirty="0"/>
                <a:t>coevolving</a:t>
              </a:r>
              <a:endParaRPr lang="LID4096" sz="1350" b="1" i="1" dirty="0"/>
            </a:p>
          </p:txBody>
        </p:sp>
        <p:sp>
          <p:nvSpPr>
            <p:cNvPr id="14" name="Arrow: Right 13">
              <a:extLst>
                <a:ext uri="{FF2B5EF4-FFF2-40B4-BE49-F238E27FC236}">
                  <a16:creationId xmlns:a16="http://schemas.microsoft.com/office/drawing/2014/main" id="{5446FDCC-3B04-435E-AB62-8B1D8204ABA9}"/>
                </a:ext>
              </a:extLst>
            </p:cNvPr>
            <p:cNvSpPr/>
            <p:nvPr/>
          </p:nvSpPr>
          <p:spPr>
            <a:xfrm>
              <a:off x="6708913" y="4780723"/>
              <a:ext cx="1272209" cy="337930"/>
            </a:xfrm>
            <a:prstGeom prst="right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350" dirty="0">
                <a:highlight>
                  <a:srgbClr val="FFFF00"/>
                </a:highlight>
              </a:endParaRPr>
            </a:p>
          </p:txBody>
        </p:sp>
        <p:sp>
          <p:nvSpPr>
            <p:cNvPr id="15" name="Arrow: Right 14">
              <a:extLst>
                <a:ext uri="{FF2B5EF4-FFF2-40B4-BE49-F238E27FC236}">
                  <a16:creationId xmlns:a16="http://schemas.microsoft.com/office/drawing/2014/main" id="{AC00BF74-764F-4100-BC0A-0741261FD6A7}"/>
                </a:ext>
              </a:extLst>
            </p:cNvPr>
            <p:cNvSpPr/>
            <p:nvPr/>
          </p:nvSpPr>
          <p:spPr>
            <a:xfrm rot="10800000">
              <a:off x="6708913" y="4174436"/>
              <a:ext cx="1272209" cy="337930"/>
            </a:xfrm>
            <a:prstGeom prst="right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350" dirty="0">
                <a:highlight>
                  <a:srgbClr val="FFFF00"/>
                </a:highlight>
              </a:endParaRPr>
            </a:p>
          </p:txBody>
        </p:sp>
        <p:sp>
          <p:nvSpPr>
            <p:cNvPr id="16" name="TextBox 15">
              <a:extLst>
                <a:ext uri="{FF2B5EF4-FFF2-40B4-BE49-F238E27FC236}">
                  <a16:creationId xmlns:a16="http://schemas.microsoft.com/office/drawing/2014/main" id="{026F89FA-97DB-41AF-A071-DD5165A979F5}"/>
                </a:ext>
              </a:extLst>
            </p:cNvPr>
            <p:cNvSpPr txBox="1"/>
            <p:nvPr/>
          </p:nvSpPr>
          <p:spPr>
            <a:xfrm>
              <a:off x="6649277" y="3568149"/>
              <a:ext cx="1461053" cy="769441"/>
            </a:xfrm>
            <a:prstGeom prst="rect">
              <a:avLst/>
            </a:prstGeom>
            <a:noFill/>
          </p:spPr>
          <p:txBody>
            <a:bodyPr wrap="square" rtlCol="0">
              <a:spAutoFit/>
            </a:bodyPr>
            <a:lstStyle/>
            <a:p>
              <a:pPr algn="ctr"/>
              <a:r>
                <a:rPr lang="en-US" sz="1050" b="1" i="1" dirty="0">
                  <a:solidFill>
                    <a:srgbClr val="00B050"/>
                  </a:solidFill>
                </a:rPr>
                <a:t>Structure induces coevolution</a:t>
              </a:r>
              <a:endParaRPr lang="LID4096" sz="1050" b="1" i="1" dirty="0">
                <a:solidFill>
                  <a:srgbClr val="00B050"/>
                </a:solidFill>
              </a:endParaRPr>
            </a:p>
          </p:txBody>
        </p:sp>
        <p:sp>
          <p:nvSpPr>
            <p:cNvPr id="17" name="TextBox 16">
              <a:extLst>
                <a:ext uri="{FF2B5EF4-FFF2-40B4-BE49-F238E27FC236}">
                  <a16:creationId xmlns:a16="http://schemas.microsoft.com/office/drawing/2014/main" id="{ACE80B9B-8B89-444A-A156-93FAF0ECE1FA}"/>
                </a:ext>
              </a:extLst>
            </p:cNvPr>
            <p:cNvSpPr txBox="1"/>
            <p:nvPr/>
          </p:nvSpPr>
          <p:spPr>
            <a:xfrm>
              <a:off x="6520069" y="5198166"/>
              <a:ext cx="1838739" cy="1200328"/>
            </a:xfrm>
            <a:prstGeom prst="rect">
              <a:avLst/>
            </a:prstGeom>
            <a:noFill/>
          </p:spPr>
          <p:txBody>
            <a:bodyPr wrap="square" rtlCol="0">
              <a:spAutoFit/>
            </a:bodyPr>
            <a:lstStyle/>
            <a:p>
              <a:pPr algn="ctr"/>
              <a:r>
                <a:rPr lang="en-US" sz="1050" b="1" i="1" dirty="0">
                  <a:solidFill>
                    <a:srgbClr val="00B050"/>
                  </a:solidFill>
                </a:rPr>
                <a:t>Program must infer contact, distances, etc. from alignment + “knowledge” about protein structures</a:t>
              </a:r>
              <a:endParaRPr lang="LID4096" sz="1050" b="1" i="1" dirty="0">
                <a:solidFill>
                  <a:srgbClr val="00B050"/>
                </a:solidFill>
              </a:endParaRPr>
            </a:p>
          </p:txBody>
        </p:sp>
        <p:sp>
          <p:nvSpPr>
            <p:cNvPr id="18" name="TextBox 17">
              <a:extLst>
                <a:ext uri="{FF2B5EF4-FFF2-40B4-BE49-F238E27FC236}">
                  <a16:creationId xmlns:a16="http://schemas.microsoft.com/office/drawing/2014/main" id="{B423D18F-B6C5-461A-860F-FB023832560F}"/>
                </a:ext>
              </a:extLst>
            </p:cNvPr>
            <p:cNvSpPr txBox="1"/>
            <p:nvPr/>
          </p:nvSpPr>
          <p:spPr>
            <a:xfrm>
              <a:off x="208721" y="3697359"/>
              <a:ext cx="1461053" cy="553997"/>
            </a:xfrm>
            <a:prstGeom prst="rect">
              <a:avLst/>
            </a:prstGeom>
            <a:noFill/>
          </p:spPr>
          <p:txBody>
            <a:bodyPr wrap="square" rtlCol="0">
              <a:spAutoFit/>
            </a:bodyPr>
            <a:lstStyle/>
            <a:p>
              <a:pPr algn="ctr"/>
              <a:r>
                <a:rPr lang="en-US" sz="1050" b="1" i="1" dirty="0"/>
                <a:t>Protein to model</a:t>
              </a:r>
              <a:endParaRPr lang="LID4096" sz="1050" b="1" i="1" dirty="0"/>
            </a:p>
          </p:txBody>
        </p:sp>
        <p:sp>
          <p:nvSpPr>
            <p:cNvPr id="19" name="TextBox 18">
              <a:extLst>
                <a:ext uri="{FF2B5EF4-FFF2-40B4-BE49-F238E27FC236}">
                  <a16:creationId xmlns:a16="http://schemas.microsoft.com/office/drawing/2014/main" id="{48D25E18-D1BD-42E6-9067-EE71406F73AD}"/>
                </a:ext>
              </a:extLst>
            </p:cNvPr>
            <p:cNvSpPr txBox="1"/>
            <p:nvPr/>
          </p:nvSpPr>
          <p:spPr>
            <a:xfrm>
              <a:off x="208721" y="4045228"/>
              <a:ext cx="1461053" cy="338555"/>
            </a:xfrm>
            <a:prstGeom prst="rect">
              <a:avLst/>
            </a:prstGeom>
            <a:noFill/>
          </p:spPr>
          <p:txBody>
            <a:bodyPr wrap="square" rtlCol="0">
              <a:spAutoFit/>
            </a:bodyPr>
            <a:lstStyle/>
            <a:p>
              <a:pPr algn="ctr"/>
              <a:r>
                <a:rPr lang="en-US" sz="1050" b="1" i="1" dirty="0"/>
                <a:t>Homolog 1</a:t>
              </a:r>
              <a:endParaRPr lang="LID4096" sz="1050" b="1" i="1" dirty="0"/>
            </a:p>
          </p:txBody>
        </p:sp>
        <p:sp>
          <p:nvSpPr>
            <p:cNvPr id="20" name="TextBox 19">
              <a:extLst>
                <a:ext uri="{FF2B5EF4-FFF2-40B4-BE49-F238E27FC236}">
                  <a16:creationId xmlns:a16="http://schemas.microsoft.com/office/drawing/2014/main" id="{0A527A77-EA54-447C-A937-A61D6BAF4243}"/>
                </a:ext>
              </a:extLst>
            </p:cNvPr>
            <p:cNvSpPr txBox="1"/>
            <p:nvPr/>
          </p:nvSpPr>
          <p:spPr>
            <a:xfrm>
              <a:off x="208721" y="4403036"/>
              <a:ext cx="1461053" cy="338555"/>
            </a:xfrm>
            <a:prstGeom prst="rect">
              <a:avLst/>
            </a:prstGeom>
            <a:noFill/>
          </p:spPr>
          <p:txBody>
            <a:bodyPr wrap="square" rtlCol="0">
              <a:spAutoFit/>
            </a:bodyPr>
            <a:lstStyle/>
            <a:p>
              <a:pPr algn="ctr"/>
              <a:r>
                <a:rPr lang="en-US" sz="1050" b="1" i="1" dirty="0"/>
                <a:t>Homolog 2</a:t>
              </a:r>
              <a:endParaRPr lang="LID4096" sz="1050" b="1" i="1" dirty="0"/>
            </a:p>
          </p:txBody>
        </p:sp>
        <p:sp>
          <p:nvSpPr>
            <p:cNvPr id="21" name="TextBox 20">
              <a:extLst>
                <a:ext uri="{FF2B5EF4-FFF2-40B4-BE49-F238E27FC236}">
                  <a16:creationId xmlns:a16="http://schemas.microsoft.com/office/drawing/2014/main" id="{08E45037-8FFE-4472-ADE4-1E608EF83FC8}"/>
                </a:ext>
              </a:extLst>
            </p:cNvPr>
            <p:cNvSpPr txBox="1"/>
            <p:nvPr/>
          </p:nvSpPr>
          <p:spPr>
            <a:xfrm>
              <a:off x="208721" y="4790663"/>
              <a:ext cx="1461053" cy="338555"/>
            </a:xfrm>
            <a:prstGeom prst="rect">
              <a:avLst/>
            </a:prstGeom>
            <a:noFill/>
          </p:spPr>
          <p:txBody>
            <a:bodyPr wrap="square" rtlCol="0">
              <a:spAutoFit/>
            </a:bodyPr>
            <a:lstStyle/>
            <a:p>
              <a:pPr algn="ctr"/>
              <a:r>
                <a:rPr lang="en-US" sz="1050" b="1" i="1" dirty="0"/>
                <a:t>Homolog 3</a:t>
              </a:r>
              <a:endParaRPr lang="LID4096" sz="1050" b="1" i="1" dirty="0"/>
            </a:p>
          </p:txBody>
        </p:sp>
        <p:sp>
          <p:nvSpPr>
            <p:cNvPr id="22" name="TextBox 21">
              <a:extLst>
                <a:ext uri="{FF2B5EF4-FFF2-40B4-BE49-F238E27FC236}">
                  <a16:creationId xmlns:a16="http://schemas.microsoft.com/office/drawing/2014/main" id="{0FDBD8E6-2B27-4E83-8D61-656882933BDA}"/>
                </a:ext>
              </a:extLst>
            </p:cNvPr>
            <p:cNvSpPr txBox="1"/>
            <p:nvPr/>
          </p:nvSpPr>
          <p:spPr>
            <a:xfrm>
              <a:off x="208721" y="5148470"/>
              <a:ext cx="1461053" cy="338555"/>
            </a:xfrm>
            <a:prstGeom prst="rect">
              <a:avLst/>
            </a:prstGeom>
            <a:noFill/>
          </p:spPr>
          <p:txBody>
            <a:bodyPr wrap="square" rtlCol="0">
              <a:spAutoFit/>
            </a:bodyPr>
            <a:lstStyle/>
            <a:p>
              <a:pPr algn="ctr"/>
              <a:r>
                <a:rPr lang="en-US" sz="1050" b="1" i="1" dirty="0"/>
                <a:t>Homolog 4</a:t>
              </a:r>
              <a:endParaRPr lang="LID4096" sz="1050" b="1" i="1" dirty="0"/>
            </a:p>
          </p:txBody>
        </p:sp>
        <p:sp>
          <p:nvSpPr>
            <p:cNvPr id="23" name="TextBox 22">
              <a:extLst>
                <a:ext uri="{FF2B5EF4-FFF2-40B4-BE49-F238E27FC236}">
                  <a16:creationId xmlns:a16="http://schemas.microsoft.com/office/drawing/2014/main" id="{BB6BC45E-75C8-4397-9F9E-3140B043E64F}"/>
                </a:ext>
              </a:extLst>
            </p:cNvPr>
            <p:cNvSpPr txBox="1"/>
            <p:nvPr/>
          </p:nvSpPr>
          <p:spPr>
            <a:xfrm>
              <a:off x="208721" y="5506280"/>
              <a:ext cx="1461053" cy="338555"/>
            </a:xfrm>
            <a:prstGeom prst="rect">
              <a:avLst/>
            </a:prstGeom>
            <a:noFill/>
          </p:spPr>
          <p:txBody>
            <a:bodyPr wrap="square" rtlCol="0">
              <a:spAutoFit/>
            </a:bodyPr>
            <a:lstStyle/>
            <a:p>
              <a:pPr algn="ctr"/>
              <a:r>
                <a:rPr lang="en-US" sz="1050" b="1" i="1" dirty="0"/>
                <a:t>Homolog 5</a:t>
              </a:r>
              <a:endParaRPr lang="LID4096" sz="1050" b="1" i="1" dirty="0"/>
            </a:p>
          </p:txBody>
        </p:sp>
        <p:sp>
          <p:nvSpPr>
            <p:cNvPr id="24" name="TextBox 23">
              <a:extLst>
                <a:ext uri="{FF2B5EF4-FFF2-40B4-BE49-F238E27FC236}">
                  <a16:creationId xmlns:a16="http://schemas.microsoft.com/office/drawing/2014/main" id="{2FBA681C-AD72-4A53-A944-CCCA76D69469}"/>
                </a:ext>
              </a:extLst>
            </p:cNvPr>
            <p:cNvSpPr txBox="1"/>
            <p:nvPr/>
          </p:nvSpPr>
          <p:spPr>
            <a:xfrm>
              <a:off x="208721" y="5834270"/>
              <a:ext cx="1461053" cy="769441"/>
            </a:xfrm>
            <a:prstGeom prst="rect">
              <a:avLst/>
            </a:prstGeom>
            <a:noFill/>
          </p:spPr>
          <p:txBody>
            <a:bodyPr wrap="square" rtlCol="0">
              <a:spAutoFit/>
            </a:bodyPr>
            <a:lstStyle/>
            <a:p>
              <a:pPr algn="ctr"/>
              <a:r>
                <a:rPr lang="en-US" sz="1050" b="1" i="1" dirty="0"/>
                <a:t>.</a:t>
              </a:r>
            </a:p>
            <a:p>
              <a:pPr algn="ctr"/>
              <a:r>
                <a:rPr lang="en-US" sz="1050" b="1" i="1" dirty="0"/>
                <a:t>.</a:t>
              </a:r>
            </a:p>
            <a:p>
              <a:pPr algn="ctr"/>
              <a:r>
                <a:rPr lang="en-US" sz="1050" b="1" i="1" dirty="0"/>
                <a:t>.</a:t>
              </a:r>
              <a:endParaRPr lang="LID4096" sz="1050" b="1" i="1" dirty="0"/>
            </a:p>
          </p:txBody>
        </p:sp>
        <p:pic>
          <p:nvPicPr>
            <p:cNvPr id="25" name="Picture 24">
              <a:extLst>
                <a:ext uri="{FF2B5EF4-FFF2-40B4-BE49-F238E27FC236}">
                  <a16:creationId xmlns:a16="http://schemas.microsoft.com/office/drawing/2014/main" id="{1E918DC3-9B03-4BD8-BBB3-937CFA06B871}"/>
                </a:ext>
              </a:extLst>
            </p:cNvPr>
            <p:cNvPicPr>
              <a:picLocks noChangeAspect="1"/>
            </p:cNvPicPr>
            <p:nvPr/>
          </p:nvPicPr>
          <p:blipFill rotWithShape="1">
            <a:blip r:embed="rId3"/>
            <a:srcRect l="24579" t="11175" r="41891" b="9796"/>
            <a:stretch/>
          </p:blipFill>
          <p:spPr>
            <a:xfrm rot="21307475">
              <a:off x="8306456" y="3367972"/>
              <a:ext cx="2700569" cy="3381385"/>
            </a:xfrm>
            <a:prstGeom prst="rect">
              <a:avLst/>
            </a:prstGeom>
          </p:spPr>
        </p:pic>
      </p:grpSp>
    </p:spTree>
    <p:extLst>
      <p:ext uri="{BB962C8B-B14F-4D97-AF65-F5344CB8AC3E}">
        <p14:creationId xmlns:p14="http://schemas.microsoft.com/office/powerpoint/2010/main" val="4207704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A8874E-1BEB-495D-88A9-B759DDF320D9}"/>
              </a:ext>
            </a:extLst>
          </p:cNvPr>
          <p:cNvSpPr/>
          <p:nvPr/>
        </p:nvSpPr>
        <p:spPr>
          <a:xfrm>
            <a:off x="0" y="971554"/>
            <a:ext cx="6096000" cy="923330"/>
          </a:xfrm>
          <a:prstGeom prst="rect">
            <a:avLst/>
          </a:prstGeom>
        </p:spPr>
        <p:txBody>
          <a:bodyPr>
            <a:spAutoFit/>
          </a:bodyPr>
          <a:lstStyle/>
          <a:p>
            <a:r>
              <a:rPr lang="en-US" b="1" i="0" dirty="0">
                <a:solidFill>
                  <a:srgbClr val="1C1D1E"/>
                </a:solidFill>
                <a:effectLst/>
                <a:latin typeface="Open Sans"/>
              </a:rPr>
              <a:t>New prediction categories in CASP15</a:t>
            </a:r>
          </a:p>
          <a:p>
            <a:br>
              <a:rPr lang="en-US" b="0" i="0" dirty="0">
                <a:solidFill>
                  <a:srgbClr val="1C1D1E"/>
                </a:solidFill>
                <a:effectLst/>
                <a:latin typeface="Open Sans"/>
              </a:rPr>
            </a:br>
            <a:r>
              <a:rPr lang="en-US" b="0" i="0" dirty="0">
                <a:solidFill>
                  <a:srgbClr val="1C1D1E"/>
                </a:solidFill>
                <a:effectLst/>
                <a:latin typeface="Open Sans"/>
                <a:hlinkClick r:id="rId2"/>
              </a:rPr>
              <a:t>https://onlinelibrary.wiley.com/doi/10.1002/prot.26515</a:t>
            </a:r>
            <a:r>
              <a:rPr lang="en-US" b="0" i="0" dirty="0">
                <a:solidFill>
                  <a:srgbClr val="1C1D1E"/>
                </a:solidFill>
                <a:effectLst/>
                <a:latin typeface="Open Sans"/>
              </a:rPr>
              <a:t> </a:t>
            </a:r>
            <a:endParaRPr lang="en-US" dirty="0"/>
          </a:p>
        </p:txBody>
      </p:sp>
      <p:sp>
        <p:nvSpPr>
          <p:cNvPr id="5" name="Rectangle 4">
            <a:extLst>
              <a:ext uri="{FF2B5EF4-FFF2-40B4-BE49-F238E27FC236}">
                <a16:creationId xmlns:a16="http://schemas.microsoft.com/office/drawing/2014/main" id="{4EE30586-78F4-4D20-86C7-EA4CB29EFF8F}"/>
              </a:ext>
            </a:extLst>
          </p:cNvPr>
          <p:cNvSpPr/>
          <p:nvPr/>
        </p:nvSpPr>
        <p:spPr>
          <a:xfrm>
            <a:off x="821635" y="3807969"/>
            <a:ext cx="11025808" cy="1200329"/>
          </a:xfrm>
          <a:prstGeom prst="rect">
            <a:avLst/>
          </a:prstGeom>
        </p:spPr>
        <p:txBody>
          <a:bodyPr wrap="square">
            <a:spAutoFit/>
          </a:bodyPr>
          <a:lstStyle/>
          <a:p>
            <a:r>
              <a:rPr lang="en-US" b="1" dirty="0"/>
              <a:t>To split or not to split: CASP15 targets and their processing into tertiary structure evaluation units</a:t>
            </a:r>
          </a:p>
          <a:p>
            <a:pPr marL="285750" indent="-285750">
              <a:buFont typeface="Wingdings" panose="05000000000000000000" pitchFamily="2" charset="2"/>
              <a:buChar char="à"/>
            </a:pPr>
            <a:r>
              <a:rPr lang="en-US" dirty="0">
                <a:sym typeface="Wingdings" panose="05000000000000000000" pitchFamily="2" charset="2"/>
              </a:rPr>
              <a:t>The bar is slightly higher than in CASP13-14, of course,</a:t>
            </a:r>
          </a:p>
          <a:p>
            <a:pPr marL="285750" indent="-285750">
              <a:buFont typeface="Wingdings" panose="05000000000000000000" pitchFamily="2" charset="2"/>
              <a:buChar char="à"/>
            </a:pPr>
            <a:r>
              <a:rPr lang="en-US" dirty="0">
                <a:sym typeface="Wingdings" panose="05000000000000000000" pitchFamily="2" charset="2"/>
              </a:rPr>
              <a:t>and there’s higher tendency to not split (yet there are quite some splits)</a:t>
            </a:r>
          </a:p>
          <a:p>
            <a:pPr marL="285750" indent="-285750">
              <a:buFont typeface="Wingdings" panose="05000000000000000000" pitchFamily="2" charset="2"/>
              <a:buChar char="à"/>
            </a:pPr>
            <a:r>
              <a:rPr lang="en-US" dirty="0"/>
              <a:t>&gt; 1/3 of CASP15 EUs were attributed to the historically most challenging FM class… still difficult proteins around!</a:t>
            </a:r>
          </a:p>
        </p:txBody>
      </p:sp>
      <p:sp>
        <p:nvSpPr>
          <p:cNvPr id="7" name="Rectangle 6">
            <a:extLst>
              <a:ext uri="{FF2B5EF4-FFF2-40B4-BE49-F238E27FC236}">
                <a16:creationId xmlns:a16="http://schemas.microsoft.com/office/drawing/2014/main" id="{546162C5-FF73-4F7C-BB7B-BAF0DDC68506}"/>
              </a:ext>
            </a:extLst>
          </p:cNvPr>
          <p:cNvSpPr/>
          <p:nvPr/>
        </p:nvSpPr>
        <p:spPr>
          <a:xfrm>
            <a:off x="5950428" y="1262935"/>
            <a:ext cx="6343663" cy="1600438"/>
          </a:xfrm>
          <a:prstGeom prst="rect">
            <a:avLst/>
          </a:prstGeom>
        </p:spPr>
        <p:txBody>
          <a:bodyPr wrap="square">
            <a:spAutoFit/>
          </a:bodyPr>
          <a:lstStyle/>
          <a:p>
            <a:r>
              <a:rPr lang="en-US" sz="1400" b="1" i="0" dirty="0">
                <a:solidFill>
                  <a:srgbClr val="000000"/>
                </a:solidFill>
                <a:effectLst/>
                <a:latin typeface="Open Sans"/>
              </a:rPr>
              <a:t>* RNA structure</a:t>
            </a:r>
          </a:p>
          <a:p>
            <a:r>
              <a:rPr lang="en-US" sz="1400" b="1" i="0" dirty="0">
                <a:solidFill>
                  <a:srgbClr val="000000"/>
                </a:solidFill>
                <a:effectLst/>
                <a:latin typeface="Open Sans"/>
              </a:rPr>
              <a:t>* ligand-protein complexes </a:t>
            </a:r>
            <a:r>
              <a:rPr lang="en-US" sz="1400" i="1" dirty="0" err="1"/>
              <a:t>BiSyRMSD</a:t>
            </a:r>
            <a:r>
              <a:rPr lang="en-US" sz="1400" i="1" dirty="0"/>
              <a:t> and </a:t>
            </a:r>
            <a:r>
              <a:rPr lang="en-US" sz="1400" i="1" dirty="0" err="1"/>
              <a:t>lDDT</a:t>
            </a:r>
            <a:r>
              <a:rPr lang="en-US" sz="1400" i="1" dirty="0"/>
              <a:t>-PLI</a:t>
            </a:r>
            <a:endParaRPr lang="en-US" sz="1400" b="1" i="1" dirty="0">
              <a:solidFill>
                <a:srgbClr val="000000"/>
              </a:solidFill>
              <a:effectLst/>
              <a:latin typeface="Open Sans"/>
            </a:endParaRPr>
          </a:p>
          <a:p>
            <a:r>
              <a:rPr lang="en-US" sz="1400" b="1" i="0" dirty="0">
                <a:solidFill>
                  <a:srgbClr val="000000"/>
                </a:solidFill>
                <a:effectLst/>
                <a:latin typeface="Open Sans"/>
              </a:rPr>
              <a:t>* accuracy of oligomeric structures and their interfaces</a:t>
            </a:r>
          </a:p>
          <a:p>
            <a:r>
              <a:rPr lang="en-US" sz="1400" b="1" i="0" dirty="0">
                <a:solidFill>
                  <a:srgbClr val="000000"/>
                </a:solidFill>
                <a:effectLst/>
                <a:latin typeface="Open Sans"/>
              </a:rPr>
              <a:t>* ensembles of alternative conformations </a:t>
            </a:r>
            <a:r>
              <a:rPr lang="en-US" sz="1400" i="1" dirty="0"/>
              <a:t>molecule in single condition</a:t>
            </a:r>
          </a:p>
          <a:p>
            <a:r>
              <a:rPr lang="en-US" sz="1400" i="1" dirty="0"/>
              <a:t>			(intrinsic dynamics) vs. conformations induced</a:t>
            </a:r>
          </a:p>
          <a:p>
            <a:r>
              <a:rPr lang="en-US" sz="1400" i="1" dirty="0"/>
              <a:t>			by conditions, ligands, PTMs, pH crystal,</a:t>
            </a:r>
          </a:p>
          <a:p>
            <a:r>
              <a:rPr lang="en-US" sz="1400" i="1" dirty="0"/>
              <a:t>			mutation, etc.</a:t>
            </a:r>
          </a:p>
        </p:txBody>
      </p:sp>
      <p:pic>
        <p:nvPicPr>
          <p:cNvPr id="1026" name="Picture 2" descr="Details are in the caption following the image">
            <a:extLst>
              <a:ext uri="{FF2B5EF4-FFF2-40B4-BE49-F238E27FC236}">
                <a16:creationId xmlns:a16="http://schemas.microsoft.com/office/drawing/2014/main" id="{C903269D-A2DD-47CE-A173-3E9BA02A2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669" y="505505"/>
            <a:ext cx="2311563" cy="850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6577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037EEA-BC57-4D38-AF97-A892949DE910}"/>
              </a:ext>
            </a:extLst>
          </p:cNvPr>
          <p:cNvSpPr/>
          <p:nvPr/>
        </p:nvSpPr>
        <p:spPr>
          <a:xfrm>
            <a:off x="6917633" y="3865832"/>
            <a:ext cx="4770783" cy="2585323"/>
          </a:xfrm>
          <a:prstGeom prst="rect">
            <a:avLst/>
          </a:prstGeom>
        </p:spPr>
        <p:txBody>
          <a:bodyPr wrap="square">
            <a:spAutoFit/>
          </a:bodyPr>
          <a:lstStyle/>
          <a:p>
            <a:r>
              <a:rPr lang="en-US" b="1" dirty="0"/>
              <a:t>Improved protein structure prediction with trRosettaX2, AlphaFold2, and optimized MSAs in CASP15</a:t>
            </a:r>
          </a:p>
          <a:p>
            <a:br>
              <a:rPr lang="en-US" dirty="0"/>
            </a:br>
            <a:r>
              <a:rPr lang="en-US" dirty="0">
                <a:hlinkClick r:id="rId2"/>
              </a:rPr>
              <a:t>https://onlinelibrary.wiley.com/doi/full/10.1002/prot.26570</a:t>
            </a:r>
            <a:r>
              <a:rPr lang="en-US" dirty="0"/>
              <a:t> </a:t>
            </a:r>
          </a:p>
          <a:p>
            <a:endParaRPr lang="en-US" dirty="0"/>
          </a:p>
          <a:p>
            <a:r>
              <a:rPr lang="en-US" sz="1200" dirty="0"/>
              <a:t>“We first designed an elaborate pipeline that leverages complementary sequence databases and advanced database searching algorithms to generate high-quality multiple sequence alignments (MSAs).”</a:t>
            </a:r>
          </a:p>
        </p:txBody>
      </p:sp>
      <p:sp>
        <p:nvSpPr>
          <p:cNvPr id="6" name="Rectangle 5">
            <a:extLst>
              <a:ext uri="{FF2B5EF4-FFF2-40B4-BE49-F238E27FC236}">
                <a16:creationId xmlns:a16="http://schemas.microsoft.com/office/drawing/2014/main" id="{CB35D181-0DD9-473C-997C-A521D7673621}"/>
              </a:ext>
            </a:extLst>
          </p:cNvPr>
          <p:cNvSpPr/>
          <p:nvPr/>
        </p:nvSpPr>
        <p:spPr>
          <a:xfrm>
            <a:off x="74212" y="0"/>
            <a:ext cx="11995868" cy="923330"/>
          </a:xfrm>
          <a:prstGeom prst="rect">
            <a:avLst/>
          </a:prstGeom>
        </p:spPr>
        <p:txBody>
          <a:bodyPr wrap="square">
            <a:spAutoFit/>
          </a:bodyPr>
          <a:lstStyle/>
          <a:p>
            <a:r>
              <a:rPr lang="en-US" b="1" dirty="0"/>
              <a:t>The Impact of AI-Based Modeling on the Accuracy of Protein Assembly Prediction: Insights from CASP15</a:t>
            </a:r>
          </a:p>
          <a:p>
            <a:br>
              <a:rPr lang="en-US" dirty="0"/>
            </a:br>
            <a:r>
              <a:rPr lang="en-US" dirty="0">
                <a:hlinkClick r:id="rId3"/>
              </a:rPr>
              <a:t>https://pubmed.ncbi.nlm.nih.gov/37503072/</a:t>
            </a:r>
            <a:r>
              <a:rPr lang="en-US" dirty="0"/>
              <a:t> </a:t>
            </a:r>
          </a:p>
        </p:txBody>
      </p:sp>
      <p:grpSp>
        <p:nvGrpSpPr>
          <p:cNvPr id="10" name="Group 9">
            <a:extLst>
              <a:ext uri="{FF2B5EF4-FFF2-40B4-BE49-F238E27FC236}">
                <a16:creationId xmlns:a16="http://schemas.microsoft.com/office/drawing/2014/main" id="{45A41254-079E-4FCF-B7D1-0E6BA549F1C2}"/>
              </a:ext>
            </a:extLst>
          </p:cNvPr>
          <p:cNvGrpSpPr/>
          <p:nvPr/>
        </p:nvGrpSpPr>
        <p:grpSpPr>
          <a:xfrm>
            <a:off x="113968" y="3953297"/>
            <a:ext cx="6859325" cy="2780795"/>
            <a:chOff x="113968" y="3953297"/>
            <a:chExt cx="6859325" cy="2780795"/>
          </a:xfrm>
        </p:grpSpPr>
        <p:sp>
          <p:nvSpPr>
            <p:cNvPr id="4" name="Rectangle 3">
              <a:extLst>
                <a:ext uri="{FF2B5EF4-FFF2-40B4-BE49-F238E27FC236}">
                  <a16:creationId xmlns:a16="http://schemas.microsoft.com/office/drawing/2014/main" id="{5760D8A5-6483-4F0E-82F1-B6426D7C1A57}"/>
                </a:ext>
              </a:extLst>
            </p:cNvPr>
            <p:cNvSpPr/>
            <p:nvPr/>
          </p:nvSpPr>
          <p:spPr>
            <a:xfrm>
              <a:off x="113968" y="3953297"/>
              <a:ext cx="6859325" cy="1754326"/>
            </a:xfrm>
            <a:prstGeom prst="rect">
              <a:avLst/>
            </a:prstGeom>
          </p:spPr>
          <p:txBody>
            <a:bodyPr wrap="square">
              <a:spAutoFit/>
            </a:bodyPr>
            <a:lstStyle/>
            <a:p>
              <a:r>
                <a:rPr lang="en-US" b="1" dirty="0"/>
                <a:t>Improving protein structure prediction with extended sequence similarity searches and deep-learning-based refinement in CASP15</a:t>
              </a:r>
            </a:p>
            <a:p>
              <a:br>
                <a:rPr lang="en-US" dirty="0"/>
              </a:br>
              <a:r>
                <a:rPr lang="en-US" dirty="0">
                  <a:hlinkClick r:id="rId4"/>
                </a:rPr>
                <a:t>https://onlinelibrary.wiley.com/doi/10.1002/prot.26551</a:t>
              </a:r>
              <a:r>
                <a:rPr lang="en-US" dirty="0"/>
                <a:t> </a:t>
              </a:r>
            </a:p>
            <a:p>
              <a:endParaRPr lang="en-US" dirty="0"/>
            </a:p>
            <a:p>
              <a:r>
                <a:rPr lang="en-US" dirty="0"/>
                <a:t>Oda Toshiyuki</a:t>
              </a:r>
            </a:p>
          </p:txBody>
        </p:sp>
        <p:pic>
          <p:nvPicPr>
            <p:cNvPr id="2050" name="Picture 2" descr="https://scholar.googleusercontent.com/citations?view_op=view_photo&amp;user=bTFXqg8AAAAJ&amp;citpid=2">
              <a:extLst>
                <a:ext uri="{FF2B5EF4-FFF2-40B4-BE49-F238E27FC236}">
                  <a16:creationId xmlns:a16="http://schemas.microsoft.com/office/drawing/2014/main" id="{6580AA12-2044-4926-A7B2-A0FE7B573F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238" y="5514892"/>
              <a:ext cx="962025" cy="1219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17BA839-477D-490E-B57F-62443B347B5E}"/>
                </a:ext>
              </a:extLst>
            </p:cNvPr>
            <p:cNvSpPr/>
            <p:nvPr/>
          </p:nvSpPr>
          <p:spPr>
            <a:xfrm>
              <a:off x="2777655" y="5357351"/>
              <a:ext cx="3678804" cy="1015663"/>
            </a:xfrm>
            <a:prstGeom prst="rect">
              <a:avLst/>
            </a:prstGeom>
          </p:spPr>
          <p:txBody>
            <a:bodyPr wrap="square">
              <a:spAutoFit/>
            </a:bodyPr>
            <a:lstStyle/>
            <a:p>
              <a:r>
                <a:rPr lang="en-US" sz="1200" dirty="0"/>
                <a:t>“I used additional tools and databases to collect evolutionarily related sequences and introduced a deep-learning-based model in the refinement step. In addition to these modifications, manual interventions were performed to address various tasks.”</a:t>
              </a:r>
            </a:p>
          </p:txBody>
        </p:sp>
      </p:grpSp>
      <p:sp>
        <p:nvSpPr>
          <p:cNvPr id="9" name="Rectangle 8">
            <a:extLst>
              <a:ext uri="{FF2B5EF4-FFF2-40B4-BE49-F238E27FC236}">
                <a16:creationId xmlns:a16="http://schemas.microsoft.com/office/drawing/2014/main" id="{772DECFF-654E-48B8-8AA5-4673C4CDF69D}"/>
              </a:ext>
            </a:extLst>
          </p:cNvPr>
          <p:cNvSpPr/>
          <p:nvPr/>
        </p:nvSpPr>
        <p:spPr>
          <a:xfrm>
            <a:off x="4537545" y="414965"/>
            <a:ext cx="7516632" cy="3200876"/>
          </a:xfrm>
          <a:prstGeom prst="rect">
            <a:avLst/>
          </a:prstGeom>
        </p:spPr>
        <p:txBody>
          <a:bodyPr wrap="square">
            <a:spAutoFit/>
          </a:bodyPr>
          <a:lstStyle/>
          <a:p>
            <a:r>
              <a:rPr lang="en-US" sz="1400" b="1" i="0" dirty="0">
                <a:solidFill>
                  <a:srgbClr val="000000"/>
                </a:solidFill>
                <a:effectLst/>
                <a:latin typeface="Open Sans"/>
              </a:rPr>
              <a:t>* </a:t>
            </a:r>
            <a:r>
              <a:rPr lang="en-US" sz="1400" b="1" dirty="0">
                <a:solidFill>
                  <a:srgbClr val="000000"/>
                </a:solidFill>
                <a:latin typeface="Open Sans"/>
              </a:rPr>
              <a:t>Impressive success rate of 90%</a:t>
            </a:r>
            <a:endParaRPr lang="en-US" sz="1400" b="1" i="0" dirty="0">
              <a:solidFill>
                <a:srgbClr val="000000"/>
              </a:solidFill>
              <a:effectLst/>
              <a:latin typeface="Open Sans"/>
            </a:endParaRPr>
          </a:p>
          <a:p>
            <a:r>
              <a:rPr lang="en-US" sz="1400" b="1" i="0" dirty="0">
                <a:solidFill>
                  <a:srgbClr val="000000"/>
                </a:solidFill>
                <a:effectLst/>
                <a:latin typeface="Open Sans"/>
              </a:rPr>
              <a:t>* Most AF2 ! The trick is on what each group could add</a:t>
            </a:r>
            <a:endParaRPr lang="en-US" sz="1400" b="1" i="1" dirty="0">
              <a:solidFill>
                <a:srgbClr val="000000"/>
              </a:solidFill>
              <a:effectLst/>
              <a:latin typeface="Open Sans"/>
            </a:endParaRPr>
          </a:p>
          <a:p>
            <a:r>
              <a:rPr lang="en-US" sz="1400" b="1" i="0" dirty="0">
                <a:solidFill>
                  <a:srgbClr val="000000"/>
                </a:solidFill>
                <a:effectLst/>
                <a:latin typeface="Open Sans"/>
              </a:rPr>
              <a:t>* </a:t>
            </a:r>
            <a:r>
              <a:rPr lang="en-US" sz="1400" b="1" dirty="0">
                <a:solidFill>
                  <a:srgbClr val="000000"/>
                </a:solidFill>
                <a:latin typeface="Open Sans"/>
              </a:rPr>
              <a:t>1/3 of models were better than </a:t>
            </a:r>
            <a:r>
              <a:rPr lang="en-US" sz="1400" b="1" i="0" dirty="0">
                <a:solidFill>
                  <a:srgbClr val="000000"/>
                </a:solidFill>
                <a:effectLst/>
                <a:latin typeface="Open Sans"/>
              </a:rPr>
              <a:t>a </a:t>
            </a:r>
            <a:r>
              <a:rPr lang="en-US" sz="1400" b="1" dirty="0">
                <a:solidFill>
                  <a:srgbClr val="000000"/>
                </a:solidFill>
                <a:latin typeface="Open Sans"/>
              </a:rPr>
              <a:t>“baseline” AF2-Multimer predictor</a:t>
            </a:r>
          </a:p>
          <a:p>
            <a:r>
              <a:rPr lang="en-US" sz="1400" b="1" i="0" dirty="0">
                <a:solidFill>
                  <a:srgbClr val="000000"/>
                </a:solidFill>
                <a:effectLst/>
                <a:latin typeface="Open Sans"/>
              </a:rPr>
              <a:t>* And at least 1 good model for 90% of targets vs. only 54% for baseline</a:t>
            </a:r>
          </a:p>
          <a:p>
            <a:r>
              <a:rPr lang="en-US" sz="1400" b="1" i="0" dirty="0">
                <a:solidFill>
                  <a:srgbClr val="000000"/>
                </a:solidFill>
                <a:effectLst/>
                <a:latin typeface="Open Sans"/>
              </a:rPr>
              <a:t>* Main improvements from:</a:t>
            </a:r>
          </a:p>
          <a:p>
            <a:pPr lvl="1"/>
            <a:r>
              <a:rPr lang="en-US" sz="1200" b="1" i="0" dirty="0">
                <a:solidFill>
                  <a:srgbClr val="000000"/>
                </a:solidFill>
                <a:effectLst/>
                <a:latin typeface="Open Sans"/>
              </a:rPr>
              <a:t>		- Custom-built MSAs</a:t>
            </a:r>
          </a:p>
          <a:p>
            <a:pPr lvl="1"/>
            <a:r>
              <a:rPr lang="en-US" sz="1200" b="1" dirty="0">
                <a:solidFill>
                  <a:srgbClr val="000000"/>
                </a:solidFill>
                <a:latin typeface="Open Sans"/>
              </a:rPr>
              <a:t>		- Better AF2 sampling</a:t>
            </a:r>
          </a:p>
          <a:p>
            <a:pPr lvl="1"/>
            <a:r>
              <a:rPr lang="en-US" sz="1200" b="1" i="1" dirty="0">
                <a:solidFill>
                  <a:srgbClr val="000000"/>
                </a:solidFill>
                <a:latin typeface="Open Sans"/>
              </a:rPr>
              <a:t>		- Manual assembly of subcomplexes</a:t>
            </a:r>
            <a:endParaRPr lang="en-US" sz="1400" b="1" i="0" dirty="0">
              <a:solidFill>
                <a:srgbClr val="000000"/>
              </a:solidFill>
              <a:effectLst/>
              <a:latin typeface="Open Sans"/>
            </a:endParaRPr>
          </a:p>
          <a:p>
            <a:r>
              <a:rPr lang="en-US" sz="1400" b="1" dirty="0">
                <a:solidFill>
                  <a:srgbClr val="000000"/>
                </a:solidFill>
                <a:latin typeface="Open Sans"/>
              </a:rPr>
              <a:t>* Especially noticeable at domain and subunit interfaces</a:t>
            </a:r>
            <a:endParaRPr lang="en-US" sz="1400" b="1" i="0" dirty="0">
              <a:solidFill>
                <a:srgbClr val="000000"/>
              </a:solidFill>
              <a:effectLst/>
              <a:latin typeface="Open Sans"/>
            </a:endParaRPr>
          </a:p>
          <a:p>
            <a:r>
              <a:rPr lang="en-US" sz="1400" b="1" i="0" dirty="0">
                <a:solidFill>
                  <a:srgbClr val="000000"/>
                </a:solidFill>
                <a:effectLst/>
                <a:latin typeface="Open Sans"/>
              </a:rPr>
              <a:t>* C</a:t>
            </a:r>
            <a:r>
              <a:rPr lang="en-US" sz="1400" b="1" dirty="0">
                <a:latin typeface="Open Sans"/>
              </a:rPr>
              <a:t>hallenges:</a:t>
            </a:r>
            <a:r>
              <a:rPr lang="en-US" sz="1400" dirty="0">
                <a:latin typeface="Open Sans"/>
              </a:rPr>
              <a:t> </a:t>
            </a:r>
          </a:p>
          <a:p>
            <a:pPr lvl="2"/>
            <a:r>
              <a:rPr lang="en-US" sz="1400" dirty="0">
                <a:latin typeface="Open Sans"/>
              </a:rPr>
              <a:t>- Weak evolutionary signals (nanobody-target, antibody-antigen, viral complexes).</a:t>
            </a:r>
          </a:p>
          <a:p>
            <a:pPr lvl="2"/>
            <a:r>
              <a:rPr lang="en-US" sz="1400" dirty="0">
                <a:latin typeface="Open Sans"/>
              </a:rPr>
              <a:t>- Very large complexes that don’t fit in memory!</a:t>
            </a:r>
            <a:endParaRPr lang="en-US" sz="1400" b="1" i="1" dirty="0">
              <a:latin typeface="Open Sans"/>
            </a:endParaRPr>
          </a:p>
          <a:p>
            <a:endParaRPr lang="en-US" sz="1400" b="1" i="0" dirty="0">
              <a:solidFill>
                <a:srgbClr val="000000"/>
              </a:solidFill>
              <a:effectLst/>
              <a:latin typeface="Open Sans"/>
            </a:endParaRPr>
          </a:p>
          <a:p>
            <a:endParaRPr lang="en-US" sz="1200" b="1" i="1" dirty="0">
              <a:solidFill>
                <a:srgbClr val="000000"/>
              </a:solidFill>
              <a:latin typeface="Open Sans"/>
            </a:endParaRPr>
          </a:p>
        </p:txBody>
      </p:sp>
      <p:sp>
        <p:nvSpPr>
          <p:cNvPr id="8" name="TextBox 7">
            <a:extLst>
              <a:ext uri="{FF2B5EF4-FFF2-40B4-BE49-F238E27FC236}">
                <a16:creationId xmlns:a16="http://schemas.microsoft.com/office/drawing/2014/main" id="{45C67CCA-5FB9-481C-86DC-3CBBC6198C75}"/>
              </a:ext>
            </a:extLst>
          </p:cNvPr>
          <p:cNvSpPr txBox="1"/>
          <p:nvPr/>
        </p:nvSpPr>
        <p:spPr>
          <a:xfrm>
            <a:off x="413468" y="1176793"/>
            <a:ext cx="3745065" cy="2154436"/>
          </a:xfrm>
          <a:prstGeom prst="rect">
            <a:avLst/>
          </a:prstGeom>
          <a:noFill/>
          <a:ln>
            <a:solidFill>
              <a:schemeClr val="accent2"/>
            </a:solidFill>
          </a:ln>
        </p:spPr>
        <p:txBody>
          <a:bodyPr wrap="square" rtlCol="0">
            <a:spAutoFit/>
          </a:bodyPr>
          <a:lstStyle/>
          <a:p>
            <a:r>
              <a:rPr lang="en-US" sz="1400" b="1" dirty="0"/>
              <a:t>+2 interesting take-aways from the conclusions</a:t>
            </a:r>
          </a:p>
          <a:p>
            <a:endParaRPr lang="en-US" sz="1200" dirty="0"/>
          </a:p>
          <a:p>
            <a:r>
              <a:rPr lang="en-US" sz="1200" dirty="0" err="1"/>
              <a:t>AlphaLink</a:t>
            </a:r>
            <a:r>
              <a:rPr lang="en-US" sz="1200" dirty="0"/>
              <a:t> incorporates experimental distances obtained from cross-linking mass spectrometry to guide AF2M-based complex formation.</a:t>
            </a:r>
          </a:p>
          <a:p>
            <a:endParaRPr lang="en-US" sz="1200" dirty="0"/>
          </a:p>
          <a:p>
            <a:r>
              <a:rPr lang="en-US" sz="1200" dirty="0"/>
              <a:t>RoseTTAFold2 coming up! (supp. better &amp; simpler… preprint in </a:t>
            </a:r>
            <a:r>
              <a:rPr lang="en-US" sz="1200" dirty="0" err="1"/>
              <a:t>biorxiv</a:t>
            </a:r>
            <a:r>
              <a:rPr lang="en-US" sz="1200" dirty="0"/>
              <a:t> &amp; already usable in </a:t>
            </a:r>
            <a:r>
              <a:rPr lang="en-US" sz="1200" dirty="0" err="1"/>
              <a:t>colabfold</a:t>
            </a:r>
            <a:r>
              <a:rPr lang="en-US" sz="1200" dirty="0"/>
              <a:t>)</a:t>
            </a:r>
          </a:p>
          <a:p>
            <a:endParaRPr lang="en-US" sz="1200" dirty="0"/>
          </a:p>
          <a:p>
            <a:r>
              <a:rPr lang="en-US" sz="1200" dirty="0"/>
              <a:t>AF2-v2.3.0 -improved predictions for some of the hardest cases</a:t>
            </a:r>
          </a:p>
        </p:txBody>
      </p:sp>
    </p:spTree>
    <p:extLst>
      <p:ext uri="{BB962C8B-B14F-4D97-AF65-F5344CB8AC3E}">
        <p14:creationId xmlns:p14="http://schemas.microsoft.com/office/powerpoint/2010/main" val="11823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1E6606-E7D7-4BEE-9FC7-E47C40E217E8}"/>
              </a:ext>
            </a:extLst>
          </p:cNvPr>
          <p:cNvPicPr>
            <a:picLocks noChangeAspect="1"/>
          </p:cNvPicPr>
          <p:nvPr/>
        </p:nvPicPr>
        <p:blipFill>
          <a:blip r:embed="rId2"/>
          <a:stretch>
            <a:fillRect/>
          </a:stretch>
        </p:blipFill>
        <p:spPr>
          <a:xfrm>
            <a:off x="112938" y="158505"/>
            <a:ext cx="8867775" cy="857250"/>
          </a:xfrm>
          <a:prstGeom prst="rect">
            <a:avLst/>
          </a:prstGeom>
        </p:spPr>
      </p:pic>
      <p:pic>
        <p:nvPicPr>
          <p:cNvPr id="5" name="Picture 4">
            <a:extLst>
              <a:ext uri="{FF2B5EF4-FFF2-40B4-BE49-F238E27FC236}">
                <a16:creationId xmlns:a16="http://schemas.microsoft.com/office/drawing/2014/main" id="{B4901A9C-2AB0-472C-BE11-D37B0A337BA0}"/>
              </a:ext>
            </a:extLst>
          </p:cNvPr>
          <p:cNvPicPr>
            <a:picLocks noChangeAspect="1"/>
          </p:cNvPicPr>
          <p:nvPr/>
        </p:nvPicPr>
        <p:blipFill>
          <a:blip r:embed="rId3"/>
          <a:stretch>
            <a:fillRect/>
          </a:stretch>
        </p:blipFill>
        <p:spPr>
          <a:xfrm>
            <a:off x="1144463" y="1383342"/>
            <a:ext cx="2377335" cy="1809167"/>
          </a:xfrm>
          <a:prstGeom prst="rect">
            <a:avLst/>
          </a:prstGeom>
        </p:spPr>
      </p:pic>
      <p:pic>
        <p:nvPicPr>
          <p:cNvPr id="6" name="Picture 5">
            <a:extLst>
              <a:ext uri="{FF2B5EF4-FFF2-40B4-BE49-F238E27FC236}">
                <a16:creationId xmlns:a16="http://schemas.microsoft.com/office/drawing/2014/main" id="{59EAF705-3F85-414F-993E-7F37CC8A4853}"/>
              </a:ext>
            </a:extLst>
          </p:cNvPr>
          <p:cNvPicPr>
            <a:picLocks noChangeAspect="1"/>
          </p:cNvPicPr>
          <p:nvPr/>
        </p:nvPicPr>
        <p:blipFill>
          <a:blip r:embed="rId4"/>
          <a:stretch>
            <a:fillRect/>
          </a:stretch>
        </p:blipFill>
        <p:spPr>
          <a:xfrm>
            <a:off x="4988460" y="938634"/>
            <a:ext cx="6865462" cy="4593034"/>
          </a:xfrm>
          <a:prstGeom prst="rect">
            <a:avLst/>
          </a:prstGeom>
        </p:spPr>
      </p:pic>
      <p:sp>
        <p:nvSpPr>
          <p:cNvPr id="7" name="TextBox 6">
            <a:extLst>
              <a:ext uri="{FF2B5EF4-FFF2-40B4-BE49-F238E27FC236}">
                <a16:creationId xmlns:a16="http://schemas.microsoft.com/office/drawing/2014/main" id="{FEC18BF0-EA71-4D6E-840F-59853F3082FC}"/>
              </a:ext>
            </a:extLst>
          </p:cNvPr>
          <p:cNvSpPr txBox="1"/>
          <p:nvPr/>
        </p:nvSpPr>
        <p:spPr>
          <a:xfrm>
            <a:off x="5042780" y="5667470"/>
            <a:ext cx="7559644" cy="646331"/>
          </a:xfrm>
          <a:prstGeom prst="rect">
            <a:avLst/>
          </a:prstGeom>
          <a:noFill/>
        </p:spPr>
        <p:txBody>
          <a:bodyPr wrap="square" rtlCol="0">
            <a:spAutoFit/>
          </a:bodyPr>
          <a:lstStyle/>
          <a:p>
            <a:r>
              <a:rPr lang="en-US" sz="1200" dirty="0"/>
              <a:t>Mammalian Cell Entry protein, quite different to existing structures. 10 subunits w/different copy numbers.</a:t>
            </a:r>
          </a:p>
          <a:p>
            <a:r>
              <a:rPr lang="en-US" sz="1200" dirty="0"/>
              <a:t>Top models reproduce shape, stoichiometry, and many contacts. Local RMSD from 4 to 9 Angstrom in the best superpositions.</a:t>
            </a:r>
          </a:p>
        </p:txBody>
      </p:sp>
      <p:sp>
        <p:nvSpPr>
          <p:cNvPr id="8" name="TextBox 7">
            <a:extLst>
              <a:ext uri="{FF2B5EF4-FFF2-40B4-BE49-F238E27FC236}">
                <a16:creationId xmlns:a16="http://schemas.microsoft.com/office/drawing/2014/main" id="{F85D3A89-A13C-49D6-8A63-057385583C66}"/>
              </a:ext>
            </a:extLst>
          </p:cNvPr>
          <p:cNvSpPr txBox="1"/>
          <p:nvPr/>
        </p:nvSpPr>
        <p:spPr>
          <a:xfrm>
            <a:off x="334979" y="3983526"/>
            <a:ext cx="3965418" cy="1754326"/>
          </a:xfrm>
          <a:prstGeom prst="rect">
            <a:avLst/>
          </a:prstGeom>
          <a:noFill/>
          <a:ln>
            <a:solidFill>
              <a:schemeClr val="accent2"/>
            </a:solidFill>
          </a:ln>
        </p:spPr>
        <p:txBody>
          <a:bodyPr wrap="square" rtlCol="0">
            <a:spAutoFit/>
          </a:bodyPr>
          <a:lstStyle/>
          <a:p>
            <a:r>
              <a:rPr lang="en-US" dirty="0"/>
              <a:t>Problems in unusual features such as cis-peptide bonds, point mutations with substantial effects, atypical stoichiometries, unexpected topological exchanges, capturing very specific &amp; key interactions hard even in good models</a:t>
            </a:r>
          </a:p>
        </p:txBody>
      </p:sp>
    </p:spTree>
    <p:extLst>
      <p:ext uri="{BB962C8B-B14F-4D97-AF65-F5344CB8AC3E}">
        <p14:creationId xmlns:p14="http://schemas.microsoft.com/office/powerpoint/2010/main" val="32980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5E0788-8278-4C06-B38A-15C3E78279F7}"/>
              </a:ext>
            </a:extLst>
          </p:cNvPr>
          <p:cNvSpPr>
            <a:spLocks noGrp="1"/>
          </p:cNvSpPr>
          <p:nvPr>
            <p:ph type="sldNum" sz="quarter" idx="12"/>
          </p:nvPr>
        </p:nvSpPr>
        <p:spPr>
          <a:xfrm>
            <a:off x="8534400" y="6492876"/>
            <a:ext cx="2133600" cy="365125"/>
          </a:xfrm>
        </p:spPr>
        <p:txBody>
          <a:bodyPr/>
          <a:lstStyle/>
          <a:p>
            <a:fld id="{B7BAC2AB-1E6F-4A95-9245-B46318CC102D}" type="slidenum">
              <a:rPr lang="en-US" smtClean="0"/>
              <a:t>8</a:t>
            </a:fld>
            <a:endParaRPr lang="en-US"/>
          </a:p>
        </p:txBody>
      </p:sp>
      <p:pic>
        <p:nvPicPr>
          <p:cNvPr id="6" name="Picture 5">
            <a:extLst>
              <a:ext uri="{FF2B5EF4-FFF2-40B4-BE49-F238E27FC236}">
                <a16:creationId xmlns:a16="http://schemas.microsoft.com/office/drawing/2014/main" id="{1FFBE5D7-5C2C-4AAB-804C-77B49A3FBF77}"/>
              </a:ext>
            </a:extLst>
          </p:cNvPr>
          <p:cNvPicPr>
            <a:picLocks noChangeAspect="1"/>
          </p:cNvPicPr>
          <p:nvPr/>
        </p:nvPicPr>
        <p:blipFill>
          <a:blip r:embed="rId2"/>
          <a:stretch>
            <a:fillRect/>
          </a:stretch>
        </p:blipFill>
        <p:spPr>
          <a:xfrm>
            <a:off x="1524001" y="628650"/>
            <a:ext cx="4144541" cy="3133725"/>
          </a:xfrm>
          <a:prstGeom prst="rect">
            <a:avLst/>
          </a:prstGeom>
        </p:spPr>
      </p:pic>
      <p:pic>
        <p:nvPicPr>
          <p:cNvPr id="7" name="Picture 6">
            <a:extLst>
              <a:ext uri="{FF2B5EF4-FFF2-40B4-BE49-F238E27FC236}">
                <a16:creationId xmlns:a16="http://schemas.microsoft.com/office/drawing/2014/main" id="{BC13DEA7-D613-410C-A50D-E813CE87D3D6}"/>
              </a:ext>
            </a:extLst>
          </p:cNvPr>
          <p:cNvPicPr>
            <a:picLocks noChangeAspect="1"/>
          </p:cNvPicPr>
          <p:nvPr/>
        </p:nvPicPr>
        <p:blipFill>
          <a:blip r:embed="rId3"/>
          <a:stretch>
            <a:fillRect/>
          </a:stretch>
        </p:blipFill>
        <p:spPr>
          <a:xfrm>
            <a:off x="6035404" y="456950"/>
            <a:ext cx="4632597" cy="3753100"/>
          </a:xfrm>
          <a:prstGeom prst="rect">
            <a:avLst/>
          </a:prstGeom>
        </p:spPr>
      </p:pic>
      <p:sp>
        <p:nvSpPr>
          <p:cNvPr id="8" name="Rectangle 7">
            <a:extLst>
              <a:ext uri="{FF2B5EF4-FFF2-40B4-BE49-F238E27FC236}">
                <a16:creationId xmlns:a16="http://schemas.microsoft.com/office/drawing/2014/main" id="{3F2B02F0-F096-4EB8-8A45-8B1D5E310F0C}"/>
              </a:ext>
            </a:extLst>
          </p:cNvPr>
          <p:cNvSpPr/>
          <p:nvPr/>
        </p:nvSpPr>
        <p:spPr>
          <a:xfrm>
            <a:off x="1524000" y="11032"/>
            <a:ext cx="9144000" cy="369332"/>
          </a:xfrm>
          <a:prstGeom prst="rect">
            <a:avLst/>
          </a:prstGeom>
        </p:spPr>
        <p:txBody>
          <a:bodyPr wrap="square">
            <a:spAutoFit/>
          </a:bodyPr>
          <a:lstStyle/>
          <a:p>
            <a:pPr algn="ctr"/>
            <a:r>
              <a:rPr lang="en-US" b="1" dirty="0"/>
              <a:t>Examples of evaluations from CASP13</a:t>
            </a:r>
          </a:p>
        </p:txBody>
      </p:sp>
      <p:pic>
        <p:nvPicPr>
          <p:cNvPr id="9" name="Picture 2">
            <a:extLst>
              <a:ext uri="{FF2B5EF4-FFF2-40B4-BE49-F238E27FC236}">
                <a16:creationId xmlns:a16="http://schemas.microsoft.com/office/drawing/2014/main" id="{EE052FBE-AAA9-4569-AD76-12C50EE8FE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19531">
            <a:off x="5246420" y="4704063"/>
            <a:ext cx="1575404" cy="133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descr="C:\Users\LA\Application Data\SSH\temp\super-T0958-D1.png">
            <a:extLst>
              <a:ext uri="{FF2B5EF4-FFF2-40B4-BE49-F238E27FC236}">
                <a16:creationId xmlns:a16="http://schemas.microsoft.com/office/drawing/2014/main" id="{18EF724F-7523-4559-BAAB-BA55381B2A5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2709"/>
          <a:stretch/>
        </p:blipFill>
        <p:spPr bwMode="auto">
          <a:xfrm>
            <a:off x="7480090" y="4461562"/>
            <a:ext cx="2129961" cy="17021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3279051-8B67-40EA-8058-DFB4CD189AB9}"/>
              </a:ext>
            </a:extLst>
          </p:cNvPr>
          <p:cNvSpPr txBox="1"/>
          <p:nvPr/>
        </p:nvSpPr>
        <p:spPr>
          <a:xfrm>
            <a:off x="1911650" y="4492574"/>
            <a:ext cx="1320642" cy="338554"/>
          </a:xfrm>
          <a:prstGeom prst="rect">
            <a:avLst/>
          </a:prstGeom>
          <a:noFill/>
        </p:spPr>
        <p:txBody>
          <a:bodyPr wrap="square" rtlCol="0">
            <a:spAutoFit/>
          </a:bodyPr>
          <a:lstStyle/>
          <a:p>
            <a:r>
              <a:rPr lang="en-US" sz="800" b="1" dirty="0"/>
              <a:t>T0955-D1 (FM/TBM)</a:t>
            </a:r>
          </a:p>
          <a:p>
            <a:r>
              <a:rPr lang="en-US" sz="800" dirty="0"/>
              <a:t>41 residues</a:t>
            </a:r>
            <a:endParaRPr lang="en-US" sz="800" b="1" dirty="0"/>
          </a:p>
        </p:txBody>
      </p:sp>
      <p:sp>
        <p:nvSpPr>
          <p:cNvPr id="12" name="TextBox 11">
            <a:extLst>
              <a:ext uri="{FF2B5EF4-FFF2-40B4-BE49-F238E27FC236}">
                <a16:creationId xmlns:a16="http://schemas.microsoft.com/office/drawing/2014/main" id="{709CECD9-8FF6-46B6-81EB-AC6158A42B38}"/>
              </a:ext>
            </a:extLst>
          </p:cNvPr>
          <p:cNvSpPr txBox="1"/>
          <p:nvPr/>
        </p:nvSpPr>
        <p:spPr>
          <a:xfrm>
            <a:off x="1911651" y="4881169"/>
            <a:ext cx="938098" cy="338554"/>
          </a:xfrm>
          <a:prstGeom prst="rect">
            <a:avLst/>
          </a:prstGeom>
          <a:noFill/>
        </p:spPr>
        <p:txBody>
          <a:bodyPr wrap="square" rtlCol="0">
            <a:spAutoFit/>
          </a:bodyPr>
          <a:lstStyle/>
          <a:p>
            <a:r>
              <a:rPr lang="en-US" sz="800" dirty="0"/>
              <a:t>TS441_2-D1 (219 models)</a:t>
            </a:r>
          </a:p>
        </p:txBody>
      </p:sp>
      <p:sp>
        <p:nvSpPr>
          <p:cNvPr id="13" name="TextBox 12">
            <a:extLst>
              <a:ext uri="{FF2B5EF4-FFF2-40B4-BE49-F238E27FC236}">
                <a16:creationId xmlns:a16="http://schemas.microsoft.com/office/drawing/2014/main" id="{DCAB136E-EDE9-4694-BE25-191DE33F0D4F}"/>
              </a:ext>
            </a:extLst>
          </p:cNvPr>
          <p:cNvSpPr txBox="1"/>
          <p:nvPr/>
        </p:nvSpPr>
        <p:spPr>
          <a:xfrm>
            <a:off x="1911651" y="5210970"/>
            <a:ext cx="938098" cy="338554"/>
          </a:xfrm>
          <a:prstGeom prst="rect">
            <a:avLst/>
          </a:prstGeom>
          <a:noFill/>
        </p:spPr>
        <p:txBody>
          <a:bodyPr wrap="square" rtlCol="0">
            <a:spAutoFit/>
          </a:bodyPr>
          <a:lstStyle/>
          <a:p>
            <a:r>
              <a:rPr lang="en-US" sz="800" dirty="0"/>
              <a:t>0.98 Å over full sequence</a:t>
            </a:r>
          </a:p>
        </p:txBody>
      </p:sp>
      <p:pic>
        <p:nvPicPr>
          <p:cNvPr id="14" name="Picture 2" descr="C:\Users\LA\Application Data\SSH\temp\super-T0955.png">
            <a:extLst>
              <a:ext uri="{FF2B5EF4-FFF2-40B4-BE49-F238E27FC236}">
                <a16:creationId xmlns:a16="http://schemas.microsoft.com/office/drawing/2014/main" id="{279104CD-CA9C-4F35-8A79-5F14731BE73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542" t="6498" r="30049" b="2978"/>
          <a:stretch/>
        </p:blipFill>
        <p:spPr bwMode="auto">
          <a:xfrm>
            <a:off x="2916162" y="4588337"/>
            <a:ext cx="1140982" cy="16187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A349667-4A92-417C-86C4-36DC30091F1F}"/>
              </a:ext>
            </a:extLst>
          </p:cNvPr>
          <p:cNvSpPr txBox="1"/>
          <p:nvPr/>
        </p:nvSpPr>
        <p:spPr>
          <a:xfrm>
            <a:off x="1911650" y="5550518"/>
            <a:ext cx="1244634" cy="461665"/>
          </a:xfrm>
          <a:prstGeom prst="rect">
            <a:avLst/>
          </a:prstGeom>
          <a:noFill/>
        </p:spPr>
        <p:txBody>
          <a:bodyPr wrap="square" rtlCol="0">
            <a:spAutoFit/>
          </a:bodyPr>
          <a:lstStyle/>
          <a:p>
            <a:r>
              <a:rPr lang="en-US" sz="800" dirty="0" err="1"/>
              <a:t>HHscore</a:t>
            </a:r>
            <a:r>
              <a:rPr lang="en-US" sz="800" dirty="0"/>
              <a:t> 19.46</a:t>
            </a:r>
          </a:p>
          <a:p>
            <a:r>
              <a:rPr lang="en-US" sz="800" dirty="0"/>
              <a:t>LGA 93.4</a:t>
            </a:r>
          </a:p>
          <a:p>
            <a:r>
              <a:rPr lang="en-US" sz="800" dirty="0"/>
              <a:t>Neff/L </a:t>
            </a:r>
            <a:r>
              <a:rPr lang="en-US" sz="800" dirty="0" err="1"/>
              <a:t>HHblits</a:t>
            </a:r>
            <a:r>
              <a:rPr lang="en-US" sz="800" dirty="0"/>
              <a:t> 0.02</a:t>
            </a:r>
          </a:p>
        </p:txBody>
      </p:sp>
      <p:sp>
        <p:nvSpPr>
          <p:cNvPr id="16" name="TextBox 15">
            <a:extLst>
              <a:ext uri="{FF2B5EF4-FFF2-40B4-BE49-F238E27FC236}">
                <a16:creationId xmlns:a16="http://schemas.microsoft.com/office/drawing/2014/main" id="{791CF621-B058-4ACA-8679-3B4BE9FA8878}"/>
              </a:ext>
            </a:extLst>
          </p:cNvPr>
          <p:cNvSpPr txBox="1"/>
          <p:nvPr/>
        </p:nvSpPr>
        <p:spPr>
          <a:xfrm>
            <a:off x="7151502" y="4492574"/>
            <a:ext cx="1218467" cy="338554"/>
          </a:xfrm>
          <a:prstGeom prst="rect">
            <a:avLst/>
          </a:prstGeom>
          <a:noFill/>
        </p:spPr>
        <p:txBody>
          <a:bodyPr wrap="square" rtlCol="0">
            <a:spAutoFit/>
          </a:bodyPr>
          <a:lstStyle/>
          <a:p>
            <a:r>
              <a:rPr lang="en-US" sz="800" b="1" dirty="0"/>
              <a:t>T0958-D1 (FM/TBM)</a:t>
            </a:r>
          </a:p>
          <a:p>
            <a:r>
              <a:rPr lang="en-US" sz="800" dirty="0"/>
              <a:t>77 residues</a:t>
            </a:r>
            <a:endParaRPr lang="en-US" sz="800" b="1" dirty="0"/>
          </a:p>
        </p:txBody>
      </p:sp>
      <p:sp>
        <p:nvSpPr>
          <p:cNvPr id="17" name="TextBox 16">
            <a:extLst>
              <a:ext uri="{FF2B5EF4-FFF2-40B4-BE49-F238E27FC236}">
                <a16:creationId xmlns:a16="http://schemas.microsoft.com/office/drawing/2014/main" id="{9B266E13-A54D-4D3A-A906-14416C9D15D7}"/>
              </a:ext>
            </a:extLst>
          </p:cNvPr>
          <p:cNvSpPr txBox="1"/>
          <p:nvPr/>
        </p:nvSpPr>
        <p:spPr>
          <a:xfrm>
            <a:off x="7151502" y="4884147"/>
            <a:ext cx="877285" cy="338554"/>
          </a:xfrm>
          <a:prstGeom prst="rect">
            <a:avLst/>
          </a:prstGeom>
          <a:noFill/>
        </p:spPr>
        <p:txBody>
          <a:bodyPr wrap="square" rtlCol="0">
            <a:spAutoFit/>
          </a:bodyPr>
          <a:lstStyle/>
          <a:p>
            <a:r>
              <a:rPr lang="en-US" sz="800" dirty="0"/>
              <a:t>TS431_1-D1 (32 models)</a:t>
            </a:r>
          </a:p>
        </p:txBody>
      </p:sp>
      <p:sp>
        <p:nvSpPr>
          <p:cNvPr id="18" name="TextBox 17">
            <a:extLst>
              <a:ext uri="{FF2B5EF4-FFF2-40B4-BE49-F238E27FC236}">
                <a16:creationId xmlns:a16="http://schemas.microsoft.com/office/drawing/2014/main" id="{D8DF999A-EEB1-436B-8358-6D96B3E893D2}"/>
              </a:ext>
            </a:extLst>
          </p:cNvPr>
          <p:cNvSpPr txBox="1"/>
          <p:nvPr/>
        </p:nvSpPr>
        <p:spPr>
          <a:xfrm>
            <a:off x="7151502" y="5210970"/>
            <a:ext cx="877285" cy="338554"/>
          </a:xfrm>
          <a:prstGeom prst="rect">
            <a:avLst/>
          </a:prstGeom>
          <a:noFill/>
        </p:spPr>
        <p:txBody>
          <a:bodyPr wrap="square" rtlCol="0">
            <a:spAutoFit/>
          </a:bodyPr>
          <a:lstStyle/>
          <a:p>
            <a:r>
              <a:rPr lang="en-US" sz="800" dirty="0"/>
              <a:t>1.73 Å over full sequence</a:t>
            </a:r>
          </a:p>
        </p:txBody>
      </p:sp>
      <p:sp>
        <p:nvSpPr>
          <p:cNvPr id="19" name="TextBox 18">
            <a:extLst>
              <a:ext uri="{FF2B5EF4-FFF2-40B4-BE49-F238E27FC236}">
                <a16:creationId xmlns:a16="http://schemas.microsoft.com/office/drawing/2014/main" id="{F0BE7489-F4F4-4C73-A2E2-16F696A6B216}"/>
              </a:ext>
            </a:extLst>
          </p:cNvPr>
          <p:cNvSpPr txBox="1"/>
          <p:nvPr/>
        </p:nvSpPr>
        <p:spPr>
          <a:xfrm>
            <a:off x="7151502" y="5585252"/>
            <a:ext cx="1163949" cy="461665"/>
          </a:xfrm>
          <a:prstGeom prst="rect">
            <a:avLst/>
          </a:prstGeom>
          <a:noFill/>
        </p:spPr>
        <p:txBody>
          <a:bodyPr wrap="square" rtlCol="0">
            <a:spAutoFit/>
          </a:bodyPr>
          <a:lstStyle/>
          <a:p>
            <a:r>
              <a:rPr lang="en-US" sz="800" dirty="0" err="1"/>
              <a:t>HHscore</a:t>
            </a:r>
            <a:r>
              <a:rPr lang="en-US" sz="800" dirty="0"/>
              <a:t> 48</a:t>
            </a:r>
          </a:p>
          <a:p>
            <a:r>
              <a:rPr lang="en-US" sz="800" dirty="0"/>
              <a:t>LGA 69</a:t>
            </a:r>
          </a:p>
          <a:p>
            <a:r>
              <a:rPr lang="en-US" sz="800" dirty="0"/>
              <a:t>Neff/L </a:t>
            </a:r>
            <a:r>
              <a:rPr lang="en-US" sz="800" dirty="0" err="1"/>
              <a:t>HHblits</a:t>
            </a:r>
            <a:r>
              <a:rPr lang="en-US" sz="800" dirty="0"/>
              <a:t> 0.39</a:t>
            </a:r>
          </a:p>
        </p:txBody>
      </p:sp>
      <p:sp>
        <p:nvSpPr>
          <p:cNvPr id="20" name="Rectangle 19">
            <a:extLst>
              <a:ext uri="{FF2B5EF4-FFF2-40B4-BE49-F238E27FC236}">
                <a16:creationId xmlns:a16="http://schemas.microsoft.com/office/drawing/2014/main" id="{DBB643E6-973E-402D-B50E-6E0762FACEAF}"/>
              </a:ext>
            </a:extLst>
          </p:cNvPr>
          <p:cNvSpPr/>
          <p:nvPr/>
        </p:nvSpPr>
        <p:spPr>
          <a:xfrm>
            <a:off x="4479729" y="5223072"/>
            <a:ext cx="1019234" cy="338554"/>
          </a:xfrm>
          <a:prstGeom prst="rect">
            <a:avLst/>
          </a:prstGeom>
        </p:spPr>
        <p:txBody>
          <a:bodyPr wrap="square">
            <a:spAutoFit/>
          </a:bodyPr>
          <a:lstStyle/>
          <a:p>
            <a:r>
              <a:rPr lang="en-US" sz="800" dirty="0"/>
              <a:t>&lt; 2.3 Å over 85% of the sequence</a:t>
            </a:r>
          </a:p>
        </p:txBody>
      </p:sp>
      <p:sp>
        <p:nvSpPr>
          <p:cNvPr id="21" name="TextBox 20">
            <a:extLst>
              <a:ext uri="{FF2B5EF4-FFF2-40B4-BE49-F238E27FC236}">
                <a16:creationId xmlns:a16="http://schemas.microsoft.com/office/drawing/2014/main" id="{83B4CF7D-9F27-4934-B0AC-280DF22C931C}"/>
              </a:ext>
            </a:extLst>
          </p:cNvPr>
          <p:cNvSpPr txBox="1"/>
          <p:nvPr/>
        </p:nvSpPr>
        <p:spPr>
          <a:xfrm>
            <a:off x="4482283" y="4492574"/>
            <a:ext cx="1113373" cy="338554"/>
          </a:xfrm>
          <a:prstGeom prst="rect">
            <a:avLst/>
          </a:prstGeom>
          <a:noFill/>
        </p:spPr>
        <p:txBody>
          <a:bodyPr wrap="square" rtlCol="0">
            <a:spAutoFit/>
          </a:bodyPr>
          <a:lstStyle/>
          <a:p>
            <a:r>
              <a:rPr lang="en-US" sz="800" b="1" dirty="0"/>
              <a:t>T0957s2-D1 (FM)</a:t>
            </a:r>
          </a:p>
          <a:p>
            <a:r>
              <a:rPr lang="en-US" sz="800" dirty="0"/>
              <a:t>154 residues</a:t>
            </a:r>
            <a:endParaRPr lang="en-US" sz="800" b="1" dirty="0"/>
          </a:p>
        </p:txBody>
      </p:sp>
      <p:sp>
        <p:nvSpPr>
          <p:cNvPr id="22" name="TextBox 21">
            <a:extLst>
              <a:ext uri="{FF2B5EF4-FFF2-40B4-BE49-F238E27FC236}">
                <a16:creationId xmlns:a16="http://schemas.microsoft.com/office/drawing/2014/main" id="{3777E277-50B7-45C7-832B-6F27AB6BF879}"/>
              </a:ext>
            </a:extLst>
          </p:cNvPr>
          <p:cNvSpPr txBox="1"/>
          <p:nvPr/>
        </p:nvSpPr>
        <p:spPr>
          <a:xfrm>
            <a:off x="4484133" y="5602544"/>
            <a:ext cx="1159100" cy="461665"/>
          </a:xfrm>
          <a:prstGeom prst="rect">
            <a:avLst/>
          </a:prstGeom>
          <a:noFill/>
        </p:spPr>
        <p:txBody>
          <a:bodyPr wrap="square" rtlCol="0">
            <a:spAutoFit/>
          </a:bodyPr>
          <a:lstStyle/>
          <a:p>
            <a:r>
              <a:rPr lang="en-US" sz="800" dirty="0" err="1"/>
              <a:t>HHscore</a:t>
            </a:r>
            <a:r>
              <a:rPr lang="en-US" sz="800" dirty="0"/>
              <a:t> 10.7</a:t>
            </a:r>
          </a:p>
          <a:p>
            <a:r>
              <a:rPr lang="en-US" sz="800" dirty="0"/>
              <a:t>LGA 51</a:t>
            </a:r>
          </a:p>
          <a:p>
            <a:r>
              <a:rPr lang="en-US" sz="800" dirty="0"/>
              <a:t>Neff/L </a:t>
            </a:r>
            <a:r>
              <a:rPr lang="en-US" sz="800" dirty="0" err="1"/>
              <a:t>HHblits</a:t>
            </a:r>
            <a:r>
              <a:rPr lang="en-US" sz="800" dirty="0"/>
              <a:t> 0.17</a:t>
            </a:r>
          </a:p>
        </p:txBody>
      </p:sp>
      <p:sp>
        <p:nvSpPr>
          <p:cNvPr id="23" name="TextBox 22">
            <a:extLst>
              <a:ext uri="{FF2B5EF4-FFF2-40B4-BE49-F238E27FC236}">
                <a16:creationId xmlns:a16="http://schemas.microsoft.com/office/drawing/2014/main" id="{0402AE43-DCD3-4DC3-8688-5AA02A0026C5}"/>
              </a:ext>
            </a:extLst>
          </p:cNvPr>
          <p:cNvSpPr txBox="1"/>
          <p:nvPr/>
        </p:nvSpPr>
        <p:spPr>
          <a:xfrm>
            <a:off x="4484133" y="4884864"/>
            <a:ext cx="1159100" cy="338554"/>
          </a:xfrm>
          <a:prstGeom prst="rect">
            <a:avLst/>
          </a:prstGeom>
          <a:noFill/>
        </p:spPr>
        <p:txBody>
          <a:bodyPr wrap="square" rtlCol="0">
            <a:spAutoFit/>
          </a:bodyPr>
          <a:lstStyle/>
          <a:p>
            <a:r>
              <a:rPr lang="en-US" sz="800" dirty="0"/>
              <a:t>TS043_5</a:t>
            </a:r>
          </a:p>
          <a:p>
            <a:r>
              <a:rPr lang="en-US" sz="800" dirty="0"/>
              <a:t>&amp; TS043_1</a:t>
            </a:r>
          </a:p>
        </p:txBody>
      </p:sp>
      <p:sp>
        <p:nvSpPr>
          <p:cNvPr id="24" name="TextBox 23">
            <a:extLst>
              <a:ext uri="{FF2B5EF4-FFF2-40B4-BE49-F238E27FC236}">
                <a16:creationId xmlns:a16="http://schemas.microsoft.com/office/drawing/2014/main" id="{0D697C88-47EC-423A-AC6C-45B02352D29E}"/>
              </a:ext>
            </a:extLst>
          </p:cNvPr>
          <p:cNvSpPr txBox="1"/>
          <p:nvPr/>
        </p:nvSpPr>
        <p:spPr>
          <a:xfrm>
            <a:off x="6372225" y="6305490"/>
            <a:ext cx="3867151" cy="400110"/>
          </a:xfrm>
          <a:prstGeom prst="rect">
            <a:avLst/>
          </a:prstGeom>
          <a:noFill/>
        </p:spPr>
        <p:txBody>
          <a:bodyPr wrap="square" rtlCol="0">
            <a:spAutoFit/>
          </a:bodyPr>
          <a:lstStyle/>
          <a:p>
            <a:r>
              <a:rPr lang="en-US" sz="1000" b="1" dirty="0"/>
              <a:t>Abriata, </a:t>
            </a:r>
            <a:r>
              <a:rPr lang="en-US" sz="1000" b="1" dirty="0" err="1"/>
              <a:t>Tamo</a:t>
            </a:r>
            <a:r>
              <a:rPr lang="en-US" sz="1000" b="1" dirty="0"/>
              <a:t>, Dal </a:t>
            </a:r>
            <a:r>
              <a:rPr lang="en-US" sz="1000" b="1" dirty="0" err="1"/>
              <a:t>Peraro</a:t>
            </a:r>
            <a:r>
              <a:rPr lang="en-US" sz="1000" b="1" dirty="0"/>
              <a:t>, </a:t>
            </a:r>
            <a:r>
              <a:rPr lang="en-US" sz="1000" b="1" i="1" dirty="0"/>
              <a:t>Proteins</a:t>
            </a:r>
            <a:r>
              <a:rPr lang="en-US" sz="1000" b="1" dirty="0"/>
              <a:t> 2019 (official CASP13 assessment)</a:t>
            </a:r>
          </a:p>
          <a:p>
            <a:r>
              <a:rPr lang="en-US" sz="1000" b="1" dirty="0">
                <a:hlinkClick r:id="rId7"/>
              </a:rPr>
              <a:t>https://onlinelibrary.wiley.com/doi/10.1002/prot.25787</a:t>
            </a:r>
            <a:r>
              <a:rPr lang="en-US" sz="1000" b="1" dirty="0"/>
              <a:t> </a:t>
            </a:r>
          </a:p>
        </p:txBody>
      </p:sp>
    </p:spTree>
    <p:extLst>
      <p:ext uri="{BB962C8B-B14F-4D97-AF65-F5344CB8AC3E}">
        <p14:creationId xmlns:p14="http://schemas.microsoft.com/office/powerpoint/2010/main" val="30866686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D24FCB-A6EA-4128-9AE8-F67367EE8BF1}"/>
              </a:ext>
            </a:extLst>
          </p:cNvPr>
          <p:cNvSpPr>
            <a:spLocks noGrp="1"/>
          </p:cNvSpPr>
          <p:nvPr>
            <p:ph type="sldNum" sz="quarter" idx="12"/>
          </p:nvPr>
        </p:nvSpPr>
        <p:spPr/>
        <p:txBody>
          <a:bodyPr/>
          <a:lstStyle/>
          <a:p>
            <a:fld id="{B7BAC2AB-1E6F-4A95-9245-B46318CC102D}" type="slidenum">
              <a:rPr lang="en-US" smtClean="0"/>
              <a:t>80</a:t>
            </a:fld>
            <a:endParaRPr lang="en-US"/>
          </a:p>
        </p:txBody>
      </p:sp>
      <p:sp>
        <p:nvSpPr>
          <p:cNvPr id="6" name="TextBox 5">
            <a:extLst>
              <a:ext uri="{FF2B5EF4-FFF2-40B4-BE49-F238E27FC236}">
                <a16:creationId xmlns:a16="http://schemas.microsoft.com/office/drawing/2014/main" id="{D3C452DA-A776-4311-83DE-2BCEAC93A181}"/>
              </a:ext>
            </a:extLst>
          </p:cNvPr>
          <p:cNvSpPr txBox="1"/>
          <p:nvPr/>
        </p:nvSpPr>
        <p:spPr>
          <a:xfrm>
            <a:off x="495300" y="1648510"/>
            <a:ext cx="11201400" cy="2585323"/>
          </a:xfrm>
          <a:prstGeom prst="rect">
            <a:avLst/>
          </a:prstGeom>
          <a:noFill/>
        </p:spPr>
        <p:txBody>
          <a:bodyPr wrap="square">
            <a:spAutoFit/>
          </a:bodyPr>
          <a:lstStyle/>
          <a:p>
            <a:r>
              <a:rPr lang="en-US" b="1" dirty="0"/>
              <a:t>CASP15, CAMEO, etc.</a:t>
            </a:r>
          </a:p>
          <a:p>
            <a:endParaRPr lang="en-US" dirty="0">
              <a:hlinkClick r:id="rId2"/>
            </a:endParaRPr>
          </a:p>
          <a:p>
            <a:r>
              <a:rPr lang="LID4096" dirty="0">
                <a:hlinkClick r:id="rId2"/>
              </a:rPr>
              <a:t>https://towardsdatascience.com/whats-up-after-alphafold-on-ml-for-structural-biology-7bb9758925b8</a:t>
            </a:r>
            <a:r>
              <a:rPr lang="en-US" dirty="0"/>
              <a:t>  </a:t>
            </a:r>
          </a:p>
          <a:p>
            <a:endParaRPr lang="en-US" dirty="0"/>
          </a:p>
          <a:p>
            <a:endParaRPr lang="en-US" dirty="0"/>
          </a:p>
          <a:p>
            <a:r>
              <a:rPr lang="en-US" b="1" dirty="0" err="1"/>
              <a:t>RosettaFold</a:t>
            </a:r>
            <a:r>
              <a:rPr lang="en-US" b="1" dirty="0"/>
              <a:t>-All atoms</a:t>
            </a:r>
          </a:p>
          <a:p>
            <a:endParaRPr lang="en-US" dirty="0"/>
          </a:p>
          <a:p>
            <a:r>
              <a:rPr lang="fr-CH" dirty="0">
                <a:hlinkClick r:id="rId3"/>
              </a:rPr>
              <a:t>https://pub.towardsai.net/new-ai-method-for-protein-structure-prediction-handles-all-kinds-of-biologically-relevant-molecules-46e4dc2352a1</a:t>
            </a:r>
            <a:r>
              <a:rPr lang="en-US" dirty="0"/>
              <a:t> </a:t>
            </a:r>
            <a:endParaRPr lang="LID4096" dirty="0"/>
          </a:p>
        </p:txBody>
      </p:sp>
      <p:sp>
        <p:nvSpPr>
          <p:cNvPr id="7" name="TextBox 6">
            <a:extLst>
              <a:ext uri="{FF2B5EF4-FFF2-40B4-BE49-F238E27FC236}">
                <a16:creationId xmlns:a16="http://schemas.microsoft.com/office/drawing/2014/main" id="{72A8A6AB-3F81-4FE8-B5F7-0441ABD52EDD}"/>
              </a:ext>
            </a:extLst>
          </p:cNvPr>
          <p:cNvSpPr txBox="1"/>
          <p:nvPr/>
        </p:nvSpPr>
        <p:spPr>
          <a:xfrm>
            <a:off x="2933700" y="304800"/>
            <a:ext cx="6629400" cy="584775"/>
          </a:xfrm>
          <a:prstGeom prst="rect">
            <a:avLst/>
          </a:prstGeom>
          <a:noFill/>
        </p:spPr>
        <p:txBody>
          <a:bodyPr wrap="square" rtlCol="0">
            <a:spAutoFit/>
          </a:bodyPr>
          <a:lstStyle/>
          <a:p>
            <a:pPr algn="ctr"/>
            <a:r>
              <a:rPr lang="en-US" sz="3200" b="1" dirty="0"/>
              <a:t>And it keeps going….</a:t>
            </a:r>
            <a:endParaRPr lang="LID4096" sz="3200" b="1" dirty="0"/>
          </a:p>
        </p:txBody>
      </p:sp>
    </p:spTree>
    <p:extLst>
      <p:ext uri="{BB962C8B-B14F-4D97-AF65-F5344CB8AC3E}">
        <p14:creationId xmlns:p14="http://schemas.microsoft.com/office/powerpoint/2010/main" val="3625585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6E38DC-DF52-4565-BF10-3F46BB5EB02E}"/>
              </a:ext>
            </a:extLst>
          </p:cNvPr>
          <p:cNvSpPr>
            <a:spLocks noGrp="1"/>
          </p:cNvSpPr>
          <p:nvPr>
            <p:ph type="sldNum" sz="quarter" idx="12"/>
          </p:nvPr>
        </p:nvSpPr>
        <p:spPr>
          <a:xfrm>
            <a:off x="8534400" y="6492876"/>
            <a:ext cx="2133600" cy="365125"/>
          </a:xfrm>
        </p:spPr>
        <p:txBody>
          <a:bodyPr/>
          <a:lstStyle/>
          <a:p>
            <a:fld id="{B7BAC2AB-1E6F-4A95-9245-B46318CC102D}" type="slidenum">
              <a:rPr lang="en-US" smtClean="0"/>
              <a:t>9</a:t>
            </a:fld>
            <a:endParaRPr lang="en-US"/>
          </a:p>
        </p:txBody>
      </p:sp>
      <p:pic>
        <p:nvPicPr>
          <p:cNvPr id="6" name="Picture 5">
            <a:extLst>
              <a:ext uri="{FF2B5EF4-FFF2-40B4-BE49-F238E27FC236}">
                <a16:creationId xmlns:a16="http://schemas.microsoft.com/office/drawing/2014/main" id="{C91A40C0-880F-4606-8329-58BBC1B168E4}"/>
              </a:ext>
            </a:extLst>
          </p:cNvPr>
          <p:cNvPicPr>
            <a:picLocks noChangeAspect="1"/>
          </p:cNvPicPr>
          <p:nvPr/>
        </p:nvPicPr>
        <p:blipFill>
          <a:blip r:embed="rId2"/>
          <a:stretch>
            <a:fillRect/>
          </a:stretch>
        </p:blipFill>
        <p:spPr>
          <a:xfrm>
            <a:off x="1524000" y="971121"/>
            <a:ext cx="9144000" cy="4915759"/>
          </a:xfrm>
          <a:prstGeom prst="rect">
            <a:avLst/>
          </a:prstGeom>
        </p:spPr>
      </p:pic>
      <p:sp>
        <p:nvSpPr>
          <p:cNvPr id="7" name="Rectangle 6">
            <a:extLst>
              <a:ext uri="{FF2B5EF4-FFF2-40B4-BE49-F238E27FC236}">
                <a16:creationId xmlns:a16="http://schemas.microsoft.com/office/drawing/2014/main" id="{23490296-2252-45D3-A528-B1545C655041}"/>
              </a:ext>
            </a:extLst>
          </p:cNvPr>
          <p:cNvSpPr/>
          <p:nvPr/>
        </p:nvSpPr>
        <p:spPr>
          <a:xfrm>
            <a:off x="1524000" y="11032"/>
            <a:ext cx="9144000" cy="369332"/>
          </a:xfrm>
          <a:prstGeom prst="rect">
            <a:avLst/>
          </a:prstGeom>
        </p:spPr>
        <p:txBody>
          <a:bodyPr wrap="square">
            <a:spAutoFit/>
          </a:bodyPr>
          <a:lstStyle/>
          <a:p>
            <a:pPr algn="ctr"/>
            <a:r>
              <a:rPr lang="en-US" b="1" dirty="0"/>
              <a:t>Examples of evaluations from CASP13:        Move from </a:t>
            </a:r>
            <a:r>
              <a:rPr lang="en-US" b="1" i="1" dirty="0"/>
              <a:t>Evaluation Units </a:t>
            </a:r>
            <a:r>
              <a:rPr lang="en-US" b="1" dirty="0"/>
              <a:t>to </a:t>
            </a:r>
            <a:r>
              <a:rPr lang="en-US" b="1" i="1" dirty="0"/>
              <a:t>Full Proteins</a:t>
            </a:r>
            <a:r>
              <a:rPr lang="en-US" b="1" dirty="0"/>
              <a:t>?</a:t>
            </a:r>
          </a:p>
        </p:txBody>
      </p:sp>
      <p:sp>
        <p:nvSpPr>
          <p:cNvPr id="8" name="TextBox 7">
            <a:extLst>
              <a:ext uri="{FF2B5EF4-FFF2-40B4-BE49-F238E27FC236}">
                <a16:creationId xmlns:a16="http://schemas.microsoft.com/office/drawing/2014/main" id="{087114D5-2CE2-44AF-861B-EB51B61ED46B}"/>
              </a:ext>
            </a:extLst>
          </p:cNvPr>
          <p:cNvSpPr txBox="1"/>
          <p:nvPr/>
        </p:nvSpPr>
        <p:spPr>
          <a:xfrm>
            <a:off x="6105525" y="6457890"/>
            <a:ext cx="3914775" cy="400110"/>
          </a:xfrm>
          <a:prstGeom prst="rect">
            <a:avLst/>
          </a:prstGeom>
          <a:noFill/>
        </p:spPr>
        <p:txBody>
          <a:bodyPr wrap="square" rtlCol="0">
            <a:spAutoFit/>
          </a:bodyPr>
          <a:lstStyle/>
          <a:p>
            <a:r>
              <a:rPr lang="en-US" sz="1000" b="1" dirty="0"/>
              <a:t>Abriata, </a:t>
            </a:r>
            <a:r>
              <a:rPr lang="en-US" sz="1000" b="1" dirty="0" err="1"/>
              <a:t>Tamo</a:t>
            </a:r>
            <a:r>
              <a:rPr lang="en-US" sz="1000" b="1" dirty="0"/>
              <a:t>, Dal </a:t>
            </a:r>
            <a:r>
              <a:rPr lang="en-US" sz="1000" b="1" dirty="0" err="1"/>
              <a:t>Peraro</a:t>
            </a:r>
            <a:r>
              <a:rPr lang="en-US" sz="1000" b="1" dirty="0"/>
              <a:t>, </a:t>
            </a:r>
            <a:r>
              <a:rPr lang="en-US" sz="1000" b="1" i="1" dirty="0"/>
              <a:t>Proteins</a:t>
            </a:r>
            <a:r>
              <a:rPr lang="en-US" sz="1000" b="1" dirty="0"/>
              <a:t> 2019 (official CASP13 assessment)</a:t>
            </a:r>
          </a:p>
          <a:p>
            <a:r>
              <a:rPr lang="en-US" sz="1000" b="1" dirty="0">
                <a:hlinkClick r:id="rId3"/>
              </a:rPr>
              <a:t>https://onlinelibrary.wiley.com/doi/10.1002/prot.25787</a:t>
            </a:r>
            <a:r>
              <a:rPr lang="en-US" sz="1000" b="1" dirty="0"/>
              <a:t> </a:t>
            </a:r>
          </a:p>
        </p:txBody>
      </p:sp>
    </p:spTree>
    <p:extLst>
      <p:ext uri="{BB962C8B-B14F-4D97-AF65-F5344CB8AC3E}">
        <p14:creationId xmlns:p14="http://schemas.microsoft.com/office/powerpoint/2010/main" val="3252164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99901</TotalTime>
  <Words>8131</Words>
  <Application>Microsoft Office PowerPoint</Application>
  <PresentationFormat>Widescreen</PresentationFormat>
  <Paragraphs>1138</Paragraphs>
  <Slides>80</Slides>
  <Notes>6</Notes>
  <HiddenSlides>25</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95" baseType="lpstr">
      <vt:lpstr>Arial</vt:lpstr>
      <vt:lpstr>Calibri</vt:lpstr>
      <vt:lpstr>charter</vt:lpstr>
      <vt:lpstr>Cooper Black</vt:lpstr>
      <vt:lpstr>Courier New</vt:lpstr>
      <vt:lpstr>Helvetica</vt:lpstr>
      <vt:lpstr>Helvetica Neue Medium</vt:lpstr>
      <vt:lpstr>Inter</vt:lpstr>
      <vt:lpstr>Open Sans</vt:lpstr>
      <vt:lpstr>sohne</vt:lpstr>
      <vt:lpstr>Times New Roman</vt:lpstr>
      <vt:lpstr>Times Roman</vt:lpstr>
      <vt:lpstr>Wingdings</vt:lpstr>
      <vt:lpstr>Office Theme</vt:lpstr>
      <vt:lpstr>Bitmap Image</vt:lpstr>
      <vt:lpstr>Modern tools to model  proteins biomolecules  even without templates in the PDB</vt:lpstr>
      <vt:lpstr>PowerPoint Presentation</vt:lpstr>
      <vt:lpstr>Modeling proteins of unknown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last tool: modelsearch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AlphaFold 2’s limitations + hints + coming up next</vt:lpstr>
      <vt:lpstr>PowerPoint Presentation</vt:lpstr>
      <vt:lpstr>Additional applications beyond modeling itself (mostly from twitter, initially anecdotal)</vt:lpstr>
      <vt:lpstr>AlphaFold 2 spin-offs three months after its official release</vt:lpstr>
      <vt:lpstr>AlphaFold 2 spin-offs three months after its official release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Intermezzo for the curious: from AF1 to AF2</vt:lpstr>
      <vt:lpstr>PowerPoint Presentation</vt:lpstr>
      <vt:lpstr>PowerPoint Presentation</vt:lpstr>
      <vt:lpstr>SOTA as of 2025, as judged by CASP16</vt:lpstr>
      <vt:lpstr>PowerPoint Presentation</vt:lpstr>
      <vt:lpstr>PowerPoint Presentation</vt:lpstr>
      <vt:lpstr>PowerPoint Presentation</vt:lpstr>
      <vt:lpstr>PowerPoint Presentation</vt:lpstr>
      <vt:lpstr> Slide 45 del PPT de membrane proteins</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Luciano Abriata</dc:creator>
  <cp:lastModifiedBy>Luciano Abriata</cp:lastModifiedBy>
  <cp:revision>416</cp:revision>
  <dcterms:created xsi:type="dcterms:W3CDTF">2018-09-25T10:12:29Z</dcterms:created>
  <dcterms:modified xsi:type="dcterms:W3CDTF">2025-09-18T20:14:11Z</dcterms:modified>
</cp:coreProperties>
</file>